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3" r:id="rId8"/>
    <p:sldId id="264" r:id="rId9"/>
    <p:sldId id="266" r:id="rId10"/>
    <p:sldId id="267" r:id="rId11"/>
    <p:sldId id="268" r:id="rId12"/>
    <p:sldId id="270" r:id="rId13"/>
    <p:sldId id="271" r:id="rId14"/>
    <p:sldId id="272" r:id="rId15"/>
    <p:sldId id="273" r:id="rId16"/>
    <p:sldId id="312" r:id="rId17"/>
    <p:sldId id="277" r:id="rId18"/>
    <p:sldId id="278" r:id="rId19"/>
    <p:sldId id="306" r:id="rId20"/>
    <p:sldId id="285" r:id="rId21"/>
    <p:sldId id="323" r:id="rId22"/>
    <p:sldId id="313" r:id="rId23"/>
    <p:sldId id="314" r:id="rId24"/>
    <p:sldId id="287" r:id="rId25"/>
    <p:sldId id="324" r:id="rId26"/>
    <p:sldId id="315" r:id="rId27"/>
    <p:sldId id="316" r:id="rId28"/>
    <p:sldId id="325" r:id="rId29"/>
    <p:sldId id="326" r:id="rId30"/>
    <p:sldId id="288" r:id="rId31"/>
    <p:sldId id="327" r:id="rId32"/>
    <p:sldId id="328" r:id="rId33"/>
    <p:sldId id="329" r:id="rId34"/>
    <p:sldId id="330" r:id="rId35"/>
    <p:sldId id="317" r:id="rId36"/>
    <p:sldId id="303" r:id="rId37"/>
    <p:sldId id="289" r:id="rId38"/>
    <p:sldId id="318" r:id="rId39"/>
    <p:sldId id="322" r:id="rId40"/>
    <p:sldId id="282" r:id="rId41"/>
    <p:sldId id="331" r:id="rId42"/>
    <p:sldId id="332" r:id="rId43"/>
    <p:sldId id="333" r:id="rId44"/>
    <p:sldId id="334" r:id="rId45"/>
    <p:sldId id="335" r:id="rId46"/>
    <p:sldId id="336" r:id="rId47"/>
    <p:sldId id="337" r:id="rId48"/>
    <p:sldId id="320" r:id="rId49"/>
    <p:sldId id="338" r:id="rId50"/>
    <p:sldId id="339" r:id="rId51"/>
    <p:sldId id="340" r:id="rId52"/>
    <p:sldId id="341" r:id="rId53"/>
    <p:sldId id="342" r:id="rId54"/>
    <p:sldId id="343" r:id="rId55"/>
    <p:sldId id="344" r:id="rId56"/>
    <p:sldId id="345" r:id="rId57"/>
    <p:sldId id="346" r:id="rId58"/>
    <p:sldId id="347" r:id="rId59"/>
    <p:sldId id="283" r:id="rId60"/>
    <p:sldId id="348" r:id="rId61"/>
    <p:sldId id="350" r:id="rId62"/>
    <p:sldId id="351" r:id="rId63"/>
    <p:sldId id="352" r:id="rId64"/>
    <p:sldId id="305" r:id="rId65"/>
    <p:sldId id="300" r:id="rId66"/>
    <p:sldId id="299" r:id="rId67"/>
    <p:sldId id="311" r:id="rId68"/>
    <p:sldId id="302" r:id="rId69"/>
    <p:sldId id="301" r:id="rId7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9" autoAdjust="0"/>
    <p:restoredTop sz="95118" autoAdjust="0"/>
  </p:normalViewPr>
  <p:slideViewPr>
    <p:cSldViewPr>
      <p:cViewPr varScale="1">
        <p:scale>
          <a:sx n="81" d="100"/>
          <a:sy n="81" d="100"/>
        </p:scale>
        <p:origin x="174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1.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image" Target="../media/image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1.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image" Target="../media/image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BAC5-FB89-4B2F-A03A-9DC6FE33E7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CDD0A9E-0A32-4F97-ABDA-ED5607F9F8B2}">
      <dgm:prSet/>
      <dgm:spPr/>
      <dgm:t>
        <a:bodyPr/>
        <a:lstStyle/>
        <a:p>
          <a:r>
            <a:rPr lang="en-US" dirty="0"/>
            <a:t>What is financial aid?</a:t>
          </a:r>
        </a:p>
      </dgm:t>
    </dgm:pt>
    <dgm:pt modelId="{76C721A6-48E3-47EC-B15D-C3E38E01F78C}" type="parTrans" cxnId="{486A8149-D6F0-4B5F-B192-87389224A9DD}">
      <dgm:prSet/>
      <dgm:spPr/>
      <dgm:t>
        <a:bodyPr/>
        <a:lstStyle/>
        <a:p>
          <a:endParaRPr lang="en-US"/>
        </a:p>
      </dgm:t>
    </dgm:pt>
    <dgm:pt modelId="{7B332FCE-6E8A-4C87-AEE6-0C65A149B78E}" type="sibTrans" cxnId="{486A8149-D6F0-4B5F-B192-87389224A9DD}">
      <dgm:prSet/>
      <dgm:spPr/>
      <dgm:t>
        <a:bodyPr/>
        <a:lstStyle/>
        <a:p>
          <a:endParaRPr lang="en-US"/>
        </a:p>
      </dgm:t>
    </dgm:pt>
    <dgm:pt modelId="{17516CAA-9FD3-42A5-8496-0564083E360D}">
      <dgm:prSet/>
      <dgm:spPr/>
      <dgm:t>
        <a:bodyPr/>
        <a:lstStyle/>
        <a:p>
          <a:r>
            <a:rPr lang="en-US" dirty="0"/>
            <a:t>Cost of attendance (COA)</a:t>
          </a:r>
        </a:p>
      </dgm:t>
    </dgm:pt>
    <dgm:pt modelId="{17DC156D-94F7-44CF-BBEE-0A53807C8353}" type="parTrans" cxnId="{C2FE73D2-C69A-45D9-BDC7-D9D4ADD963C7}">
      <dgm:prSet/>
      <dgm:spPr/>
      <dgm:t>
        <a:bodyPr/>
        <a:lstStyle/>
        <a:p>
          <a:endParaRPr lang="en-US"/>
        </a:p>
      </dgm:t>
    </dgm:pt>
    <dgm:pt modelId="{D12A5A48-09F3-4BD9-A3C2-50AE83625A5F}" type="sibTrans" cxnId="{C2FE73D2-C69A-45D9-BDC7-D9D4ADD963C7}">
      <dgm:prSet/>
      <dgm:spPr/>
      <dgm:t>
        <a:bodyPr/>
        <a:lstStyle/>
        <a:p>
          <a:endParaRPr lang="en-US"/>
        </a:p>
      </dgm:t>
    </dgm:pt>
    <dgm:pt modelId="{C0C26EF9-D520-4862-83F1-F7D076C3E85B}">
      <dgm:prSet/>
      <dgm:spPr/>
      <dgm:t>
        <a:bodyPr/>
        <a:lstStyle/>
        <a:p>
          <a:r>
            <a:rPr lang="en-US" dirty="0"/>
            <a:t>Student Aid Index (SAI)</a:t>
          </a:r>
        </a:p>
      </dgm:t>
    </dgm:pt>
    <dgm:pt modelId="{6AD54361-A91E-43BC-9D05-66B8B87EF7BD}" type="parTrans" cxnId="{5AA7A1BF-85F0-477F-8F23-E0EE5D08B4A0}">
      <dgm:prSet/>
      <dgm:spPr/>
      <dgm:t>
        <a:bodyPr/>
        <a:lstStyle/>
        <a:p>
          <a:endParaRPr lang="en-US"/>
        </a:p>
      </dgm:t>
    </dgm:pt>
    <dgm:pt modelId="{A93B8ACD-5DD4-449D-A77D-844AE738E9C7}" type="sibTrans" cxnId="{5AA7A1BF-85F0-477F-8F23-E0EE5D08B4A0}">
      <dgm:prSet/>
      <dgm:spPr/>
      <dgm:t>
        <a:bodyPr/>
        <a:lstStyle/>
        <a:p>
          <a:endParaRPr lang="en-US"/>
        </a:p>
      </dgm:t>
    </dgm:pt>
    <dgm:pt modelId="{6BBECB37-DC7B-4252-9C1C-E965C79C9D5A}">
      <dgm:prSet/>
      <dgm:spPr/>
      <dgm:t>
        <a:bodyPr/>
        <a:lstStyle/>
        <a:p>
          <a:r>
            <a:rPr lang="en-US" dirty="0"/>
            <a:t>Financial need</a:t>
          </a:r>
        </a:p>
      </dgm:t>
    </dgm:pt>
    <dgm:pt modelId="{25372A93-C493-43A9-8CE5-0F688A38B331}" type="parTrans" cxnId="{82D5B41C-D8FC-4096-87ED-B5BB823740D5}">
      <dgm:prSet/>
      <dgm:spPr/>
      <dgm:t>
        <a:bodyPr/>
        <a:lstStyle/>
        <a:p>
          <a:endParaRPr lang="en-US"/>
        </a:p>
      </dgm:t>
    </dgm:pt>
    <dgm:pt modelId="{0C52D126-0D10-4A08-BEC2-FBA5C0311AB7}" type="sibTrans" cxnId="{82D5B41C-D8FC-4096-87ED-B5BB823740D5}">
      <dgm:prSet/>
      <dgm:spPr/>
      <dgm:t>
        <a:bodyPr/>
        <a:lstStyle/>
        <a:p>
          <a:endParaRPr lang="en-US"/>
        </a:p>
      </dgm:t>
    </dgm:pt>
    <dgm:pt modelId="{0660F9E2-143D-45A6-ABFC-D77654B0DD0E}">
      <dgm:prSet/>
      <dgm:spPr/>
      <dgm:t>
        <a:bodyPr/>
        <a:lstStyle/>
        <a:p>
          <a:r>
            <a:rPr lang="en-US" dirty="0"/>
            <a:t>Categories, types, and sources of financial aid</a:t>
          </a:r>
        </a:p>
      </dgm:t>
    </dgm:pt>
    <dgm:pt modelId="{7C47B630-B8BB-4422-8B9B-FC45797D24BE}" type="parTrans" cxnId="{E3064259-C36E-4E21-8E62-E24CEB784D38}">
      <dgm:prSet/>
      <dgm:spPr/>
      <dgm:t>
        <a:bodyPr/>
        <a:lstStyle/>
        <a:p>
          <a:endParaRPr lang="en-US"/>
        </a:p>
      </dgm:t>
    </dgm:pt>
    <dgm:pt modelId="{E14CD64F-9AE4-4E5C-98BD-3129579E75A1}" type="sibTrans" cxnId="{E3064259-C36E-4E21-8E62-E24CEB784D38}">
      <dgm:prSet/>
      <dgm:spPr/>
      <dgm:t>
        <a:bodyPr/>
        <a:lstStyle/>
        <a:p>
          <a:endParaRPr lang="en-US"/>
        </a:p>
      </dgm:t>
    </dgm:pt>
    <dgm:pt modelId="{3C414C82-D599-45E6-80ED-D861047A2A9D}">
      <dgm:prSet/>
      <dgm:spPr/>
      <dgm:t>
        <a:bodyPr/>
        <a:lstStyle/>
        <a:p>
          <a:r>
            <a:rPr lang="en-US" dirty="0"/>
            <a:t>Free Application for Federal Student Aid (FAFSA)</a:t>
          </a:r>
        </a:p>
      </dgm:t>
    </dgm:pt>
    <dgm:pt modelId="{58B7D505-323A-4493-A763-00CA24590777}" type="parTrans" cxnId="{E2902CAB-B585-482C-81D2-74D46F8AF3C9}">
      <dgm:prSet/>
      <dgm:spPr/>
      <dgm:t>
        <a:bodyPr/>
        <a:lstStyle/>
        <a:p>
          <a:endParaRPr lang="en-US"/>
        </a:p>
      </dgm:t>
    </dgm:pt>
    <dgm:pt modelId="{933834ED-DBDE-42B8-B7D8-BB446DB1BA23}" type="sibTrans" cxnId="{E2902CAB-B585-482C-81D2-74D46F8AF3C9}">
      <dgm:prSet/>
      <dgm:spPr/>
      <dgm:t>
        <a:bodyPr/>
        <a:lstStyle/>
        <a:p>
          <a:endParaRPr lang="en-US"/>
        </a:p>
      </dgm:t>
    </dgm:pt>
    <dgm:pt modelId="{B9F19528-8E1A-449F-9D5A-0AA2699E8284}">
      <dgm:prSet/>
      <dgm:spPr/>
      <dgm:t>
        <a:bodyPr/>
        <a:lstStyle/>
        <a:p>
          <a:r>
            <a:rPr lang="en-US" dirty="0"/>
            <a:t>Verification</a:t>
          </a:r>
        </a:p>
      </dgm:t>
    </dgm:pt>
    <dgm:pt modelId="{D82763A6-1E14-4D68-A7D5-7C1DA5EA49BA}" type="parTrans" cxnId="{0CF8465B-DF43-41E7-A848-BE8D86B0C491}">
      <dgm:prSet/>
      <dgm:spPr/>
      <dgm:t>
        <a:bodyPr/>
        <a:lstStyle/>
        <a:p>
          <a:endParaRPr lang="en-US"/>
        </a:p>
      </dgm:t>
    </dgm:pt>
    <dgm:pt modelId="{20060FDB-2BDA-42F8-93EB-8C19E81CED7B}" type="sibTrans" cxnId="{0CF8465B-DF43-41E7-A848-BE8D86B0C491}">
      <dgm:prSet/>
      <dgm:spPr/>
      <dgm:t>
        <a:bodyPr/>
        <a:lstStyle/>
        <a:p>
          <a:endParaRPr lang="en-US"/>
        </a:p>
      </dgm:t>
    </dgm:pt>
    <dgm:pt modelId="{E9EC368D-86E9-458A-BFB7-FC02EC7730C4}">
      <dgm:prSet/>
      <dgm:spPr/>
      <dgm:t>
        <a:bodyPr/>
        <a:lstStyle/>
        <a:p>
          <a:r>
            <a:rPr lang="en-US" dirty="0"/>
            <a:t>Special circumstances</a:t>
          </a:r>
        </a:p>
      </dgm:t>
    </dgm:pt>
    <dgm:pt modelId="{714D47DA-FB08-46BA-A04C-B846C531A8F2}" type="parTrans" cxnId="{7FA5A001-2941-4018-A131-FBD5DDA55BD7}">
      <dgm:prSet/>
      <dgm:spPr/>
      <dgm:t>
        <a:bodyPr/>
        <a:lstStyle/>
        <a:p>
          <a:endParaRPr lang="en-US"/>
        </a:p>
      </dgm:t>
    </dgm:pt>
    <dgm:pt modelId="{C9908526-80F3-42E1-9D53-CD6EE91B4E56}" type="sibTrans" cxnId="{7FA5A001-2941-4018-A131-FBD5DDA55BD7}">
      <dgm:prSet/>
      <dgm:spPr/>
      <dgm:t>
        <a:bodyPr/>
        <a:lstStyle/>
        <a:p>
          <a:endParaRPr lang="en-US"/>
        </a:p>
      </dgm:t>
    </dgm:pt>
    <dgm:pt modelId="{A67BC917-86A1-44BA-BD8F-3CAB918819E0}">
      <dgm:prSet/>
      <dgm:spPr/>
      <dgm:t>
        <a:bodyPr/>
        <a:lstStyle/>
        <a:p>
          <a:endParaRPr lang="en-US" dirty="0"/>
        </a:p>
      </dgm:t>
    </dgm:pt>
    <dgm:pt modelId="{B9DD4E00-EBB5-49FE-A0F3-18B4419602E5}" type="parTrans" cxnId="{E4AC4902-BA35-4900-A595-43B3CFBE7CD2}">
      <dgm:prSet/>
      <dgm:spPr/>
      <dgm:t>
        <a:bodyPr/>
        <a:lstStyle/>
        <a:p>
          <a:endParaRPr lang="en-US"/>
        </a:p>
      </dgm:t>
    </dgm:pt>
    <dgm:pt modelId="{3612BACF-B11C-40F6-975B-F4951D2F71A7}" type="sibTrans" cxnId="{E4AC4902-BA35-4900-A595-43B3CFBE7CD2}">
      <dgm:prSet/>
      <dgm:spPr/>
      <dgm:t>
        <a:bodyPr/>
        <a:lstStyle/>
        <a:p>
          <a:endParaRPr lang="en-US"/>
        </a:p>
      </dgm:t>
    </dgm:pt>
    <dgm:pt modelId="{E5BB9AE5-8003-44AD-B220-6C5E31E0C525}" type="pres">
      <dgm:prSet presAssocID="{46DCBAC5-FB89-4B2F-A03A-9DC6FE33E75A}" presName="vert0" presStyleCnt="0">
        <dgm:presLayoutVars>
          <dgm:dir/>
          <dgm:animOne val="branch"/>
          <dgm:animLvl val="lvl"/>
        </dgm:presLayoutVars>
      </dgm:prSet>
      <dgm:spPr/>
    </dgm:pt>
    <dgm:pt modelId="{C30D9FF9-2A4C-4535-81BE-2C577DFF9DF7}" type="pres">
      <dgm:prSet presAssocID="{FCDD0A9E-0A32-4F97-ABDA-ED5607F9F8B2}" presName="thickLine" presStyleLbl="alignNode1" presStyleIdx="0" presStyleCnt="9"/>
      <dgm:spPr/>
    </dgm:pt>
    <dgm:pt modelId="{9ADCC278-9C39-45EE-A4AF-D7737CB41E8A}" type="pres">
      <dgm:prSet presAssocID="{FCDD0A9E-0A32-4F97-ABDA-ED5607F9F8B2}" presName="horz1" presStyleCnt="0"/>
      <dgm:spPr/>
    </dgm:pt>
    <dgm:pt modelId="{1C2A5B07-0500-4DCC-9845-230CF03A49F8}" type="pres">
      <dgm:prSet presAssocID="{FCDD0A9E-0A32-4F97-ABDA-ED5607F9F8B2}" presName="tx1" presStyleLbl="revTx" presStyleIdx="0" presStyleCnt="9"/>
      <dgm:spPr/>
    </dgm:pt>
    <dgm:pt modelId="{0743269E-FA05-420A-86D8-1057A609186A}" type="pres">
      <dgm:prSet presAssocID="{FCDD0A9E-0A32-4F97-ABDA-ED5607F9F8B2}" presName="vert1" presStyleCnt="0"/>
      <dgm:spPr/>
    </dgm:pt>
    <dgm:pt modelId="{07EB9277-2D6D-4FE6-8736-58E4F0897550}" type="pres">
      <dgm:prSet presAssocID="{17516CAA-9FD3-42A5-8496-0564083E360D}" presName="thickLine" presStyleLbl="alignNode1" presStyleIdx="1" presStyleCnt="9"/>
      <dgm:spPr/>
    </dgm:pt>
    <dgm:pt modelId="{414CEF73-5F9A-45F8-9859-EDBC4E9BF7E6}" type="pres">
      <dgm:prSet presAssocID="{17516CAA-9FD3-42A5-8496-0564083E360D}" presName="horz1" presStyleCnt="0"/>
      <dgm:spPr/>
    </dgm:pt>
    <dgm:pt modelId="{F12E7BCC-E81F-4EC4-8D62-64C4AF8C64C9}" type="pres">
      <dgm:prSet presAssocID="{17516CAA-9FD3-42A5-8496-0564083E360D}" presName="tx1" presStyleLbl="revTx" presStyleIdx="1" presStyleCnt="9"/>
      <dgm:spPr/>
    </dgm:pt>
    <dgm:pt modelId="{59A06A51-A345-4A5B-BFA6-3B08F18B6FE3}" type="pres">
      <dgm:prSet presAssocID="{17516CAA-9FD3-42A5-8496-0564083E360D}" presName="vert1" presStyleCnt="0"/>
      <dgm:spPr/>
    </dgm:pt>
    <dgm:pt modelId="{BB92C7EA-D27D-4C02-93FB-EEDDE69DB188}" type="pres">
      <dgm:prSet presAssocID="{C0C26EF9-D520-4862-83F1-F7D076C3E85B}" presName="thickLine" presStyleLbl="alignNode1" presStyleIdx="2" presStyleCnt="9"/>
      <dgm:spPr/>
    </dgm:pt>
    <dgm:pt modelId="{FC22D63F-4A31-41DB-A190-B6CB96B2B327}" type="pres">
      <dgm:prSet presAssocID="{C0C26EF9-D520-4862-83F1-F7D076C3E85B}" presName="horz1" presStyleCnt="0"/>
      <dgm:spPr/>
    </dgm:pt>
    <dgm:pt modelId="{351D410D-1050-4962-8805-33FAAD35C426}" type="pres">
      <dgm:prSet presAssocID="{C0C26EF9-D520-4862-83F1-F7D076C3E85B}" presName="tx1" presStyleLbl="revTx" presStyleIdx="2" presStyleCnt="9"/>
      <dgm:spPr/>
    </dgm:pt>
    <dgm:pt modelId="{E546888B-653B-4A38-95B5-EE25D202C142}" type="pres">
      <dgm:prSet presAssocID="{C0C26EF9-D520-4862-83F1-F7D076C3E85B}" presName="vert1" presStyleCnt="0"/>
      <dgm:spPr/>
    </dgm:pt>
    <dgm:pt modelId="{2976F356-3E69-4326-AA61-9B98223A78F9}" type="pres">
      <dgm:prSet presAssocID="{6BBECB37-DC7B-4252-9C1C-E965C79C9D5A}" presName="thickLine" presStyleLbl="alignNode1" presStyleIdx="3" presStyleCnt="9"/>
      <dgm:spPr/>
    </dgm:pt>
    <dgm:pt modelId="{02F44445-4729-4025-85F2-9BBE0A9B6897}" type="pres">
      <dgm:prSet presAssocID="{6BBECB37-DC7B-4252-9C1C-E965C79C9D5A}" presName="horz1" presStyleCnt="0"/>
      <dgm:spPr/>
    </dgm:pt>
    <dgm:pt modelId="{36A59105-EC6E-4060-90FF-7E521ACD29E0}" type="pres">
      <dgm:prSet presAssocID="{6BBECB37-DC7B-4252-9C1C-E965C79C9D5A}" presName="tx1" presStyleLbl="revTx" presStyleIdx="3" presStyleCnt="9"/>
      <dgm:spPr/>
    </dgm:pt>
    <dgm:pt modelId="{2E2BD51D-8664-4FC5-A5E7-475F9E23BD11}" type="pres">
      <dgm:prSet presAssocID="{6BBECB37-DC7B-4252-9C1C-E965C79C9D5A}" presName="vert1" presStyleCnt="0"/>
      <dgm:spPr/>
    </dgm:pt>
    <dgm:pt modelId="{6FBCF468-0B27-4314-B61A-96AFEF2BEC3F}" type="pres">
      <dgm:prSet presAssocID="{0660F9E2-143D-45A6-ABFC-D77654B0DD0E}" presName="thickLine" presStyleLbl="alignNode1" presStyleIdx="4" presStyleCnt="9"/>
      <dgm:spPr/>
    </dgm:pt>
    <dgm:pt modelId="{0FF19BD0-5825-4994-94AC-5D850FC9C7C6}" type="pres">
      <dgm:prSet presAssocID="{0660F9E2-143D-45A6-ABFC-D77654B0DD0E}" presName="horz1" presStyleCnt="0"/>
      <dgm:spPr/>
    </dgm:pt>
    <dgm:pt modelId="{1C608457-2755-45B0-83D8-27CE6D039C04}" type="pres">
      <dgm:prSet presAssocID="{0660F9E2-143D-45A6-ABFC-D77654B0DD0E}" presName="tx1" presStyleLbl="revTx" presStyleIdx="4" presStyleCnt="9"/>
      <dgm:spPr/>
    </dgm:pt>
    <dgm:pt modelId="{E3268269-79AA-4DD9-B183-822664AEDE54}" type="pres">
      <dgm:prSet presAssocID="{0660F9E2-143D-45A6-ABFC-D77654B0DD0E}" presName="vert1" presStyleCnt="0"/>
      <dgm:spPr/>
    </dgm:pt>
    <dgm:pt modelId="{25EDA156-8BC4-42CD-9CD7-EEDDCE6E3198}" type="pres">
      <dgm:prSet presAssocID="{3C414C82-D599-45E6-80ED-D861047A2A9D}" presName="thickLine" presStyleLbl="alignNode1" presStyleIdx="5" presStyleCnt="9"/>
      <dgm:spPr/>
    </dgm:pt>
    <dgm:pt modelId="{C72DF4D9-9C28-42CE-8711-7DAAF096D26A}" type="pres">
      <dgm:prSet presAssocID="{3C414C82-D599-45E6-80ED-D861047A2A9D}" presName="horz1" presStyleCnt="0"/>
      <dgm:spPr/>
    </dgm:pt>
    <dgm:pt modelId="{A3018A54-13A2-4D7D-BA21-EA8B0CF86C8A}" type="pres">
      <dgm:prSet presAssocID="{3C414C82-D599-45E6-80ED-D861047A2A9D}" presName="tx1" presStyleLbl="revTx" presStyleIdx="5" presStyleCnt="9"/>
      <dgm:spPr/>
    </dgm:pt>
    <dgm:pt modelId="{994719B2-555A-41A1-B5D5-0251B16FFF61}" type="pres">
      <dgm:prSet presAssocID="{3C414C82-D599-45E6-80ED-D861047A2A9D}" presName="vert1" presStyleCnt="0"/>
      <dgm:spPr/>
    </dgm:pt>
    <dgm:pt modelId="{928D4531-41A7-4357-A326-48E1DE68E0E5}" type="pres">
      <dgm:prSet presAssocID="{B9F19528-8E1A-449F-9D5A-0AA2699E8284}" presName="thickLine" presStyleLbl="alignNode1" presStyleIdx="6" presStyleCnt="9"/>
      <dgm:spPr/>
    </dgm:pt>
    <dgm:pt modelId="{991A043D-ED80-4E0C-B2A7-0804418D359F}" type="pres">
      <dgm:prSet presAssocID="{B9F19528-8E1A-449F-9D5A-0AA2699E8284}" presName="horz1" presStyleCnt="0"/>
      <dgm:spPr/>
    </dgm:pt>
    <dgm:pt modelId="{5ACB6A4E-9B98-46A6-80E0-88D2EE0989E0}" type="pres">
      <dgm:prSet presAssocID="{B9F19528-8E1A-449F-9D5A-0AA2699E8284}" presName="tx1" presStyleLbl="revTx" presStyleIdx="6" presStyleCnt="9"/>
      <dgm:spPr/>
    </dgm:pt>
    <dgm:pt modelId="{E08F7316-F4A6-408D-99E5-390A35C538A1}" type="pres">
      <dgm:prSet presAssocID="{B9F19528-8E1A-449F-9D5A-0AA2699E8284}" presName="vert1" presStyleCnt="0"/>
      <dgm:spPr/>
    </dgm:pt>
    <dgm:pt modelId="{13D58A90-BB53-42EB-A9A9-276C99F498B5}" type="pres">
      <dgm:prSet presAssocID="{E9EC368D-86E9-458A-BFB7-FC02EC7730C4}" presName="thickLine" presStyleLbl="alignNode1" presStyleIdx="7" presStyleCnt="9"/>
      <dgm:spPr/>
    </dgm:pt>
    <dgm:pt modelId="{AA6C070C-C840-49F9-917A-F872DF54032D}" type="pres">
      <dgm:prSet presAssocID="{E9EC368D-86E9-458A-BFB7-FC02EC7730C4}" presName="horz1" presStyleCnt="0"/>
      <dgm:spPr/>
    </dgm:pt>
    <dgm:pt modelId="{C2E08DE6-47D0-428B-AD0F-4137ADB52E73}" type="pres">
      <dgm:prSet presAssocID="{E9EC368D-86E9-458A-BFB7-FC02EC7730C4}" presName="tx1" presStyleLbl="revTx" presStyleIdx="7" presStyleCnt="9"/>
      <dgm:spPr/>
    </dgm:pt>
    <dgm:pt modelId="{C2BC27B9-63B1-4576-8DBD-B60D8BED9AF4}" type="pres">
      <dgm:prSet presAssocID="{E9EC368D-86E9-458A-BFB7-FC02EC7730C4}" presName="vert1" presStyleCnt="0"/>
      <dgm:spPr/>
    </dgm:pt>
    <dgm:pt modelId="{2A7C45D0-29B1-4D77-92E4-FEB84E011DE7}" type="pres">
      <dgm:prSet presAssocID="{A67BC917-86A1-44BA-BD8F-3CAB918819E0}" presName="thickLine" presStyleLbl="alignNode1" presStyleIdx="8" presStyleCnt="9"/>
      <dgm:spPr/>
    </dgm:pt>
    <dgm:pt modelId="{49F9D234-7077-481C-80DB-4A80D10B34C6}" type="pres">
      <dgm:prSet presAssocID="{A67BC917-86A1-44BA-BD8F-3CAB918819E0}" presName="horz1" presStyleCnt="0"/>
      <dgm:spPr/>
    </dgm:pt>
    <dgm:pt modelId="{65EC2A28-1519-4D95-92A7-5E6857DE2D76}" type="pres">
      <dgm:prSet presAssocID="{A67BC917-86A1-44BA-BD8F-3CAB918819E0}" presName="tx1" presStyleLbl="revTx" presStyleIdx="8" presStyleCnt="9"/>
      <dgm:spPr/>
    </dgm:pt>
    <dgm:pt modelId="{A509B370-571D-4157-8952-01E9343D9795}" type="pres">
      <dgm:prSet presAssocID="{A67BC917-86A1-44BA-BD8F-3CAB918819E0}" presName="vert1" presStyleCnt="0"/>
      <dgm:spPr/>
    </dgm:pt>
  </dgm:ptLst>
  <dgm:cxnLst>
    <dgm:cxn modelId="{7FA5A001-2941-4018-A131-FBD5DDA55BD7}" srcId="{46DCBAC5-FB89-4B2F-A03A-9DC6FE33E75A}" destId="{E9EC368D-86E9-458A-BFB7-FC02EC7730C4}" srcOrd="7" destOrd="0" parTransId="{714D47DA-FB08-46BA-A04C-B846C531A8F2}" sibTransId="{C9908526-80F3-42E1-9D53-CD6EE91B4E56}"/>
    <dgm:cxn modelId="{E4AC4902-BA35-4900-A595-43B3CFBE7CD2}" srcId="{46DCBAC5-FB89-4B2F-A03A-9DC6FE33E75A}" destId="{A67BC917-86A1-44BA-BD8F-3CAB918819E0}" srcOrd="8" destOrd="0" parTransId="{B9DD4E00-EBB5-49FE-A0F3-18B4419602E5}" sibTransId="{3612BACF-B11C-40F6-975B-F4951D2F71A7}"/>
    <dgm:cxn modelId="{CB488D0F-D9AF-4D0B-A777-E85426BC5319}" type="presOf" srcId="{6BBECB37-DC7B-4252-9C1C-E965C79C9D5A}" destId="{36A59105-EC6E-4060-90FF-7E521ACD29E0}" srcOrd="0" destOrd="0" presId="urn:microsoft.com/office/officeart/2008/layout/LinedList"/>
    <dgm:cxn modelId="{82D5B41C-D8FC-4096-87ED-B5BB823740D5}" srcId="{46DCBAC5-FB89-4B2F-A03A-9DC6FE33E75A}" destId="{6BBECB37-DC7B-4252-9C1C-E965C79C9D5A}" srcOrd="3" destOrd="0" parTransId="{25372A93-C493-43A9-8CE5-0F688A38B331}" sibTransId="{0C52D126-0D10-4A08-BEC2-FBA5C0311AB7}"/>
    <dgm:cxn modelId="{212ED129-A26E-407E-AC27-F1A6442AEDD1}" type="presOf" srcId="{A67BC917-86A1-44BA-BD8F-3CAB918819E0}" destId="{65EC2A28-1519-4D95-92A7-5E6857DE2D76}" srcOrd="0" destOrd="0" presId="urn:microsoft.com/office/officeart/2008/layout/LinedList"/>
    <dgm:cxn modelId="{9BA0802B-7726-4421-B1A0-D46164EBF285}" type="presOf" srcId="{46DCBAC5-FB89-4B2F-A03A-9DC6FE33E75A}" destId="{E5BB9AE5-8003-44AD-B220-6C5E31E0C525}" srcOrd="0" destOrd="0" presId="urn:microsoft.com/office/officeart/2008/layout/LinedList"/>
    <dgm:cxn modelId="{0CF8465B-DF43-41E7-A848-BE8D86B0C491}" srcId="{46DCBAC5-FB89-4B2F-A03A-9DC6FE33E75A}" destId="{B9F19528-8E1A-449F-9D5A-0AA2699E8284}" srcOrd="6" destOrd="0" parTransId="{D82763A6-1E14-4D68-A7D5-7C1DA5EA49BA}" sibTransId="{20060FDB-2BDA-42F8-93EB-8C19E81CED7B}"/>
    <dgm:cxn modelId="{1051B542-44AF-4C8F-BFA1-B4BCC0F4CC51}" type="presOf" srcId="{17516CAA-9FD3-42A5-8496-0564083E360D}" destId="{F12E7BCC-E81F-4EC4-8D62-64C4AF8C64C9}" srcOrd="0" destOrd="0" presId="urn:microsoft.com/office/officeart/2008/layout/LinedList"/>
    <dgm:cxn modelId="{486A8149-D6F0-4B5F-B192-87389224A9DD}" srcId="{46DCBAC5-FB89-4B2F-A03A-9DC6FE33E75A}" destId="{FCDD0A9E-0A32-4F97-ABDA-ED5607F9F8B2}" srcOrd="0" destOrd="0" parTransId="{76C721A6-48E3-47EC-B15D-C3E38E01F78C}" sibTransId="{7B332FCE-6E8A-4C87-AEE6-0C65A149B78E}"/>
    <dgm:cxn modelId="{E3064259-C36E-4E21-8E62-E24CEB784D38}" srcId="{46DCBAC5-FB89-4B2F-A03A-9DC6FE33E75A}" destId="{0660F9E2-143D-45A6-ABFC-D77654B0DD0E}" srcOrd="4" destOrd="0" parTransId="{7C47B630-B8BB-4422-8B9B-FC45797D24BE}" sibTransId="{E14CD64F-9AE4-4E5C-98BD-3129579E75A1}"/>
    <dgm:cxn modelId="{E2902CAB-B585-482C-81D2-74D46F8AF3C9}" srcId="{46DCBAC5-FB89-4B2F-A03A-9DC6FE33E75A}" destId="{3C414C82-D599-45E6-80ED-D861047A2A9D}" srcOrd="5" destOrd="0" parTransId="{58B7D505-323A-4493-A763-00CA24590777}" sibTransId="{933834ED-DBDE-42B8-B7D8-BB446DB1BA23}"/>
    <dgm:cxn modelId="{5AA7A1BF-85F0-477F-8F23-E0EE5D08B4A0}" srcId="{46DCBAC5-FB89-4B2F-A03A-9DC6FE33E75A}" destId="{C0C26EF9-D520-4862-83F1-F7D076C3E85B}" srcOrd="2" destOrd="0" parTransId="{6AD54361-A91E-43BC-9D05-66B8B87EF7BD}" sibTransId="{A93B8ACD-5DD4-449D-A77D-844AE738E9C7}"/>
    <dgm:cxn modelId="{C2FE73D2-C69A-45D9-BDC7-D9D4ADD963C7}" srcId="{46DCBAC5-FB89-4B2F-A03A-9DC6FE33E75A}" destId="{17516CAA-9FD3-42A5-8496-0564083E360D}" srcOrd="1" destOrd="0" parTransId="{17DC156D-94F7-44CF-BBEE-0A53807C8353}" sibTransId="{D12A5A48-09F3-4BD9-A3C2-50AE83625A5F}"/>
    <dgm:cxn modelId="{BCEAE7D3-7312-4556-B179-4B08F6038ACC}" type="presOf" srcId="{3C414C82-D599-45E6-80ED-D861047A2A9D}" destId="{A3018A54-13A2-4D7D-BA21-EA8B0CF86C8A}" srcOrd="0" destOrd="0" presId="urn:microsoft.com/office/officeart/2008/layout/LinedList"/>
    <dgm:cxn modelId="{212FF2D8-C6B6-4D87-9EBB-0A29BBEB3727}" type="presOf" srcId="{FCDD0A9E-0A32-4F97-ABDA-ED5607F9F8B2}" destId="{1C2A5B07-0500-4DCC-9845-230CF03A49F8}" srcOrd="0" destOrd="0" presId="urn:microsoft.com/office/officeart/2008/layout/LinedList"/>
    <dgm:cxn modelId="{B0350BEA-93F2-4E03-AD52-7F14C5BB2758}" type="presOf" srcId="{B9F19528-8E1A-449F-9D5A-0AA2699E8284}" destId="{5ACB6A4E-9B98-46A6-80E0-88D2EE0989E0}" srcOrd="0" destOrd="0" presId="urn:microsoft.com/office/officeart/2008/layout/LinedList"/>
    <dgm:cxn modelId="{791236F0-5B1B-4620-B699-692CA2208C39}" type="presOf" srcId="{0660F9E2-143D-45A6-ABFC-D77654B0DD0E}" destId="{1C608457-2755-45B0-83D8-27CE6D039C04}" srcOrd="0" destOrd="0" presId="urn:microsoft.com/office/officeart/2008/layout/LinedList"/>
    <dgm:cxn modelId="{C7E7B5F2-F654-44A0-8CF4-6948F5CFBC79}" type="presOf" srcId="{C0C26EF9-D520-4862-83F1-F7D076C3E85B}" destId="{351D410D-1050-4962-8805-33FAAD35C426}" srcOrd="0" destOrd="0" presId="urn:microsoft.com/office/officeart/2008/layout/LinedList"/>
    <dgm:cxn modelId="{7CDF81F3-23E0-45BB-9D34-79040FC2386B}" type="presOf" srcId="{E9EC368D-86E9-458A-BFB7-FC02EC7730C4}" destId="{C2E08DE6-47D0-428B-AD0F-4137ADB52E73}" srcOrd="0" destOrd="0" presId="urn:microsoft.com/office/officeart/2008/layout/LinedList"/>
    <dgm:cxn modelId="{39A5DAE1-8595-4EAA-9754-CF70EE06522B}" type="presParOf" srcId="{E5BB9AE5-8003-44AD-B220-6C5E31E0C525}" destId="{C30D9FF9-2A4C-4535-81BE-2C577DFF9DF7}" srcOrd="0" destOrd="0" presId="urn:microsoft.com/office/officeart/2008/layout/LinedList"/>
    <dgm:cxn modelId="{F6D30241-FB54-4F89-B7A1-23F8E83CF74F}" type="presParOf" srcId="{E5BB9AE5-8003-44AD-B220-6C5E31E0C525}" destId="{9ADCC278-9C39-45EE-A4AF-D7737CB41E8A}" srcOrd="1" destOrd="0" presId="urn:microsoft.com/office/officeart/2008/layout/LinedList"/>
    <dgm:cxn modelId="{CF87EE34-7469-401E-947A-0C63DAA871A9}" type="presParOf" srcId="{9ADCC278-9C39-45EE-A4AF-D7737CB41E8A}" destId="{1C2A5B07-0500-4DCC-9845-230CF03A49F8}" srcOrd="0" destOrd="0" presId="urn:microsoft.com/office/officeart/2008/layout/LinedList"/>
    <dgm:cxn modelId="{897ADA61-D4D8-4A72-9076-3A4475B0C95A}" type="presParOf" srcId="{9ADCC278-9C39-45EE-A4AF-D7737CB41E8A}" destId="{0743269E-FA05-420A-86D8-1057A609186A}" srcOrd="1" destOrd="0" presId="urn:microsoft.com/office/officeart/2008/layout/LinedList"/>
    <dgm:cxn modelId="{6BA5FE45-2507-4B1C-8058-DEED4AFAB798}" type="presParOf" srcId="{E5BB9AE5-8003-44AD-B220-6C5E31E0C525}" destId="{07EB9277-2D6D-4FE6-8736-58E4F0897550}" srcOrd="2" destOrd="0" presId="urn:microsoft.com/office/officeart/2008/layout/LinedList"/>
    <dgm:cxn modelId="{2B5E67B7-405A-4345-85ED-267C93500EEB}" type="presParOf" srcId="{E5BB9AE5-8003-44AD-B220-6C5E31E0C525}" destId="{414CEF73-5F9A-45F8-9859-EDBC4E9BF7E6}" srcOrd="3" destOrd="0" presId="urn:microsoft.com/office/officeart/2008/layout/LinedList"/>
    <dgm:cxn modelId="{689BAC4E-BDD4-4B55-BF20-B02C8D179947}" type="presParOf" srcId="{414CEF73-5F9A-45F8-9859-EDBC4E9BF7E6}" destId="{F12E7BCC-E81F-4EC4-8D62-64C4AF8C64C9}" srcOrd="0" destOrd="0" presId="urn:microsoft.com/office/officeart/2008/layout/LinedList"/>
    <dgm:cxn modelId="{04F50C53-AFF1-4A03-947A-FA1154065823}" type="presParOf" srcId="{414CEF73-5F9A-45F8-9859-EDBC4E9BF7E6}" destId="{59A06A51-A345-4A5B-BFA6-3B08F18B6FE3}" srcOrd="1" destOrd="0" presId="urn:microsoft.com/office/officeart/2008/layout/LinedList"/>
    <dgm:cxn modelId="{32210133-DD4A-4759-8213-057273B0C323}" type="presParOf" srcId="{E5BB9AE5-8003-44AD-B220-6C5E31E0C525}" destId="{BB92C7EA-D27D-4C02-93FB-EEDDE69DB188}" srcOrd="4" destOrd="0" presId="urn:microsoft.com/office/officeart/2008/layout/LinedList"/>
    <dgm:cxn modelId="{B24F2DF3-B292-460C-894A-6E8D7311DBD0}" type="presParOf" srcId="{E5BB9AE5-8003-44AD-B220-6C5E31E0C525}" destId="{FC22D63F-4A31-41DB-A190-B6CB96B2B327}" srcOrd="5" destOrd="0" presId="urn:microsoft.com/office/officeart/2008/layout/LinedList"/>
    <dgm:cxn modelId="{81EA5204-E480-4BC5-842B-B82AEE8CEFAC}" type="presParOf" srcId="{FC22D63F-4A31-41DB-A190-B6CB96B2B327}" destId="{351D410D-1050-4962-8805-33FAAD35C426}" srcOrd="0" destOrd="0" presId="urn:microsoft.com/office/officeart/2008/layout/LinedList"/>
    <dgm:cxn modelId="{0921E1AB-2556-438C-93EF-353E62CF66D2}" type="presParOf" srcId="{FC22D63F-4A31-41DB-A190-B6CB96B2B327}" destId="{E546888B-653B-4A38-95B5-EE25D202C142}" srcOrd="1" destOrd="0" presId="urn:microsoft.com/office/officeart/2008/layout/LinedList"/>
    <dgm:cxn modelId="{4F723ADC-4A7F-41CD-8757-B6BF6AD8AFD6}" type="presParOf" srcId="{E5BB9AE5-8003-44AD-B220-6C5E31E0C525}" destId="{2976F356-3E69-4326-AA61-9B98223A78F9}" srcOrd="6" destOrd="0" presId="urn:microsoft.com/office/officeart/2008/layout/LinedList"/>
    <dgm:cxn modelId="{B193D628-0023-414D-9EE8-DA814AF01319}" type="presParOf" srcId="{E5BB9AE5-8003-44AD-B220-6C5E31E0C525}" destId="{02F44445-4729-4025-85F2-9BBE0A9B6897}" srcOrd="7" destOrd="0" presId="urn:microsoft.com/office/officeart/2008/layout/LinedList"/>
    <dgm:cxn modelId="{ADB91AE3-5A29-43FB-AEDF-E01F5EC83816}" type="presParOf" srcId="{02F44445-4729-4025-85F2-9BBE0A9B6897}" destId="{36A59105-EC6E-4060-90FF-7E521ACD29E0}" srcOrd="0" destOrd="0" presId="urn:microsoft.com/office/officeart/2008/layout/LinedList"/>
    <dgm:cxn modelId="{B3F7627D-8B82-44AD-A6A7-0FB158A943AD}" type="presParOf" srcId="{02F44445-4729-4025-85F2-9BBE0A9B6897}" destId="{2E2BD51D-8664-4FC5-A5E7-475F9E23BD11}" srcOrd="1" destOrd="0" presId="urn:microsoft.com/office/officeart/2008/layout/LinedList"/>
    <dgm:cxn modelId="{0EA0C07C-6B61-47E4-ADEC-F94188628D2C}" type="presParOf" srcId="{E5BB9AE5-8003-44AD-B220-6C5E31E0C525}" destId="{6FBCF468-0B27-4314-B61A-96AFEF2BEC3F}" srcOrd="8" destOrd="0" presId="urn:microsoft.com/office/officeart/2008/layout/LinedList"/>
    <dgm:cxn modelId="{264922CB-4F6B-4770-8C4B-38C1B6005DCD}" type="presParOf" srcId="{E5BB9AE5-8003-44AD-B220-6C5E31E0C525}" destId="{0FF19BD0-5825-4994-94AC-5D850FC9C7C6}" srcOrd="9" destOrd="0" presId="urn:microsoft.com/office/officeart/2008/layout/LinedList"/>
    <dgm:cxn modelId="{BFFF43DB-2C83-43A0-A88E-4F97103C736F}" type="presParOf" srcId="{0FF19BD0-5825-4994-94AC-5D850FC9C7C6}" destId="{1C608457-2755-45B0-83D8-27CE6D039C04}" srcOrd="0" destOrd="0" presId="urn:microsoft.com/office/officeart/2008/layout/LinedList"/>
    <dgm:cxn modelId="{CD508718-8498-4198-940A-192BCCE938CA}" type="presParOf" srcId="{0FF19BD0-5825-4994-94AC-5D850FC9C7C6}" destId="{E3268269-79AA-4DD9-B183-822664AEDE54}" srcOrd="1" destOrd="0" presId="urn:microsoft.com/office/officeart/2008/layout/LinedList"/>
    <dgm:cxn modelId="{76432509-398F-4B2D-B1DD-3E4F6F54E35F}" type="presParOf" srcId="{E5BB9AE5-8003-44AD-B220-6C5E31E0C525}" destId="{25EDA156-8BC4-42CD-9CD7-EEDDCE6E3198}" srcOrd="10" destOrd="0" presId="urn:microsoft.com/office/officeart/2008/layout/LinedList"/>
    <dgm:cxn modelId="{3390CFDB-F5DD-463F-90AC-DA5A6490FD2D}" type="presParOf" srcId="{E5BB9AE5-8003-44AD-B220-6C5E31E0C525}" destId="{C72DF4D9-9C28-42CE-8711-7DAAF096D26A}" srcOrd="11" destOrd="0" presId="urn:microsoft.com/office/officeart/2008/layout/LinedList"/>
    <dgm:cxn modelId="{1200FD6C-D486-4F28-8BBB-934E843A4DFB}" type="presParOf" srcId="{C72DF4D9-9C28-42CE-8711-7DAAF096D26A}" destId="{A3018A54-13A2-4D7D-BA21-EA8B0CF86C8A}" srcOrd="0" destOrd="0" presId="urn:microsoft.com/office/officeart/2008/layout/LinedList"/>
    <dgm:cxn modelId="{A72B08D3-313E-4FB2-BCB1-1DC8AC84D513}" type="presParOf" srcId="{C72DF4D9-9C28-42CE-8711-7DAAF096D26A}" destId="{994719B2-555A-41A1-B5D5-0251B16FFF61}" srcOrd="1" destOrd="0" presId="urn:microsoft.com/office/officeart/2008/layout/LinedList"/>
    <dgm:cxn modelId="{C84AE2ED-58FB-4D6E-B790-683D16C2D84C}" type="presParOf" srcId="{E5BB9AE5-8003-44AD-B220-6C5E31E0C525}" destId="{928D4531-41A7-4357-A326-48E1DE68E0E5}" srcOrd="12" destOrd="0" presId="urn:microsoft.com/office/officeart/2008/layout/LinedList"/>
    <dgm:cxn modelId="{5DAF0837-8A78-450F-83D2-132E32C434A9}" type="presParOf" srcId="{E5BB9AE5-8003-44AD-B220-6C5E31E0C525}" destId="{991A043D-ED80-4E0C-B2A7-0804418D359F}" srcOrd="13" destOrd="0" presId="urn:microsoft.com/office/officeart/2008/layout/LinedList"/>
    <dgm:cxn modelId="{6F90DCD3-E18E-40AE-9350-8594BEF61BD9}" type="presParOf" srcId="{991A043D-ED80-4E0C-B2A7-0804418D359F}" destId="{5ACB6A4E-9B98-46A6-80E0-88D2EE0989E0}" srcOrd="0" destOrd="0" presId="urn:microsoft.com/office/officeart/2008/layout/LinedList"/>
    <dgm:cxn modelId="{5A9118A6-E070-4E5A-9FAA-9E231ECC7B73}" type="presParOf" srcId="{991A043D-ED80-4E0C-B2A7-0804418D359F}" destId="{E08F7316-F4A6-408D-99E5-390A35C538A1}" srcOrd="1" destOrd="0" presId="urn:microsoft.com/office/officeart/2008/layout/LinedList"/>
    <dgm:cxn modelId="{E416E7AE-BA56-4034-B708-6D55173DDBFC}" type="presParOf" srcId="{E5BB9AE5-8003-44AD-B220-6C5E31E0C525}" destId="{13D58A90-BB53-42EB-A9A9-276C99F498B5}" srcOrd="14" destOrd="0" presId="urn:microsoft.com/office/officeart/2008/layout/LinedList"/>
    <dgm:cxn modelId="{ABD4AF3C-B992-43F7-BFE7-15AB50648F98}" type="presParOf" srcId="{E5BB9AE5-8003-44AD-B220-6C5E31E0C525}" destId="{AA6C070C-C840-49F9-917A-F872DF54032D}" srcOrd="15" destOrd="0" presId="urn:microsoft.com/office/officeart/2008/layout/LinedList"/>
    <dgm:cxn modelId="{3BA7072C-72C2-41AB-B6C3-B196F8CF17AB}" type="presParOf" srcId="{AA6C070C-C840-49F9-917A-F872DF54032D}" destId="{C2E08DE6-47D0-428B-AD0F-4137ADB52E73}" srcOrd="0" destOrd="0" presId="urn:microsoft.com/office/officeart/2008/layout/LinedList"/>
    <dgm:cxn modelId="{C6D880BB-A9B6-4232-B878-F1D6947D7C7B}" type="presParOf" srcId="{AA6C070C-C840-49F9-917A-F872DF54032D}" destId="{C2BC27B9-63B1-4576-8DBD-B60D8BED9AF4}" srcOrd="1" destOrd="0" presId="urn:microsoft.com/office/officeart/2008/layout/LinedList"/>
    <dgm:cxn modelId="{C00AF9CB-C885-4C5E-85ED-AB1445FF136B}" type="presParOf" srcId="{E5BB9AE5-8003-44AD-B220-6C5E31E0C525}" destId="{2A7C45D0-29B1-4D77-92E4-FEB84E011DE7}" srcOrd="16" destOrd="0" presId="urn:microsoft.com/office/officeart/2008/layout/LinedList"/>
    <dgm:cxn modelId="{1CF9796B-709D-4B36-BCBE-0F9000C2F976}" type="presParOf" srcId="{E5BB9AE5-8003-44AD-B220-6C5E31E0C525}" destId="{49F9D234-7077-481C-80DB-4A80D10B34C6}" srcOrd="17" destOrd="0" presId="urn:microsoft.com/office/officeart/2008/layout/LinedList"/>
    <dgm:cxn modelId="{1B74ED9B-31D1-4D0C-B760-CFB9CEB88E62}" type="presParOf" srcId="{49F9D234-7077-481C-80DB-4A80D10B34C6}" destId="{65EC2A28-1519-4D95-92A7-5E6857DE2D76}" srcOrd="0" destOrd="0" presId="urn:microsoft.com/office/officeart/2008/layout/LinedList"/>
    <dgm:cxn modelId="{05ADC77A-3CA6-4223-B35A-05D9F92CB855}" type="presParOf" srcId="{49F9D234-7077-481C-80DB-4A80D10B34C6}" destId="{A509B370-571D-4157-8952-01E9343D97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5A553-D886-4B90-A253-716257C66EE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454BFC-5AE7-4632-936A-61AF57914314}">
      <dgm:prSet/>
      <dgm:spPr/>
      <dgm:t>
        <a:bodyPr/>
        <a:lstStyle/>
        <a:p>
          <a:pPr>
            <a:lnSpc>
              <a:spcPct val="100000"/>
            </a:lnSpc>
          </a:pPr>
          <a:r>
            <a:rPr lang="en-US" dirty="0"/>
            <a:t>Direct and indirect costs combine to determine the	Cost of Attendance</a:t>
          </a:r>
        </a:p>
      </dgm:t>
    </dgm:pt>
    <dgm:pt modelId="{F3DC647A-BED2-47B5-AFAC-2C015BABA189}" type="parTrans" cxnId="{FC20C08C-7F4F-47C1-9BC6-02E43B259BAD}">
      <dgm:prSet/>
      <dgm:spPr/>
      <dgm:t>
        <a:bodyPr/>
        <a:lstStyle/>
        <a:p>
          <a:endParaRPr lang="en-US"/>
        </a:p>
      </dgm:t>
    </dgm:pt>
    <dgm:pt modelId="{D0021BC2-5DEB-4176-9B54-4E0D6C0A5634}" type="sibTrans" cxnId="{FC20C08C-7F4F-47C1-9BC6-02E43B259BAD}">
      <dgm:prSet/>
      <dgm:spPr/>
      <dgm:t>
        <a:bodyPr/>
        <a:lstStyle/>
        <a:p>
          <a:endParaRPr lang="en-US"/>
        </a:p>
      </dgm:t>
    </dgm:pt>
    <dgm:pt modelId="{054008F4-830D-43E1-B716-FE9CE409E792}">
      <dgm:prSet/>
      <dgm:spPr/>
      <dgm:t>
        <a:bodyPr/>
        <a:lstStyle/>
        <a:p>
          <a:pPr>
            <a:lnSpc>
              <a:spcPct val="100000"/>
            </a:lnSpc>
          </a:pPr>
          <a:r>
            <a:rPr lang="en-US" dirty="0"/>
            <a:t>Varies widely from college to college</a:t>
          </a:r>
        </a:p>
      </dgm:t>
    </dgm:pt>
    <dgm:pt modelId="{C968E699-074C-41AF-94D6-36AA8F1CF0CA}" type="parTrans" cxnId="{6C2347BE-3108-4EBC-85D5-8DCB6E6B0F73}">
      <dgm:prSet/>
      <dgm:spPr/>
      <dgm:t>
        <a:bodyPr/>
        <a:lstStyle/>
        <a:p>
          <a:endParaRPr lang="en-US"/>
        </a:p>
      </dgm:t>
    </dgm:pt>
    <dgm:pt modelId="{F078A7D1-7640-4B85-ACD7-67091A46836F}" type="sibTrans" cxnId="{6C2347BE-3108-4EBC-85D5-8DCB6E6B0F73}">
      <dgm:prSet/>
      <dgm:spPr/>
      <dgm:t>
        <a:bodyPr/>
        <a:lstStyle/>
        <a:p>
          <a:endParaRPr lang="en-US"/>
        </a:p>
      </dgm:t>
    </dgm:pt>
    <dgm:pt modelId="{F1814A13-607E-4A9F-95F6-4F5D08F55F50}" type="pres">
      <dgm:prSet presAssocID="{FC45A553-D886-4B90-A253-716257C66EE0}" presName="root" presStyleCnt="0">
        <dgm:presLayoutVars>
          <dgm:dir/>
          <dgm:resizeHandles val="exact"/>
        </dgm:presLayoutVars>
      </dgm:prSet>
      <dgm:spPr/>
    </dgm:pt>
    <dgm:pt modelId="{3DC696BE-26C2-49A9-9653-1C69B77A369C}" type="pres">
      <dgm:prSet presAssocID="{AC454BFC-5AE7-4632-936A-61AF57914314}" presName="compNode" presStyleCnt="0"/>
      <dgm:spPr/>
    </dgm:pt>
    <dgm:pt modelId="{8289D3BC-2AA5-4523-961F-10C3F957F5FE}" type="pres">
      <dgm:prSet presAssocID="{AC454BFC-5AE7-4632-936A-61AF57914314}" presName="bgRect" presStyleLbl="bgShp" presStyleIdx="0" presStyleCnt="2"/>
      <dgm:spPr/>
    </dgm:pt>
    <dgm:pt modelId="{B5F24D29-1263-4CA0-B183-6E654FEE1672}" type="pres">
      <dgm:prSet presAssocID="{AC454BFC-5AE7-4632-936A-61AF579143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6CB02329-502D-4092-B167-BB0B1C91F1F9}" type="pres">
      <dgm:prSet presAssocID="{AC454BFC-5AE7-4632-936A-61AF57914314}" presName="spaceRect" presStyleCnt="0"/>
      <dgm:spPr/>
    </dgm:pt>
    <dgm:pt modelId="{F3F8F2AE-4DD8-44C4-9A70-4599E5856A16}" type="pres">
      <dgm:prSet presAssocID="{AC454BFC-5AE7-4632-936A-61AF57914314}" presName="parTx" presStyleLbl="revTx" presStyleIdx="0" presStyleCnt="2">
        <dgm:presLayoutVars>
          <dgm:chMax val="0"/>
          <dgm:chPref val="0"/>
        </dgm:presLayoutVars>
      </dgm:prSet>
      <dgm:spPr/>
    </dgm:pt>
    <dgm:pt modelId="{6A3F18A0-ABA6-463C-A3B5-7BAABFB52285}" type="pres">
      <dgm:prSet presAssocID="{D0021BC2-5DEB-4176-9B54-4E0D6C0A5634}" presName="sibTrans" presStyleCnt="0"/>
      <dgm:spPr/>
    </dgm:pt>
    <dgm:pt modelId="{6413A92E-46CC-48BC-956A-54E7E2680D59}" type="pres">
      <dgm:prSet presAssocID="{054008F4-830D-43E1-B716-FE9CE409E792}" presName="compNode" presStyleCnt="0"/>
      <dgm:spPr/>
    </dgm:pt>
    <dgm:pt modelId="{A26C88A2-260A-4A90-8191-681A856D6054}" type="pres">
      <dgm:prSet presAssocID="{054008F4-830D-43E1-B716-FE9CE409E792}" presName="bgRect" presStyleLbl="bgShp" presStyleIdx="1" presStyleCnt="2"/>
      <dgm:spPr/>
    </dgm:pt>
    <dgm:pt modelId="{2CCB28F8-D54D-4909-AB50-3B869F4C5926}" type="pres">
      <dgm:prSet presAssocID="{054008F4-830D-43E1-B716-FE9CE409E7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800C5A59-2F02-4C57-BD7A-BFCD620898F4}" type="pres">
      <dgm:prSet presAssocID="{054008F4-830D-43E1-B716-FE9CE409E792}" presName="spaceRect" presStyleCnt="0"/>
      <dgm:spPr/>
    </dgm:pt>
    <dgm:pt modelId="{C42D625D-8BC6-4BC1-939D-56DFC1C3CCCE}" type="pres">
      <dgm:prSet presAssocID="{054008F4-830D-43E1-B716-FE9CE409E792}" presName="parTx" presStyleLbl="revTx" presStyleIdx="1" presStyleCnt="2">
        <dgm:presLayoutVars>
          <dgm:chMax val="0"/>
          <dgm:chPref val="0"/>
        </dgm:presLayoutVars>
      </dgm:prSet>
      <dgm:spPr/>
    </dgm:pt>
  </dgm:ptLst>
  <dgm:cxnLst>
    <dgm:cxn modelId="{1A401E0C-ACAF-420E-B3FF-0A42FB79D4FB}" type="presOf" srcId="{054008F4-830D-43E1-B716-FE9CE409E792}" destId="{C42D625D-8BC6-4BC1-939D-56DFC1C3CCCE}" srcOrd="0" destOrd="0" presId="urn:microsoft.com/office/officeart/2018/2/layout/IconVerticalSolidList"/>
    <dgm:cxn modelId="{FC20C08C-7F4F-47C1-9BC6-02E43B259BAD}" srcId="{FC45A553-D886-4B90-A253-716257C66EE0}" destId="{AC454BFC-5AE7-4632-936A-61AF57914314}" srcOrd="0" destOrd="0" parTransId="{F3DC647A-BED2-47B5-AFAC-2C015BABA189}" sibTransId="{D0021BC2-5DEB-4176-9B54-4E0D6C0A5634}"/>
    <dgm:cxn modelId="{B9B164A1-4AF2-4B44-A15C-052A280F3DAA}" type="presOf" srcId="{FC45A553-D886-4B90-A253-716257C66EE0}" destId="{F1814A13-607E-4A9F-95F6-4F5D08F55F50}" srcOrd="0" destOrd="0" presId="urn:microsoft.com/office/officeart/2018/2/layout/IconVerticalSolidList"/>
    <dgm:cxn modelId="{6C2347BE-3108-4EBC-85D5-8DCB6E6B0F73}" srcId="{FC45A553-D886-4B90-A253-716257C66EE0}" destId="{054008F4-830D-43E1-B716-FE9CE409E792}" srcOrd="1" destOrd="0" parTransId="{C968E699-074C-41AF-94D6-36AA8F1CF0CA}" sibTransId="{F078A7D1-7640-4B85-ACD7-67091A46836F}"/>
    <dgm:cxn modelId="{71A0C6E8-60DB-4F55-AEE6-96A5ED169B37}" type="presOf" srcId="{AC454BFC-5AE7-4632-936A-61AF57914314}" destId="{F3F8F2AE-4DD8-44C4-9A70-4599E5856A16}" srcOrd="0" destOrd="0" presId="urn:microsoft.com/office/officeart/2018/2/layout/IconVerticalSolidList"/>
    <dgm:cxn modelId="{218F4F87-29C8-4D1B-BE53-616E29F1E71F}" type="presParOf" srcId="{F1814A13-607E-4A9F-95F6-4F5D08F55F50}" destId="{3DC696BE-26C2-49A9-9653-1C69B77A369C}" srcOrd="0" destOrd="0" presId="urn:microsoft.com/office/officeart/2018/2/layout/IconVerticalSolidList"/>
    <dgm:cxn modelId="{32A89937-0C05-484F-8FCA-CF70BF1092CB}" type="presParOf" srcId="{3DC696BE-26C2-49A9-9653-1C69B77A369C}" destId="{8289D3BC-2AA5-4523-961F-10C3F957F5FE}" srcOrd="0" destOrd="0" presId="urn:microsoft.com/office/officeart/2018/2/layout/IconVerticalSolidList"/>
    <dgm:cxn modelId="{CA98E3F3-EDC3-4172-A6E8-CD8467785481}" type="presParOf" srcId="{3DC696BE-26C2-49A9-9653-1C69B77A369C}" destId="{B5F24D29-1263-4CA0-B183-6E654FEE1672}" srcOrd="1" destOrd="0" presId="urn:microsoft.com/office/officeart/2018/2/layout/IconVerticalSolidList"/>
    <dgm:cxn modelId="{25E57B11-D08A-4DDE-B23C-5A25A732EDE6}" type="presParOf" srcId="{3DC696BE-26C2-49A9-9653-1C69B77A369C}" destId="{6CB02329-502D-4092-B167-BB0B1C91F1F9}" srcOrd="2" destOrd="0" presId="urn:microsoft.com/office/officeart/2018/2/layout/IconVerticalSolidList"/>
    <dgm:cxn modelId="{A20D8EA6-64B2-4F75-B6A2-37FA17F2153A}" type="presParOf" srcId="{3DC696BE-26C2-49A9-9653-1C69B77A369C}" destId="{F3F8F2AE-4DD8-44C4-9A70-4599E5856A16}" srcOrd="3" destOrd="0" presId="urn:microsoft.com/office/officeart/2018/2/layout/IconVerticalSolidList"/>
    <dgm:cxn modelId="{30CF52AB-AB41-44E8-AD70-AAD23A71564A}" type="presParOf" srcId="{F1814A13-607E-4A9F-95F6-4F5D08F55F50}" destId="{6A3F18A0-ABA6-463C-A3B5-7BAABFB52285}" srcOrd="1" destOrd="0" presId="urn:microsoft.com/office/officeart/2018/2/layout/IconVerticalSolidList"/>
    <dgm:cxn modelId="{DB829A79-794D-4BA2-B366-CD3F102E6B25}" type="presParOf" srcId="{F1814A13-607E-4A9F-95F6-4F5D08F55F50}" destId="{6413A92E-46CC-48BC-956A-54E7E2680D59}" srcOrd="2" destOrd="0" presId="urn:microsoft.com/office/officeart/2018/2/layout/IconVerticalSolidList"/>
    <dgm:cxn modelId="{5C266DB2-5B60-4AE2-A955-E4F777B46D88}" type="presParOf" srcId="{6413A92E-46CC-48BC-956A-54E7E2680D59}" destId="{A26C88A2-260A-4A90-8191-681A856D6054}" srcOrd="0" destOrd="0" presId="urn:microsoft.com/office/officeart/2018/2/layout/IconVerticalSolidList"/>
    <dgm:cxn modelId="{2B59B343-D1F8-4DE3-A7CA-6CAFB0A6F2FF}" type="presParOf" srcId="{6413A92E-46CC-48BC-956A-54E7E2680D59}" destId="{2CCB28F8-D54D-4909-AB50-3B869F4C5926}" srcOrd="1" destOrd="0" presId="urn:microsoft.com/office/officeart/2018/2/layout/IconVerticalSolidList"/>
    <dgm:cxn modelId="{A0916648-24C1-4395-860C-E5D700029217}" type="presParOf" srcId="{6413A92E-46CC-48BC-956A-54E7E2680D59}" destId="{800C5A59-2F02-4C57-BD7A-BFCD620898F4}" srcOrd="2" destOrd="0" presId="urn:microsoft.com/office/officeart/2018/2/layout/IconVerticalSolidList"/>
    <dgm:cxn modelId="{62B9DF27-920E-4C55-879C-A3CAB6232EE9}" type="presParOf" srcId="{6413A92E-46CC-48BC-956A-54E7E2680D59}" destId="{C42D625D-8BC6-4BC1-939D-56DFC1C3CC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86589-2490-4202-9F97-1BAC2B4C812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75D2883-AA08-42FC-B56D-FE802C0274AF}">
      <dgm:prSet/>
      <dgm:spPr/>
      <dgm:t>
        <a:bodyPr/>
        <a:lstStyle/>
        <a:p>
          <a:pPr>
            <a:lnSpc>
              <a:spcPct val="100000"/>
            </a:lnSpc>
            <a:defRPr cap="all"/>
          </a:pPr>
          <a:r>
            <a:rPr lang="en-US" dirty="0"/>
            <a:t>Scholarships</a:t>
          </a:r>
        </a:p>
      </dgm:t>
    </dgm:pt>
    <dgm:pt modelId="{F6777494-8036-483E-BB4F-98D432A5DE1B}" type="parTrans" cxnId="{9D2E8D47-88DC-4AD0-BB37-FBAFAEBDE335}">
      <dgm:prSet/>
      <dgm:spPr/>
      <dgm:t>
        <a:bodyPr/>
        <a:lstStyle/>
        <a:p>
          <a:endParaRPr lang="en-US"/>
        </a:p>
      </dgm:t>
    </dgm:pt>
    <dgm:pt modelId="{81F15F92-3C0F-489E-B13F-FF91C9815DF4}" type="sibTrans" cxnId="{9D2E8D47-88DC-4AD0-BB37-FBAFAEBDE335}">
      <dgm:prSet/>
      <dgm:spPr/>
      <dgm:t>
        <a:bodyPr/>
        <a:lstStyle/>
        <a:p>
          <a:endParaRPr lang="en-US"/>
        </a:p>
      </dgm:t>
    </dgm:pt>
    <dgm:pt modelId="{34AF753D-1057-44F1-9642-C5C3719D63B6}">
      <dgm:prSet/>
      <dgm:spPr/>
      <dgm:t>
        <a:bodyPr/>
        <a:lstStyle/>
        <a:p>
          <a:pPr>
            <a:lnSpc>
              <a:spcPct val="100000"/>
            </a:lnSpc>
            <a:defRPr cap="all"/>
          </a:pPr>
          <a:r>
            <a:rPr lang="en-US" dirty="0"/>
            <a:t>Grants</a:t>
          </a:r>
        </a:p>
      </dgm:t>
    </dgm:pt>
    <dgm:pt modelId="{63DC0450-C634-42B8-A384-AB566F082FBB}" type="parTrans" cxnId="{7701A9F9-492C-467E-BC18-0A3687C685D6}">
      <dgm:prSet/>
      <dgm:spPr/>
      <dgm:t>
        <a:bodyPr/>
        <a:lstStyle/>
        <a:p>
          <a:endParaRPr lang="en-US"/>
        </a:p>
      </dgm:t>
    </dgm:pt>
    <dgm:pt modelId="{04FD39AF-E1D2-4E01-8ACB-63DDD5018F13}" type="sibTrans" cxnId="{7701A9F9-492C-467E-BC18-0A3687C685D6}">
      <dgm:prSet/>
      <dgm:spPr/>
      <dgm:t>
        <a:bodyPr/>
        <a:lstStyle/>
        <a:p>
          <a:endParaRPr lang="en-US"/>
        </a:p>
      </dgm:t>
    </dgm:pt>
    <dgm:pt modelId="{E4B4552C-C054-4351-9520-5D9E747A457D}">
      <dgm:prSet/>
      <dgm:spPr/>
      <dgm:t>
        <a:bodyPr/>
        <a:lstStyle/>
        <a:p>
          <a:pPr>
            <a:lnSpc>
              <a:spcPct val="100000"/>
            </a:lnSpc>
            <a:defRPr cap="all"/>
          </a:pPr>
          <a:r>
            <a:rPr lang="en-US" dirty="0"/>
            <a:t>Loans</a:t>
          </a:r>
        </a:p>
      </dgm:t>
    </dgm:pt>
    <dgm:pt modelId="{2CB602E5-860D-4A3F-9DF5-CDA2DB10907B}" type="parTrans" cxnId="{1EFC40F7-AC8D-4B66-8F72-9425DF1D2D54}">
      <dgm:prSet/>
      <dgm:spPr/>
      <dgm:t>
        <a:bodyPr/>
        <a:lstStyle/>
        <a:p>
          <a:endParaRPr lang="en-US"/>
        </a:p>
      </dgm:t>
    </dgm:pt>
    <dgm:pt modelId="{EC94F361-1D61-41A3-B80C-4560D5E4B1C8}" type="sibTrans" cxnId="{1EFC40F7-AC8D-4B66-8F72-9425DF1D2D54}">
      <dgm:prSet/>
      <dgm:spPr/>
      <dgm:t>
        <a:bodyPr/>
        <a:lstStyle/>
        <a:p>
          <a:endParaRPr lang="en-US"/>
        </a:p>
      </dgm:t>
    </dgm:pt>
    <dgm:pt modelId="{F4183F67-C8F4-407C-A7E5-B8EC503FEB6D}">
      <dgm:prSet/>
      <dgm:spPr/>
      <dgm:t>
        <a:bodyPr/>
        <a:lstStyle/>
        <a:p>
          <a:pPr>
            <a:lnSpc>
              <a:spcPct val="100000"/>
            </a:lnSpc>
            <a:defRPr cap="all"/>
          </a:pPr>
          <a:r>
            <a:rPr lang="en-US" dirty="0"/>
            <a:t>Employment</a:t>
          </a:r>
        </a:p>
      </dgm:t>
    </dgm:pt>
    <dgm:pt modelId="{32297D20-694F-4152-B70E-2D590B14001A}" type="parTrans" cxnId="{929A6BF9-767A-4386-84E8-747D13C6C925}">
      <dgm:prSet/>
      <dgm:spPr/>
      <dgm:t>
        <a:bodyPr/>
        <a:lstStyle/>
        <a:p>
          <a:endParaRPr lang="en-US"/>
        </a:p>
      </dgm:t>
    </dgm:pt>
    <dgm:pt modelId="{279BBDAF-0877-46E5-ADF2-C1E4B3C886FC}" type="sibTrans" cxnId="{929A6BF9-767A-4386-84E8-747D13C6C925}">
      <dgm:prSet/>
      <dgm:spPr/>
      <dgm:t>
        <a:bodyPr/>
        <a:lstStyle/>
        <a:p>
          <a:endParaRPr lang="en-US"/>
        </a:p>
      </dgm:t>
    </dgm:pt>
    <dgm:pt modelId="{DC77D628-EDBE-44A9-8BFE-FF22BAAE28EC}" type="pres">
      <dgm:prSet presAssocID="{B1F86589-2490-4202-9F97-1BAC2B4C812F}" presName="root" presStyleCnt="0">
        <dgm:presLayoutVars>
          <dgm:dir/>
          <dgm:resizeHandles val="exact"/>
        </dgm:presLayoutVars>
      </dgm:prSet>
      <dgm:spPr/>
    </dgm:pt>
    <dgm:pt modelId="{7205058A-DC0E-4A3C-8251-C0A985367BF3}" type="pres">
      <dgm:prSet presAssocID="{075D2883-AA08-42FC-B56D-FE802C0274AF}" presName="compNode" presStyleCnt="0"/>
      <dgm:spPr/>
    </dgm:pt>
    <dgm:pt modelId="{23794233-2E3B-40B7-A9BD-3F15BE8EA064}" type="pres">
      <dgm:prSet presAssocID="{075D2883-AA08-42FC-B56D-FE802C0274AF}" presName="iconBgRect" presStyleLbl="bgShp" presStyleIdx="0" presStyleCnt="4"/>
      <dgm:spPr/>
    </dgm:pt>
    <dgm:pt modelId="{8794246D-4758-40A4-85A9-FAFEF0A8183A}" type="pres">
      <dgm:prSet presAssocID="{075D2883-AA08-42FC-B56D-FE802C0274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266D365A-1999-49DF-A68F-88694FA547C6}" type="pres">
      <dgm:prSet presAssocID="{075D2883-AA08-42FC-B56D-FE802C0274AF}" presName="spaceRect" presStyleCnt="0"/>
      <dgm:spPr/>
    </dgm:pt>
    <dgm:pt modelId="{6EE39D67-F4B2-4C84-B405-56DAA10B9861}" type="pres">
      <dgm:prSet presAssocID="{075D2883-AA08-42FC-B56D-FE802C0274AF}" presName="textRect" presStyleLbl="revTx" presStyleIdx="0" presStyleCnt="4">
        <dgm:presLayoutVars>
          <dgm:chMax val="1"/>
          <dgm:chPref val="1"/>
        </dgm:presLayoutVars>
      </dgm:prSet>
      <dgm:spPr/>
    </dgm:pt>
    <dgm:pt modelId="{7E5259DC-0CE0-4078-84B4-DA16B1B632AB}" type="pres">
      <dgm:prSet presAssocID="{81F15F92-3C0F-489E-B13F-FF91C9815DF4}" presName="sibTrans" presStyleCnt="0"/>
      <dgm:spPr/>
    </dgm:pt>
    <dgm:pt modelId="{975B96F4-B6A8-49B5-8E70-A927623FF483}" type="pres">
      <dgm:prSet presAssocID="{34AF753D-1057-44F1-9642-C5C3719D63B6}" presName="compNode" presStyleCnt="0"/>
      <dgm:spPr/>
    </dgm:pt>
    <dgm:pt modelId="{7DE8DF8E-6BDB-41D4-9A49-89C272DFCC4E}" type="pres">
      <dgm:prSet presAssocID="{34AF753D-1057-44F1-9642-C5C3719D63B6}" presName="iconBgRect" presStyleLbl="bgShp" presStyleIdx="1" presStyleCnt="4"/>
      <dgm:spPr/>
    </dgm:pt>
    <dgm:pt modelId="{CEB33777-01F7-418C-8C8E-1A3EC84C3B13}" type="pres">
      <dgm:prSet presAssocID="{34AF753D-1057-44F1-9642-C5C3719D63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1836FE87-D707-46C6-88D2-758A63BC5281}" type="pres">
      <dgm:prSet presAssocID="{34AF753D-1057-44F1-9642-C5C3719D63B6}" presName="spaceRect" presStyleCnt="0"/>
      <dgm:spPr/>
    </dgm:pt>
    <dgm:pt modelId="{BFDFC54F-2CEA-41F5-AEA4-9F21AC5E84A4}" type="pres">
      <dgm:prSet presAssocID="{34AF753D-1057-44F1-9642-C5C3719D63B6}" presName="textRect" presStyleLbl="revTx" presStyleIdx="1" presStyleCnt="4">
        <dgm:presLayoutVars>
          <dgm:chMax val="1"/>
          <dgm:chPref val="1"/>
        </dgm:presLayoutVars>
      </dgm:prSet>
      <dgm:spPr/>
    </dgm:pt>
    <dgm:pt modelId="{C3B6DE53-3C5E-4AF6-8436-DE9CF5CD7F86}" type="pres">
      <dgm:prSet presAssocID="{04FD39AF-E1D2-4E01-8ACB-63DDD5018F13}" presName="sibTrans" presStyleCnt="0"/>
      <dgm:spPr/>
    </dgm:pt>
    <dgm:pt modelId="{793CA1E7-9264-4699-B7F3-3E1648A2B4EE}" type="pres">
      <dgm:prSet presAssocID="{E4B4552C-C054-4351-9520-5D9E747A457D}" presName="compNode" presStyleCnt="0"/>
      <dgm:spPr/>
    </dgm:pt>
    <dgm:pt modelId="{19D58C66-AF0E-4A7B-8311-898CB1CAC7FB}" type="pres">
      <dgm:prSet presAssocID="{E4B4552C-C054-4351-9520-5D9E747A457D}" presName="iconBgRect" presStyleLbl="bgShp" presStyleIdx="2" presStyleCnt="4"/>
      <dgm:spPr/>
    </dgm:pt>
    <dgm:pt modelId="{3D8B5166-6635-4587-B462-09E3E7F06509}" type="pres">
      <dgm:prSet presAssocID="{E4B4552C-C054-4351-9520-5D9E747A457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oan with solid fill"/>
        </a:ext>
      </dgm:extLst>
    </dgm:pt>
    <dgm:pt modelId="{177022FD-0F7B-46C6-B2A2-0185FF651AC1}" type="pres">
      <dgm:prSet presAssocID="{E4B4552C-C054-4351-9520-5D9E747A457D}" presName="spaceRect" presStyleCnt="0"/>
      <dgm:spPr/>
    </dgm:pt>
    <dgm:pt modelId="{9A6BA77E-6647-4D93-916D-F7638138489D}" type="pres">
      <dgm:prSet presAssocID="{E4B4552C-C054-4351-9520-5D9E747A457D}" presName="textRect" presStyleLbl="revTx" presStyleIdx="2" presStyleCnt="4">
        <dgm:presLayoutVars>
          <dgm:chMax val="1"/>
          <dgm:chPref val="1"/>
        </dgm:presLayoutVars>
      </dgm:prSet>
      <dgm:spPr/>
    </dgm:pt>
    <dgm:pt modelId="{5C7A84B1-C1FE-4AA4-8099-47C70C1B0B64}" type="pres">
      <dgm:prSet presAssocID="{EC94F361-1D61-41A3-B80C-4560D5E4B1C8}" presName="sibTrans" presStyleCnt="0"/>
      <dgm:spPr/>
    </dgm:pt>
    <dgm:pt modelId="{00B2ACE2-2434-4CC7-A459-6D3E7290455D}" type="pres">
      <dgm:prSet presAssocID="{F4183F67-C8F4-407C-A7E5-B8EC503FEB6D}" presName="compNode" presStyleCnt="0"/>
      <dgm:spPr/>
    </dgm:pt>
    <dgm:pt modelId="{D73359A9-6676-4342-8CEE-4BE47869CD62}" type="pres">
      <dgm:prSet presAssocID="{F4183F67-C8F4-407C-A7E5-B8EC503FEB6D}" presName="iconBgRect" presStyleLbl="bgShp" presStyleIdx="3" presStyleCnt="4"/>
      <dgm:spPr/>
    </dgm:pt>
    <dgm:pt modelId="{E3D1C890-0CA9-4233-9995-64D0A3E13C6B}" type="pres">
      <dgm:prSet presAssocID="{F4183F67-C8F4-407C-A7E5-B8EC503FEB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73A892D4-68B3-4D0B-BE41-C7BFCCAA7B04}" type="pres">
      <dgm:prSet presAssocID="{F4183F67-C8F4-407C-A7E5-B8EC503FEB6D}" presName="spaceRect" presStyleCnt="0"/>
      <dgm:spPr/>
    </dgm:pt>
    <dgm:pt modelId="{1B9D7695-ADB4-45F7-9D9F-70945BEFB0FB}" type="pres">
      <dgm:prSet presAssocID="{F4183F67-C8F4-407C-A7E5-B8EC503FEB6D}" presName="textRect" presStyleLbl="revTx" presStyleIdx="3" presStyleCnt="4">
        <dgm:presLayoutVars>
          <dgm:chMax val="1"/>
          <dgm:chPref val="1"/>
        </dgm:presLayoutVars>
      </dgm:prSet>
      <dgm:spPr/>
    </dgm:pt>
  </dgm:ptLst>
  <dgm:cxnLst>
    <dgm:cxn modelId="{0B30461F-EE71-4CB2-BE26-E6EEF076704E}" type="presOf" srcId="{F4183F67-C8F4-407C-A7E5-B8EC503FEB6D}" destId="{1B9D7695-ADB4-45F7-9D9F-70945BEFB0FB}" srcOrd="0" destOrd="0" presId="urn:microsoft.com/office/officeart/2018/5/layout/IconCircleLabelList"/>
    <dgm:cxn modelId="{BDE4BF29-A3E8-41D7-9601-CB81A6EA85B6}" type="presOf" srcId="{B1F86589-2490-4202-9F97-1BAC2B4C812F}" destId="{DC77D628-EDBE-44A9-8BFE-FF22BAAE28EC}" srcOrd="0" destOrd="0" presId="urn:microsoft.com/office/officeart/2018/5/layout/IconCircleLabelList"/>
    <dgm:cxn modelId="{9D2E8D47-88DC-4AD0-BB37-FBAFAEBDE335}" srcId="{B1F86589-2490-4202-9F97-1BAC2B4C812F}" destId="{075D2883-AA08-42FC-B56D-FE802C0274AF}" srcOrd="0" destOrd="0" parTransId="{F6777494-8036-483E-BB4F-98D432A5DE1B}" sibTransId="{81F15F92-3C0F-489E-B13F-FF91C9815DF4}"/>
    <dgm:cxn modelId="{F1825C6B-071F-41BA-9AE1-B92ED3998801}" type="presOf" srcId="{34AF753D-1057-44F1-9642-C5C3719D63B6}" destId="{BFDFC54F-2CEA-41F5-AEA4-9F21AC5E84A4}" srcOrd="0" destOrd="0" presId="urn:microsoft.com/office/officeart/2018/5/layout/IconCircleLabelList"/>
    <dgm:cxn modelId="{0931C874-11D8-4AF4-8CC7-F46CFF639365}" type="presOf" srcId="{075D2883-AA08-42FC-B56D-FE802C0274AF}" destId="{6EE39D67-F4B2-4C84-B405-56DAA10B9861}" srcOrd="0" destOrd="0" presId="urn:microsoft.com/office/officeart/2018/5/layout/IconCircleLabelList"/>
    <dgm:cxn modelId="{AF4708DE-8B1A-4C20-8D08-0EE6CCA5EF4F}" type="presOf" srcId="{E4B4552C-C054-4351-9520-5D9E747A457D}" destId="{9A6BA77E-6647-4D93-916D-F7638138489D}" srcOrd="0" destOrd="0" presId="urn:microsoft.com/office/officeart/2018/5/layout/IconCircleLabelList"/>
    <dgm:cxn modelId="{1EFC40F7-AC8D-4B66-8F72-9425DF1D2D54}" srcId="{B1F86589-2490-4202-9F97-1BAC2B4C812F}" destId="{E4B4552C-C054-4351-9520-5D9E747A457D}" srcOrd="2" destOrd="0" parTransId="{2CB602E5-860D-4A3F-9DF5-CDA2DB10907B}" sibTransId="{EC94F361-1D61-41A3-B80C-4560D5E4B1C8}"/>
    <dgm:cxn modelId="{929A6BF9-767A-4386-84E8-747D13C6C925}" srcId="{B1F86589-2490-4202-9F97-1BAC2B4C812F}" destId="{F4183F67-C8F4-407C-A7E5-B8EC503FEB6D}" srcOrd="3" destOrd="0" parTransId="{32297D20-694F-4152-B70E-2D590B14001A}" sibTransId="{279BBDAF-0877-46E5-ADF2-C1E4B3C886FC}"/>
    <dgm:cxn modelId="{7701A9F9-492C-467E-BC18-0A3687C685D6}" srcId="{B1F86589-2490-4202-9F97-1BAC2B4C812F}" destId="{34AF753D-1057-44F1-9642-C5C3719D63B6}" srcOrd="1" destOrd="0" parTransId="{63DC0450-C634-42B8-A384-AB566F082FBB}" sibTransId="{04FD39AF-E1D2-4E01-8ACB-63DDD5018F13}"/>
    <dgm:cxn modelId="{58173B94-D960-4D07-829A-9242588890EE}" type="presParOf" srcId="{DC77D628-EDBE-44A9-8BFE-FF22BAAE28EC}" destId="{7205058A-DC0E-4A3C-8251-C0A985367BF3}" srcOrd="0" destOrd="0" presId="urn:microsoft.com/office/officeart/2018/5/layout/IconCircleLabelList"/>
    <dgm:cxn modelId="{392AAB22-3D31-448C-A59D-DAF48ED3D5CB}" type="presParOf" srcId="{7205058A-DC0E-4A3C-8251-C0A985367BF3}" destId="{23794233-2E3B-40B7-A9BD-3F15BE8EA064}" srcOrd="0" destOrd="0" presId="urn:microsoft.com/office/officeart/2018/5/layout/IconCircleLabelList"/>
    <dgm:cxn modelId="{C8691808-84D5-4CF7-99E0-B29CE2CE45F0}" type="presParOf" srcId="{7205058A-DC0E-4A3C-8251-C0A985367BF3}" destId="{8794246D-4758-40A4-85A9-FAFEF0A8183A}" srcOrd="1" destOrd="0" presId="urn:microsoft.com/office/officeart/2018/5/layout/IconCircleLabelList"/>
    <dgm:cxn modelId="{E3E96AC8-E003-4AB1-B284-E5928CE521D7}" type="presParOf" srcId="{7205058A-DC0E-4A3C-8251-C0A985367BF3}" destId="{266D365A-1999-49DF-A68F-88694FA547C6}" srcOrd="2" destOrd="0" presId="urn:microsoft.com/office/officeart/2018/5/layout/IconCircleLabelList"/>
    <dgm:cxn modelId="{37504224-3A88-4E08-8E9A-A3F04FA44A97}" type="presParOf" srcId="{7205058A-DC0E-4A3C-8251-C0A985367BF3}" destId="{6EE39D67-F4B2-4C84-B405-56DAA10B9861}" srcOrd="3" destOrd="0" presId="urn:microsoft.com/office/officeart/2018/5/layout/IconCircleLabelList"/>
    <dgm:cxn modelId="{921727F9-CF4C-4DC5-9382-F8D7F497EAB4}" type="presParOf" srcId="{DC77D628-EDBE-44A9-8BFE-FF22BAAE28EC}" destId="{7E5259DC-0CE0-4078-84B4-DA16B1B632AB}" srcOrd="1" destOrd="0" presId="urn:microsoft.com/office/officeart/2018/5/layout/IconCircleLabelList"/>
    <dgm:cxn modelId="{62B7647A-5582-491F-B719-E3906B3298DD}" type="presParOf" srcId="{DC77D628-EDBE-44A9-8BFE-FF22BAAE28EC}" destId="{975B96F4-B6A8-49B5-8E70-A927623FF483}" srcOrd="2" destOrd="0" presId="urn:microsoft.com/office/officeart/2018/5/layout/IconCircleLabelList"/>
    <dgm:cxn modelId="{9D09EB6C-463B-4DEC-83DE-722A585FF7EB}" type="presParOf" srcId="{975B96F4-B6A8-49B5-8E70-A927623FF483}" destId="{7DE8DF8E-6BDB-41D4-9A49-89C272DFCC4E}" srcOrd="0" destOrd="0" presId="urn:microsoft.com/office/officeart/2018/5/layout/IconCircleLabelList"/>
    <dgm:cxn modelId="{3268A3BF-2BC5-4113-992F-5CA9F3A8D4A9}" type="presParOf" srcId="{975B96F4-B6A8-49B5-8E70-A927623FF483}" destId="{CEB33777-01F7-418C-8C8E-1A3EC84C3B13}" srcOrd="1" destOrd="0" presId="urn:microsoft.com/office/officeart/2018/5/layout/IconCircleLabelList"/>
    <dgm:cxn modelId="{A2443ED5-DF06-4E9C-A8CF-002951BE5BDA}" type="presParOf" srcId="{975B96F4-B6A8-49B5-8E70-A927623FF483}" destId="{1836FE87-D707-46C6-88D2-758A63BC5281}" srcOrd="2" destOrd="0" presId="urn:microsoft.com/office/officeart/2018/5/layout/IconCircleLabelList"/>
    <dgm:cxn modelId="{28233E55-C3FF-4716-8B05-151CA30506C2}" type="presParOf" srcId="{975B96F4-B6A8-49B5-8E70-A927623FF483}" destId="{BFDFC54F-2CEA-41F5-AEA4-9F21AC5E84A4}" srcOrd="3" destOrd="0" presId="urn:microsoft.com/office/officeart/2018/5/layout/IconCircleLabelList"/>
    <dgm:cxn modelId="{F3D8160D-6609-4E06-8B9F-A26B99721841}" type="presParOf" srcId="{DC77D628-EDBE-44A9-8BFE-FF22BAAE28EC}" destId="{C3B6DE53-3C5E-4AF6-8436-DE9CF5CD7F86}" srcOrd="3" destOrd="0" presId="urn:microsoft.com/office/officeart/2018/5/layout/IconCircleLabelList"/>
    <dgm:cxn modelId="{EF7E8448-6410-4BB1-BFDF-80F37D608F20}" type="presParOf" srcId="{DC77D628-EDBE-44A9-8BFE-FF22BAAE28EC}" destId="{793CA1E7-9264-4699-B7F3-3E1648A2B4EE}" srcOrd="4" destOrd="0" presId="urn:microsoft.com/office/officeart/2018/5/layout/IconCircleLabelList"/>
    <dgm:cxn modelId="{C242DF3B-612E-4B4E-8701-370671780247}" type="presParOf" srcId="{793CA1E7-9264-4699-B7F3-3E1648A2B4EE}" destId="{19D58C66-AF0E-4A7B-8311-898CB1CAC7FB}" srcOrd="0" destOrd="0" presId="urn:microsoft.com/office/officeart/2018/5/layout/IconCircleLabelList"/>
    <dgm:cxn modelId="{3BB2C97B-5C7C-4939-B0D7-666CD1608617}" type="presParOf" srcId="{793CA1E7-9264-4699-B7F3-3E1648A2B4EE}" destId="{3D8B5166-6635-4587-B462-09E3E7F06509}" srcOrd="1" destOrd="0" presId="urn:microsoft.com/office/officeart/2018/5/layout/IconCircleLabelList"/>
    <dgm:cxn modelId="{CD2D039C-A7EB-45FF-9DA4-02299C76274E}" type="presParOf" srcId="{793CA1E7-9264-4699-B7F3-3E1648A2B4EE}" destId="{177022FD-0F7B-46C6-B2A2-0185FF651AC1}" srcOrd="2" destOrd="0" presId="urn:microsoft.com/office/officeart/2018/5/layout/IconCircleLabelList"/>
    <dgm:cxn modelId="{43518D95-43CD-4294-9F04-49D9119F7C52}" type="presParOf" srcId="{793CA1E7-9264-4699-B7F3-3E1648A2B4EE}" destId="{9A6BA77E-6647-4D93-916D-F7638138489D}" srcOrd="3" destOrd="0" presId="urn:microsoft.com/office/officeart/2018/5/layout/IconCircleLabelList"/>
    <dgm:cxn modelId="{644A56EE-9137-4B1D-BA04-10F3656B4617}" type="presParOf" srcId="{DC77D628-EDBE-44A9-8BFE-FF22BAAE28EC}" destId="{5C7A84B1-C1FE-4AA4-8099-47C70C1B0B64}" srcOrd="5" destOrd="0" presId="urn:microsoft.com/office/officeart/2018/5/layout/IconCircleLabelList"/>
    <dgm:cxn modelId="{A565402F-CDF6-43C1-8933-2EAEB0835498}" type="presParOf" srcId="{DC77D628-EDBE-44A9-8BFE-FF22BAAE28EC}" destId="{00B2ACE2-2434-4CC7-A459-6D3E7290455D}" srcOrd="6" destOrd="0" presId="urn:microsoft.com/office/officeart/2018/5/layout/IconCircleLabelList"/>
    <dgm:cxn modelId="{562BC468-D409-4AB3-BB9E-86A77A3A76C9}" type="presParOf" srcId="{00B2ACE2-2434-4CC7-A459-6D3E7290455D}" destId="{D73359A9-6676-4342-8CEE-4BE47869CD62}" srcOrd="0" destOrd="0" presId="urn:microsoft.com/office/officeart/2018/5/layout/IconCircleLabelList"/>
    <dgm:cxn modelId="{268173B9-D67C-4402-95E0-DA5E8BD67E07}" type="presParOf" srcId="{00B2ACE2-2434-4CC7-A459-6D3E7290455D}" destId="{E3D1C890-0CA9-4233-9995-64D0A3E13C6B}" srcOrd="1" destOrd="0" presId="urn:microsoft.com/office/officeart/2018/5/layout/IconCircleLabelList"/>
    <dgm:cxn modelId="{F2617EE0-DE03-4476-AC78-34274B0A800D}" type="presParOf" srcId="{00B2ACE2-2434-4CC7-A459-6D3E7290455D}" destId="{73A892D4-68B3-4D0B-BE41-C7BFCCAA7B04}" srcOrd="2" destOrd="0" presId="urn:microsoft.com/office/officeart/2018/5/layout/IconCircleLabelList"/>
    <dgm:cxn modelId="{ECD4C066-F529-48F2-A089-F7000E74E96D}" type="presParOf" srcId="{00B2ACE2-2434-4CC7-A459-6D3E7290455D}" destId="{1B9D7695-ADB4-45F7-9D9F-70945BEFB0F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435B4E-AFDF-47D9-A931-BDBFB10DAE2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E3DAED1-4099-4A40-B076-C0FF28A752EF}">
      <dgm:prSet/>
      <dgm:spPr/>
      <dgm:t>
        <a:bodyPr/>
        <a:lstStyle/>
        <a:p>
          <a:r>
            <a:rPr lang="en-US" dirty="0"/>
            <a:t>Money students and parents borrow to help pay college expenses </a:t>
          </a:r>
        </a:p>
      </dgm:t>
    </dgm:pt>
    <dgm:pt modelId="{11D0B991-DE38-4F6E-912C-1485139286CE}" type="parTrans" cxnId="{3A7978B2-26A7-4B9A-8206-D48A7C46D976}">
      <dgm:prSet/>
      <dgm:spPr/>
      <dgm:t>
        <a:bodyPr/>
        <a:lstStyle/>
        <a:p>
          <a:endParaRPr lang="en-US"/>
        </a:p>
      </dgm:t>
    </dgm:pt>
    <dgm:pt modelId="{5705A25E-AEDD-4865-8412-D462CAF10513}" type="sibTrans" cxnId="{3A7978B2-26A7-4B9A-8206-D48A7C46D976}">
      <dgm:prSet/>
      <dgm:spPr/>
      <dgm:t>
        <a:bodyPr/>
        <a:lstStyle/>
        <a:p>
          <a:endParaRPr lang="en-US"/>
        </a:p>
      </dgm:t>
    </dgm:pt>
    <dgm:pt modelId="{4CBA6F8E-567C-47AD-9490-688CD51EB83E}">
      <dgm:prSet/>
      <dgm:spPr/>
      <dgm:t>
        <a:bodyPr/>
        <a:lstStyle/>
        <a:p>
          <a:r>
            <a:rPr lang="en-US" dirty="0"/>
            <a:t>Repayment typically begins after education is finished (students)</a:t>
          </a:r>
        </a:p>
      </dgm:t>
    </dgm:pt>
    <dgm:pt modelId="{8A0A27FE-953E-4D71-B54B-8F98A4EFD552}" type="parTrans" cxnId="{1CA18101-82A6-43D9-A87B-5FFB7B0CD42C}">
      <dgm:prSet/>
      <dgm:spPr/>
      <dgm:t>
        <a:bodyPr/>
        <a:lstStyle/>
        <a:p>
          <a:endParaRPr lang="en-US"/>
        </a:p>
      </dgm:t>
    </dgm:pt>
    <dgm:pt modelId="{638CDEBE-162E-4014-AD9F-7902B77221F2}" type="sibTrans" cxnId="{1CA18101-82A6-43D9-A87B-5FFB7B0CD42C}">
      <dgm:prSet/>
      <dgm:spPr/>
      <dgm:t>
        <a:bodyPr/>
        <a:lstStyle/>
        <a:p>
          <a:endParaRPr lang="en-US"/>
        </a:p>
      </dgm:t>
    </dgm:pt>
    <dgm:pt modelId="{0F2861BB-1FA1-4708-9ECD-86DFAACF5048}">
      <dgm:prSet/>
      <dgm:spPr/>
      <dgm:t>
        <a:bodyPr/>
        <a:lstStyle/>
        <a:p>
          <a:r>
            <a:rPr lang="en-US" dirty="0"/>
            <a:t>Only borrow what is really needed</a:t>
          </a:r>
        </a:p>
      </dgm:t>
    </dgm:pt>
    <dgm:pt modelId="{F302B7E1-947F-47A2-ADC6-B88EE04D0B72}" type="parTrans" cxnId="{8415D4FE-8276-46B5-9309-0A91874B42C3}">
      <dgm:prSet/>
      <dgm:spPr/>
      <dgm:t>
        <a:bodyPr/>
        <a:lstStyle/>
        <a:p>
          <a:endParaRPr lang="en-US"/>
        </a:p>
      </dgm:t>
    </dgm:pt>
    <dgm:pt modelId="{05630C80-2158-43AC-85BD-9C78A908796B}" type="sibTrans" cxnId="{8415D4FE-8276-46B5-9309-0A91874B42C3}">
      <dgm:prSet/>
      <dgm:spPr/>
      <dgm:t>
        <a:bodyPr/>
        <a:lstStyle/>
        <a:p>
          <a:endParaRPr lang="en-US"/>
        </a:p>
      </dgm:t>
    </dgm:pt>
    <dgm:pt modelId="{FED49E33-0882-4A49-85B7-C6D1BDA685D0}">
      <dgm:prSet/>
      <dgm:spPr/>
      <dgm:t>
        <a:bodyPr/>
        <a:lstStyle/>
        <a:p>
          <a:r>
            <a:rPr lang="en-US" dirty="0"/>
            <a:t>Look at loans as an investment in the future</a:t>
          </a:r>
        </a:p>
      </dgm:t>
    </dgm:pt>
    <dgm:pt modelId="{D6CAC5F9-C716-4B89-BE04-546875107A50}" type="parTrans" cxnId="{93D33894-D362-451B-BE6E-2B3C06F2EFC8}">
      <dgm:prSet/>
      <dgm:spPr/>
      <dgm:t>
        <a:bodyPr/>
        <a:lstStyle/>
        <a:p>
          <a:endParaRPr lang="en-US"/>
        </a:p>
      </dgm:t>
    </dgm:pt>
    <dgm:pt modelId="{60DB564B-6593-4FCA-A749-F0AF3A08090D}" type="sibTrans" cxnId="{93D33894-D362-451B-BE6E-2B3C06F2EFC8}">
      <dgm:prSet/>
      <dgm:spPr/>
      <dgm:t>
        <a:bodyPr/>
        <a:lstStyle/>
        <a:p>
          <a:endParaRPr lang="en-US"/>
        </a:p>
      </dgm:t>
    </dgm:pt>
    <dgm:pt modelId="{91C1DEF2-7245-41F9-8699-BD7D63796A04}" type="pres">
      <dgm:prSet presAssocID="{2A435B4E-AFDF-47D9-A931-BDBFB10DAE28}" presName="vert0" presStyleCnt="0">
        <dgm:presLayoutVars>
          <dgm:dir/>
          <dgm:animOne val="branch"/>
          <dgm:animLvl val="lvl"/>
        </dgm:presLayoutVars>
      </dgm:prSet>
      <dgm:spPr/>
    </dgm:pt>
    <dgm:pt modelId="{4EABE3FA-A1DA-4BE0-B431-D504310AC4BD}" type="pres">
      <dgm:prSet presAssocID="{4E3DAED1-4099-4A40-B076-C0FF28A752EF}" presName="thickLine" presStyleLbl="alignNode1" presStyleIdx="0" presStyleCnt="4"/>
      <dgm:spPr/>
    </dgm:pt>
    <dgm:pt modelId="{BDE50BCB-F8CC-44B2-BB68-C0C814E050DC}" type="pres">
      <dgm:prSet presAssocID="{4E3DAED1-4099-4A40-B076-C0FF28A752EF}" presName="horz1" presStyleCnt="0"/>
      <dgm:spPr/>
    </dgm:pt>
    <dgm:pt modelId="{F343F01A-8A08-4CF3-9FF3-DDC13FF38356}" type="pres">
      <dgm:prSet presAssocID="{4E3DAED1-4099-4A40-B076-C0FF28A752EF}" presName="tx1" presStyleLbl="revTx" presStyleIdx="0" presStyleCnt="4"/>
      <dgm:spPr/>
    </dgm:pt>
    <dgm:pt modelId="{C6BD72FD-8BD4-445E-BD1B-B6766A7704A6}" type="pres">
      <dgm:prSet presAssocID="{4E3DAED1-4099-4A40-B076-C0FF28A752EF}" presName="vert1" presStyleCnt="0"/>
      <dgm:spPr/>
    </dgm:pt>
    <dgm:pt modelId="{27B97012-53B3-452E-860C-2206B45FECA7}" type="pres">
      <dgm:prSet presAssocID="{4CBA6F8E-567C-47AD-9490-688CD51EB83E}" presName="thickLine" presStyleLbl="alignNode1" presStyleIdx="1" presStyleCnt="4"/>
      <dgm:spPr/>
    </dgm:pt>
    <dgm:pt modelId="{71CABDC3-A438-4223-9555-1A1E4EBF1346}" type="pres">
      <dgm:prSet presAssocID="{4CBA6F8E-567C-47AD-9490-688CD51EB83E}" presName="horz1" presStyleCnt="0"/>
      <dgm:spPr/>
    </dgm:pt>
    <dgm:pt modelId="{26A714E4-ACD0-42AE-93A0-18A319C81936}" type="pres">
      <dgm:prSet presAssocID="{4CBA6F8E-567C-47AD-9490-688CD51EB83E}" presName="tx1" presStyleLbl="revTx" presStyleIdx="1" presStyleCnt="4"/>
      <dgm:spPr/>
    </dgm:pt>
    <dgm:pt modelId="{0E077966-CFB3-4C96-8A25-3379ECA3E75D}" type="pres">
      <dgm:prSet presAssocID="{4CBA6F8E-567C-47AD-9490-688CD51EB83E}" presName="vert1" presStyleCnt="0"/>
      <dgm:spPr/>
    </dgm:pt>
    <dgm:pt modelId="{6F71D383-2A89-47A2-83EC-CDD8E0D43567}" type="pres">
      <dgm:prSet presAssocID="{0F2861BB-1FA1-4708-9ECD-86DFAACF5048}" presName="thickLine" presStyleLbl="alignNode1" presStyleIdx="2" presStyleCnt="4"/>
      <dgm:spPr/>
    </dgm:pt>
    <dgm:pt modelId="{9CADF240-37F8-4FF3-8216-9BC8658E99FC}" type="pres">
      <dgm:prSet presAssocID="{0F2861BB-1FA1-4708-9ECD-86DFAACF5048}" presName="horz1" presStyleCnt="0"/>
      <dgm:spPr/>
    </dgm:pt>
    <dgm:pt modelId="{D7461DCE-82A7-4D69-9D3F-175D877B4959}" type="pres">
      <dgm:prSet presAssocID="{0F2861BB-1FA1-4708-9ECD-86DFAACF5048}" presName="tx1" presStyleLbl="revTx" presStyleIdx="2" presStyleCnt="4"/>
      <dgm:spPr/>
    </dgm:pt>
    <dgm:pt modelId="{4120E9BF-1941-4AA1-A704-378ED08C74E5}" type="pres">
      <dgm:prSet presAssocID="{0F2861BB-1FA1-4708-9ECD-86DFAACF5048}" presName="vert1" presStyleCnt="0"/>
      <dgm:spPr/>
    </dgm:pt>
    <dgm:pt modelId="{2D18BC3E-57D0-4507-9F08-60B975A07EF2}" type="pres">
      <dgm:prSet presAssocID="{FED49E33-0882-4A49-85B7-C6D1BDA685D0}" presName="thickLine" presStyleLbl="alignNode1" presStyleIdx="3" presStyleCnt="4"/>
      <dgm:spPr/>
    </dgm:pt>
    <dgm:pt modelId="{23E0D2B3-0687-4D10-80AC-DC83675393EB}" type="pres">
      <dgm:prSet presAssocID="{FED49E33-0882-4A49-85B7-C6D1BDA685D0}" presName="horz1" presStyleCnt="0"/>
      <dgm:spPr/>
    </dgm:pt>
    <dgm:pt modelId="{2EA0C5F4-2395-440A-8D0E-B133F7ABE7AF}" type="pres">
      <dgm:prSet presAssocID="{FED49E33-0882-4A49-85B7-C6D1BDA685D0}" presName="tx1" presStyleLbl="revTx" presStyleIdx="3" presStyleCnt="4"/>
      <dgm:spPr/>
    </dgm:pt>
    <dgm:pt modelId="{4B238C5A-516C-4502-827E-229C0E308929}" type="pres">
      <dgm:prSet presAssocID="{FED49E33-0882-4A49-85B7-C6D1BDA685D0}" presName="vert1" presStyleCnt="0"/>
      <dgm:spPr/>
    </dgm:pt>
  </dgm:ptLst>
  <dgm:cxnLst>
    <dgm:cxn modelId="{1CA18101-82A6-43D9-A87B-5FFB7B0CD42C}" srcId="{2A435B4E-AFDF-47D9-A931-BDBFB10DAE28}" destId="{4CBA6F8E-567C-47AD-9490-688CD51EB83E}" srcOrd="1" destOrd="0" parTransId="{8A0A27FE-953E-4D71-B54B-8F98A4EFD552}" sibTransId="{638CDEBE-162E-4014-AD9F-7902B77221F2}"/>
    <dgm:cxn modelId="{D8925A11-66CD-44E1-8F39-2CE7533157ED}" type="presOf" srcId="{FED49E33-0882-4A49-85B7-C6D1BDA685D0}" destId="{2EA0C5F4-2395-440A-8D0E-B133F7ABE7AF}" srcOrd="0" destOrd="0" presId="urn:microsoft.com/office/officeart/2008/layout/LinedList"/>
    <dgm:cxn modelId="{FF946726-6F9B-4685-A0CB-2A17020AE460}" type="presOf" srcId="{4CBA6F8E-567C-47AD-9490-688CD51EB83E}" destId="{26A714E4-ACD0-42AE-93A0-18A319C81936}" srcOrd="0" destOrd="0" presId="urn:microsoft.com/office/officeart/2008/layout/LinedList"/>
    <dgm:cxn modelId="{74685965-E6F9-4F6C-B358-AAE535CA58C9}" type="presOf" srcId="{2A435B4E-AFDF-47D9-A931-BDBFB10DAE28}" destId="{91C1DEF2-7245-41F9-8699-BD7D63796A04}" srcOrd="0" destOrd="0" presId="urn:microsoft.com/office/officeart/2008/layout/LinedList"/>
    <dgm:cxn modelId="{8FC3C67B-8D83-4CEA-8C6A-3F02E0CB2435}" type="presOf" srcId="{4E3DAED1-4099-4A40-B076-C0FF28A752EF}" destId="{F343F01A-8A08-4CF3-9FF3-DDC13FF38356}" srcOrd="0" destOrd="0" presId="urn:microsoft.com/office/officeart/2008/layout/LinedList"/>
    <dgm:cxn modelId="{93D33894-D362-451B-BE6E-2B3C06F2EFC8}" srcId="{2A435B4E-AFDF-47D9-A931-BDBFB10DAE28}" destId="{FED49E33-0882-4A49-85B7-C6D1BDA685D0}" srcOrd="3" destOrd="0" parTransId="{D6CAC5F9-C716-4B89-BE04-546875107A50}" sibTransId="{60DB564B-6593-4FCA-A749-F0AF3A08090D}"/>
    <dgm:cxn modelId="{76802D98-9539-4572-8DDA-F2543823E7A9}" type="presOf" srcId="{0F2861BB-1FA1-4708-9ECD-86DFAACF5048}" destId="{D7461DCE-82A7-4D69-9D3F-175D877B4959}" srcOrd="0" destOrd="0" presId="urn:microsoft.com/office/officeart/2008/layout/LinedList"/>
    <dgm:cxn modelId="{3A7978B2-26A7-4B9A-8206-D48A7C46D976}" srcId="{2A435B4E-AFDF-47D9-A931-BDBFB10DAE28}" destId="{4E3DAED1-4099-4A40-B076-C0FF28A752EF}" srcOrd="0" destOrd="0" parTransId="{11D0B991-DE38-4F6E-912C-1485139286CE}" sibTransId="{5705A25E-AEDD-4865-8412-D462CAF10513}"/>
    <dgm:cxn modelId="{8415D4FE-8276-46B5-9309-0A91874B42C3}" srcId="{2A435B4E-AFDF-47D9-A931-BDBFB10DAE28}" destId="{0F2861BB-1FA1-4708-9ECD-86DFAACF5048}" srcOrd="2" destOrd="0" parTransId="{F302B7E1-947F-47A2-ADC6-B88EE04D0B72}" sibTransId="{05630C80-2158-43AC-85BD-9C78A908796B}"/>
    <dgm:cxn modelId="{FAF9426D-1B67-40D8-8496-AFA9FE4721E2}" type="presParOf" srcId="{91C1DEF2-7245-41F9-8699-BD7D63796A04}" destId="{4EABE3FA-A1DA-4BE0-B431-D504310AC4BD}" srcOrd="0" destOrd="0" presId="urn:microsoft.com/office/officeart/2008/layout/LinedList"/>
    <dgm:cxn modelId="{2F9AC89F-54B2-4FE3-BA5B-70333C6B4B07}" type="presParOf" srcId="{91C1DEF2-7245-41F9-8699-BD7D63796A04}" destId="{BDE50BCB-F8CC-44B2-BB68-C0C814E050DC}" srcOrd="1" destOrd="0" presId="urn:microsoft.com/office/officeart/2008/layout/LinedList"/>
    <dgm:cxn modelId="{6DC0DC9F-FAA6-4DE7-BD8C-A0A4A00C551D}" type="presParOf" srcId="{BDE50BCB-F8CC-44B2-BB68-C0C814E050DC}" destId="{F343F01A-8A08-4CF3-9FF3-DDC13FF38356}" srcOrd="0" destOrd="0" presId="urn:microsoft.com/office/officeart/2008/layout/LinedList"/>
    <dgm:cxn modelId="{B5C3459E-03F4-429F-9E41-0B7F5A642F6F}" type="presParOf" srcId="{BDE50BCB-F8CC-44B2-BB68-C0C814E050DC}" destId="{C6BD72FD-8BD4-445E-BD1B-B6766A7704A6}" srcOrd="1" destOrd="0" presId="urn:microsoft.com/office/officeart/2008/layout/LinedList"/>
    <dgm:cxn modelId="{E0C66C13-B692-4F60-B493-AAA16DF07F44}" type="presParOf" srcId="{91C1DEF2-7245-41F9-8699-BD7D63796A04}" destId="{27B97012-53B3-452E-860C-2206B45FECA7}" srcOrd="2" destOrd="0" presId="urn:microsoft.com/office/officeart/2008/layout/LinedList"/>
    <dgm:cxn modelId="{442C0FD9-671F-4D96-B22E-6628FEA1990E}" type="presParOf" srcId="{91C1DEF2-7245-41F9-8699-BD7D63796A04}" destId="{71CABDC3-A438-4223-9555-1A1E4EBF1346}" srcOrd="3" destOrd="0" presId="urn:microsoft.com/office/officeart/2008/layout/LinedList"/>
    <dgm:cxn modelId="{AC6FF777-6535-4A47-AA8B-CB88FF5093E3}" type="presParOf" srcId="{71CABDC3-A438-4223-9555-1A1E4EBF1346}" destId="{26A714E4-ACD0-42AE-93A0-18A319C81936}" srcOrd="0" destOrd="0" presId="urn:microsoft.com/office/officeart/2008/layout/LinedList"/>
    <dgm:cxn modelId="{0CCECA71-D568-457E-8DFB-948333E26719}" type="presParOf" srcId="{71CABDC3-A438-4223-9555-1A1E4EBF1346}" destId="{0E077966-CFB3-4C96-8A25-3379ECA3E75D}" srcOrd="1" destOrd="0" presId="urn:microsoft.com/office/officeart/2008/layout/LinedList"/>
    <dgm:cxn modelId="{76EBC055-3019-4C08-91A9-07CA75119855}" type="presParOf" srcId="{91C1DEF2-7245-41F9-8699-BD7D63796A04}" destId="{6F71D383-2A89-47A2-83EC-CDD8E0D43567}" srcOrd="4" destOrd="0" presId="urn:microsoft.com/office/officeart/2008/layout/LinedList"/>
    <dgm:cxn modelId="{8F8E0E70-2AE4-4995-8456-27DF7C7D89D7}" type="presParOf" srcId="{91C1DEF2-7245-41F9-8699-BD7D63796A04}" destId="{9CADF240-37F8-4FF3-8216-9BC8658E99FC}" srcOrd="5" destOrd="0" presId="urn:microsoft.com/office/officeart/2008/layout/LinedList"/>
    <dgm:cxn modelId="{41548FF8-900D-4622-8D32-FDF5B2CBD472}" type="presParOf" srcId="{9CADF240-37F8-4FF3-8216-9BC8658E99FC}" destId="{D7461DCE-82A7-4D69-9D3F-175D877B4959}" srcOrd="0" destOrd="0" presId="urn:microsoft.com/office/officeart/2008/layout/LinedList"/>
    <dgm:cxn modelId="{B92168F7-5B31-4F47-BA44-022C60797D07}" type="presParOf" srcId="{9CADF240-37F8-4FF3-8216-9BC8658E99FC}" destId="{4120E9BF-1941-4AA1-A704-378ED08C74E5}" srcOrd="1" destOrd="0" presId="urn:microsoft.com/office/officeart/2008/layout/LinedList"/>
    <dgm:cxn modelId="{25BFB6C5-74D3-4870-A7BB-F8A9AEBFCE02}" type="presParOf" srcId="{91C1DEF2-7245-41F9-8699-BD7D63796A04}" destId="{2D18BC3E-57D0-4507-9F08-60B975A07EF2}" srcOrd="6" destOrd="0" presId="urn:microsoft.com/office/officeart/2008/layout/LinedList"/>
    <dgm:cxn modelId="{301F2B4F-F9B3-460A-A744-CBD1E6C0799B}" type="presParOf" srcId="{91C1DEF2-7245-41F9-8699-BD7D63796A04}" destId="{23E0D2B3-0687-4D10-80AC-DC83675393EB}" srcOrd="7" destOrd="0" presId="urn:microsoft.com/office/officeart/2008/layout/LinedList"/>
    <dgm:cxn modelId="{FD10E3CC-3C61-40B4-8E62-090D44DE4C0E}" type="presParOf" srcId="{23E0D2B3-0687-4D10-80AC-DC83675393EB}" destId="{2EA0C5F4-2395-440A-8D0E-B133F7ABE7AF}" srcOrd="0" destOrd="0" presId="urn:microsoft.com/office/officeart/2008/layout/LinedList"/>
    <dgm:cxn modelId="{3D311D9F-3ED6-410E-8934-5094D4BC909B}" type="presParOf" srcId="{23E0D2B3-0687-4D10-80AC-DC83675393EB}" destId="{4B238C5A-516C-4502-827E-229C0E3089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6DBE4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58595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DE7E26"/>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004E7D"/>
        </a:solidFill>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B94197"/>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75ED350A-5613-4C2D-AC5E-71B325FFEAC6}">
      <dgm:prSet phldrT="[Text]" custT="1"/>
      <dgm:spPr>
        <a:solidFill>
          <a:srgbClr val="6DBE4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pt>
    <dgm:pt modelId="{0FD65D73-E41D-4B3E-92E7-7F2830D8FEF0}" type="pres">
      <dgm:prSet presAssocID="{0B9543FD-99A4-4C4A-A098-21B46D24820E}" presName="node" presStyleLbl="node1" presStyleIdx="0" presStyleCnt="6">
        <dgm:presLayoutVars>
          <dgm:bulletEnabled val="1"/>
        </dgm:presLayoutVars>
      </dgm:prSet>
      <dgm:spPr/>
    </dgm:pt>
    <dgm:pt modelId="{3535CC49-A102-4D8A-AEB6-B175CBD08E0C}" type="pres">
      <dgm:prSet presAssocID="{F1488B6C-3B50-406B-BEB2-12756F04A7D4}" presName="sibTrans" presStyleCnt="0"/>
      <dgm:spPr/>
    </dgm:pt>
    <dgm:pt modelId="{B0C99F12-FC81-415D-AEAD-4E552DEABC5C}" type="pres">
      <dgm:prSet presAssocID="{D8C1DA9E-C270-47F3-8537-BEC065CD2B7B}" presName="node" presStyleLbl="node1" presStyleIdx="1" presStyleCnt="6">
        <dgm:presLayoutVars>
          <dgm:bulletEnabled val="1"/>
        </dgm:presLayoutVars>
      </dgm:prSet>
      <dgm:spPr/>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2" presStyleCnt="6">
        <dgm:presLayoutVars>
          <dgm:bulletEnabled val="1"/>
        </dgm:presLayoutVars>
      </dgm:prSet>
      <dgm:spPr/>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3" presStyleCnt="6">
        <dgm:presLayoutVars>
          <dgm:bulletEnabled val="1"/>
        </dgm:presLayoutVars>
      </dgm:prSet>
      <dgm:spPr/>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4" presStyleCnt="6">
        <dgm:presLayoutVars>
          <dgm:bulletEnabled val="1"/>
        </dgm:presLayoutVars>
      </dgm:prSet>
      <dgm:spPr/>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5" presStyleCnt="6">
        <dgm:presLayoutVars>
          <dgm:bulletEnabled val="1"/>
        </dgm:presLayoutVars>
      </dgm:prSet>
      <dgm:spPr/>
    </dgm:pt>
  </dgm:ptLst>
  <dgm:cxnLst>
    <dgm:cxn modelId="{5D516D09-2290-41E0-B543-E949DA7A0D98}" srcId="{2C3B3EE8-1974-4721-AEB7-E3A2FDF93822}" destId="{75ED350A-5613-4C2D-AC5E-71B325FFEAC6}" srcOrd="5" destOrd="0" parTransId="{53771AC9-C7A3-43AA-ADCA-AFA4AC282B80}" sibTransId="{0839E074-6D97-4F17-BD0D-5AE3195D60AA}"/>
    <dgm:cxn modelId="{4DBC5C12-1D8F-4DD9-A1F7-916F05B1C183}" type="presOf" srcId="{D8C1DA9E-C270-47F3-8537-BEC065CD2B7B}" destId="{B0C99F12-FC81-415D-AEAD-4E552DEABC5C}" srcOrd="0" destOrd="0" presId="urn:microsoft.com/office/officeart/2005/8/layout/default"/>
    <dgm:cxn modelId="{99DFE020-B470-4FD6-A2DC-8348F21B3E3B}" srcId="{2C3B3EE8-1974-4721-AEB7-E3A2FDF93822}" destId="{04FF30B7-BDDE-48C1-A20F-CEA2F054D3B1}" srcOrd="2" destOrd="0" parTransId="{E179DA5B-140C-471A-898C-4657F12B06A0}" sibTransId="{EB68A225-BE81-4DC1-81B8-068F9FE0209B}"/>
    <dgm:cxn modelId="{A073F23F-B6FA-4747-9058-21005B902473}" srcId="{2C3B3EE8-1974-4721-AEB7-E3A2FDF93822}" destId="{DE383FB6-D40C-4A6E-8EA2-CB8670B3E289}" srcOrd="4" destOrd="0" parTransId="{8002DC73-3526-47C2-A76E-49BB41116437}" sibTransId="{F4C14619-512F-47BD-998D-77955E0F118B}"/>
    <dgm:cxn modelId="{3DA3A869-B775-4476-871E-902837DF26BA}" type="presOf" srcId="{DE383FB6-D40C-4A6E-8EA2-CB8670B3E289}" destId="{799B4B1F-19A5-4028-A572-1E0AD4FB66AD}" srcOrd="0" destOrd="0" presId="urn:microsoft.com/office/officeart/2005/8/layout/default"/>
    <dgm:cxn modelId="{455C3D6A-6EA4-453A-9DCD-288D4A82C096}" srcId="{2C3B3EE8-1974-4721-AEB7-E3A2FDF93822}" destId="{D8C1DA9E-C270-47F3-8537-BEC065CD2B7B}" srcOrd="1" destOrd="0" parTransId="{B4F67637-F831-43C2-AE1B-6B0E8909F146}" sibTransId="{860E649F-81FB-40C4-89D6-7DFC5757FB58}"/>
    <dgm:cxn modelId="{DDBA444A-B740-40E9-82AF-55FD48683212}" type="presOf" srcId="{0B9543FD-99A4-4C4A-A098-21B46D24820E}" destId="{0FD65D73-E41D-4B3E-92E7-7F2830D8FEF0}" srcOrd="0" destOrd="0" presId="urn:microsoft.com/office/officeart/2005/8/layout/default"/>
    <dgm:cxn modelId="{2B994281-7926-45FA-AA47-C4891D12FD48}" type="presOf" srcId="{75ED350A-5613-4C2D-AC5E-71B325FFEAC6}" destId="{F8FCE1B0-A15B-4784-82E6-5BFC1F3402C4}" srcOrd="0" destOrd="0" presId="urn:microsoft.com/office/officeart/2005/8/layout/default"/>
    <dgm:cxn modelId="{9F177B98-E774-4EDF-B051-847E236F5269}" srcId="{2C3B3EE8-1974-4721-AEB7-E3A2FDF93822}" destId="{0B9543FD-99A4-4C4A-A098-21B46D24820E}" srcOrd="0" destOrd="0" parTransId="{F4417A6B-46D0-4F0B-8DDB-878FB21C5513}" sibTransId="{F1488B6C-3B50-406B-BEB2-12756F04A7D4}"/>
    <dgm:cxn modelId="{212BF699-63EA-40ED-9BDD-8ED593496707}" type="presOf" srcId="{AD7597D9-ABC0-4EC3-89D4-C86B04A32E7F}" destId="{5927B7F6-1A6B-4BE6-9A00-80A8F3451E16}" srcOrd="0" destOrd="0" presId="urn:microsoft.com/office/officeart/2005/8/layout/default"/>
    <dgm:cxn modelId="{E837D49C-A4BE-41F6-BDFE-41DEB002EE35}" srcId="{2C3B3EE8-1974-4721-AEB7-E3A2FDF93822}" destId="{AD7597D9-ABC0-4EC3-89D4-C86B04A32E7F}" srcOrd="3" destOrd="0" parTransId="{932C53C4-E6BC-41AB-8C09-81B754E85075}" sibTransId="{5FAC9170-D1B7-4418-89E1-393E128A5BFA}"/>
    <dgm:cxn modelId="{AF2BE1AA-4C93-404B-B540-1BDCFB8D48BD}" type="presOf" srcId="{2C3B3EE8-1974-4721-AEB7-E3A2FDF93822}" destId="{8E94DB06-A882-425C-B771-3778FC160372}"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990C8A6C-D149-4330-A646-22D1E47E180B}" type="presParOf" srcId="{8E94DB06-A882-425C-B771-3778FC160372}" destId="{B0C99F12-FC81-415D-AEAD-4E552DEABC5C}" srcOrd="2" destOrd="0" presId="urn:microsoft.com/office/officeart/2005/8/layout/default"/>
    <dgm:cxn modelId="{A6338025-C737-4DE7-B726-A19AABC8FBDD}" type="presParOf" srcId="{8E94DB06-A882-425C-B771-3778FC160372}" destId="{1A80CB66-F6F8-4D2B-A0F6-D7E51B69A853}" srcOrd="3" destOrd="0" presId="urn:microsoft.com/office/officeart/2005/8/layout/default"/>
    <dgm:cxn modelId="{296ECE5A-191C-490B-8189-D5E32408D67D}" type="presParOf" srcId="{8E94DB06-A882-425C-B771-3778FC160372}" destId="{2EEFF565-0FA5-4AFE-8EC9-CF46641B257F}" srcOrd="4" destOrd="0" presId="urn:microsoft.com/office/officeart/2005/8/layout/default"/>
    <dgm:cxn modelId="{1723EBED-DB26-42EA-A03A-E1F7E6C99A98}" type="presParOf" srcId="{8E94DB06-A882-425C-B771-3778FC160372}" destId="{3531B753-653F-4E59-B2F5-08469469C2DA}" srcOrd="5" destOrd="0" presId="urn:microsoft.com/office/officeart/2005/8/layout/default"/>
    <dgm:cxn modelId="{9C8C247E-C18C-4EC2-AF61-A954A8DA53B9}" type="presParOf" srcId="{8E94DB06-A882-425C-B771-3778FC160372}" destId="{5927B7F6-1A6B-4BE6-9A00-80A8F3451E16}" srcOrd="6" destOrd="0" presId="urn:microsoft.com/office/officeart/2005/8/layout/default"/>
    <dgm:cxn modelId="{A5DE739B-9A8C-4E43-A445-48F16FFD54B2}" type="presParOf" srcId="{8E94DB06-A882-425C-B771-3778FC160372}" destId="{ED234A13-193D-4539-ADE1-4E21D01069A4}" srcOrd="7" destOrd="0" presId="urn:microsoft.com/office/officeart/2005/8/layout/default"/>
    <dgm:cxn modelId="{40ECB347-707C-4C03-9ED3-4CADFE0A2612}" type="presParOf" srcId="{8E94DB06-A882-425C-B771-3778FC160372}" destId="{799B4B1F-19A5-4028-A572-1E0AD4FB66AD}" srcOrd="8" destOrd="0" presId="urn:microsoft.com/office/officeart/2005/8/layout/default"/>
    <dgm:cxn modelId="{25D1CC27-56ED-48E0-A64C-C23E492A1BB1}" type="presParOf" srcId="{8E94DB06-A882-425C-B771-3778FC160372}" destId="{6AD71644-83C8-4E5A-AA6A-F692A90E17DF}" srcOrd="9" destOrd="0" presId="urn:microsoft.com/office/officeart/2005/8/layout/default"/>
    <dgm:cxn modelId="{40F0C02C-5D4A-4746-9693-D7519CB4B872}" type="presParOf" srcId="{8E94DB06-A882-425C-B771-3778FC160372}" destId="{F8FCE1B0-A15B-4784-82E6-5BFC1F3402C4}"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C0BAE1-A021-47DF-A75C-136AAE8D497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6C6A12-C15C-4663-A017-ACA6DFA84CE0}">
      <dgm:prSet/>
      <dgm:spPr/>
      <dgm:t>
        <a:bodyPr/>
        <a:lstStyle/>
        <a:p>
          <a:r>
            <a:rPr lang="en-US" dirty="0"/>
            <a:t>Awarded on the basis of both merit and need</a:t>
          </a:r>
        </a:p>
      </dgm:t>
    </dgm:pt>
    <dgm:pt modelId="{F65A0C23-9802-440B-9FF2-AABB73FA7499}" type="parTrans" cxnId="{2D837A63-0A76-48AE-9974-AA4E89137F30}">
      <dgm:prSet/>
      <dgm:spPr/>
      <dgm:t>
        <a:bodyPr/>
        <a:lstStyle/>
        <a:p>
          <a:endParaRPr lang="en-US"/>
        </a:p>
      </dgm:t>
    </dgm:pt>
    <dgm:pt modelId="{DCB17713-A87A-4493-AA28-47FBD39313F5}" type="sibTrans" cxnId="{2D837A63-0A76-48AE-9974-AA4E89137F30}">
      <dgm:prSet/>
      <dgm:spPr/>
      <dgm:t>
        <a:bodyPr/>
        <a:lstStyle/>
        <a:p>
          <a:endParaRPr lang="en-US"/>
        </a:p>
      </dgm:t>
    </dgm:pt>
    <dgm:pt modelId="{F4B7A928-C881-4D4C-9D6C-8EF2DC828D1B}">
      <dgm:prSet/>
      <dgm:spPr/>
      <dgm:t>
        <a:bodyPr/>
        <a:lstStyle/>
        <a:p>
          <a:r>
            <a:rPr lang="en-US" dirty="0"/>
            <a:t>Awards might be gift aid or self-help aid</a:t>
          </a:r>
        </a:p>
      </dgm:t>
    </dgm:pt>
    <dgm:pt modelId="{79B2BDA9-D6CD-487D-9F78-54E815BFD62D}" type="parTrans" cxnId="{E897CA96-0FA5-453E-A0F3-B7634015761E}">
      <dgm:prSet/>
      <dgm:spPr/>
      <dgm:t>
        <a:bodyPr/>
        <a:lstStyle/>
        <a:p>
          <a:endParaRPr lang="en-US"/>
        </a:p>
      </dgm:t>
    </dgm:pt>
    <dgm:pt modelId="{958434FD-AD7D-46AE-9995-9E70D02A947F}" type="sibTrans" cxnId="{E897CA96-0FA5-453E-A0F3-B7634015761E}">
      <dgm:prSet/>
      <dgm:spPr/>
      <dgm:t>
        <a:bodyPr/>
        <a:lstStyle/>
        <a:p>
          <a:endParaRPr lang="en-US"/>
        </a:p>
      </dgm:t>
    </dgm:pt>
    <dgm:pt modelId="{DBD0EB38-1734-4FA4-B4C1-7E1A163E872C}">
      <dgm:prSet/>
      <dgm:spPr/>
      <dgm:t>
        <a:bodyPr/>
        <a:lstStyle/>
        <a:p>
          <a:r>
            <a:rPr lang="en-US" dirty="0"/>
            <a:t>Use information from the FAFSA and/or other applications </a:t>
          </a:r>
        </a:p>
      </dgm:t>
    </dgm:pt>
    <dgm:pt modelId="{9E2E7BFF-6DFF-4492-8170-0D660BF32D2C}" type="parTrans" cxnId="{8C809F8B-04C7-42CE-BD52-0590D3F896D0}">
      <dgm:prSet/>
      <dgm:spPr/>
      <dgm:t>
        <a:bodyPr/>
        <a:lstStyle/>
        <a:p>
          <a:endParaRPr lang="en-US"/>
        </a:p>
      </dgm:t>
    </dgm:pt>
    <dgm:pt modelId="{AD24F416-72D1-4DEC-8FC3-E775E32FDABB}" type="sibTrans" cxnId="{8C809F8B-04C7-42CE-BD52-0590D3F896D0}">
      <dgm:prSet/>
      <dgm:spPr/>
      <dgm:t>
        <a:bodyPr/>
        <a:lstStyle/>
        <a:p>
          <a:endParaRPr lang="en-US"/>
        </a:p>
      </dgm:t>
    </dgm:pt>
    <dgm:pt modelId="{7C6FD1B0-080C-4889-BA64-720C910C599A}">
      <dgm:prSet/>
      <dgm:spPr/>
      <dgm:t>
        <a:bodyPr/>
        <a:lstStyle/>
        <a:p>
          <a:r>
            <a:rPr lang="en-US" dirty="0"/>
            <a:t>Deadlines and application requirements vary by institution</a:t>
          </a:r>
        </a:p>
      </dgm:t>
    </dgm:pt>
    <dgm:pt modelId="{6C1098F6-9413-4047-A85D-C0254C2779D9}" type="parTrans" cxnId="{5FEACF66-F27D-4DBE-8E5D-80AF491BA2F3}">
      <dgm:prSet/>
      <dgm:spPr/>
      <dgm:t>
        <a:bodyPr/>
        <a:lstStyle/>
        <a:p>
          <a:endParaRPr lang="en-US"/>
        </a:p>
      </dgm:t>
    </dgm:pt>
    <dgm:pt modelId="{C1E13AF8-124B-42FB-9DC6-1B4BEC703E6E}" type="sibTrans" cxnId="{5FEACF66-F27D-4DBE-8E5D-80AF491BA2F3}">
      <dgm:prSet/>
      <dgm:spPr/>
      <dgm:t>
        <a:bodyPr/>
        <a:lstStyle/>
        <a:p>
          <a:endParaRPr lang="en-US"/>
        </a:p>
      </dgm:t>
    </dgm:pt>
    <dgm:pt modelId="{878D9068-A2F9-4D6E-9686-A7DB495520ED}">
      <dgm:prSet/>
      <dgm:spPr/>
      <dgm:t>
        <a:bodyPr/>
        <a:lstStyle/>
        <a:p>
          <a:r>
            <a:rPr lang="en-US" dirty="0"/>
            <a:t>Check with each college or university</a:t>
          </a:r>
        </a:p>
      </dgm:t>
    </dgm:pt>
    <dgm:pt modelId="{FBCE7241-639F-48FA-8AD2-E636F29333D6}" type="parTrans" cxnId="{D7B8330D-5D55-4522-9E60-12579ABED87E}">
      <dgm:prSet/>
      <dgm:spPr/>
      <dgm:t>
        <a:bodyPr/>
        <a:lstStyle/>
        <a:p>
          <a:endParaRPr lang="en-US"/>
        </a:p>
      </dgm:t>
    </dgm:pt>
    <dgm:pt modelId="{E6736566-338D-4B9A-A9E6-F8C2EDFEA871}" type="sibTrans" cxnId="{D7B8330D-5D55-4522-9E60-12579ABED87E}">
      <dgm:prSet/>
      <dgm:spPr/>
      <dgm:t>
        <a:bodyPr/>
        <a:lstStyle/>
        <a:p>
          <a:endParaRPr lang="en-US"/>
        </a:p>
      </dgm:t>
    </dgm:pt>
    <dgm:pt modelId="{2B4AD6BE-6D94-4A1E-A8FA-03E659B46E1B}" type="pres">
      <dgm:prSet presAssocID="{49C0BAE1-A021-47DF-A75C-136AAE8D4978}" presName="linear" presStyleCnt="0">
        <dgm:presLayoutVars>
          <dgm:animLvl val="lvl"/>
          <dgm:resizeHandles val="exact"/>
        </dgm:presLayoutVars>
      </dgm:prSet>
      <dgm:spPr/>
    </dgm:pt>
    <dgm:pt modelId="{F3E628B9-6376-4C99-83F1-827D195398DF}" type="pres">
      <dgm:prSet presAssocID="{0D6C6A12-C15C-4663-A017-ACA6DFA84CE0}" presName="parentText" presStyleLbl="node1" presStyleIdx="0" presStyleCnt="5">
        <dgm:presLayoutVars>
          <dgm:chMax val="0"/>
          <dgm:bulletEnabled val="1"/>
        </dgm:presLayoutVars>
      </dgm:prSet>
      <dgm:spPr/>
    </dgm:pt>
    <dgm:pt modelId="{FC6AAFEA-E81E-495F-A71E-9716B690456E}" type="pres">
      <dgm:prSet presAssocID="{DCB17713-A87A-4493-AA28-47FBD39313F5}" presName="spacer" presStyleCnt="0"/>
      <dgm:spPr/>
    </dgm:pt>
    <dgm:pt modelId="{ACE4D35A-94FB-4190-BCE4-87A82DC381ED}" type="pres">
      <dgm:prSet presAssocID="{F4B7A928-C881-4D4C-9D6C-8EF2DC828D1B}" presName="parentText" presStyleLbl="node1" presStyleIdx="1" presStyleCnt="5">
        <dgm:presLayoutVars>
          <dgm:chMax val="0"/>
          <dgm:bulletEnabled val="1"/>
        </dgm:presLayoutVars>
      </dgm:prSet>
      <dgm:spPr/>
    </dgm:pt>
    <dgm:pt modelId="{A749710F-775F-4334-8173-1AF57582E2DD}" type="pres">
      <dgm:prSet presAssocID="{958434FD-AD7D-46AE-9995-9E70D02A947F}" presName="spacer" presStyleCnt="0"/>
      <dgm:spPr/>
    </dgm:pt>
    <dgm:pt modelId="{DA03B76B-489A-43AE-85CC-CC7DF9AB715F}" type="pres">
      <dgm:prSet presAssocID="{DBD0EB38-1734-4FA4-B4C1-7E1A163E872C}" presName="parentText" presStyleLbl="node1" presStyleIdx="2" presStyleCnt="5">
        <dgm:presLayoutVars>
          <dgm:chMax val="0"/>
          <dgm:bulletEnabled val="1"/>
        </dgm:presLayoutVars>
      </dgm:prSet>
      <dgm:spPr/>
    </dgm:pt>
    <dgm:pt modelId="{15774C17-8FF9-4305-9162-20F78B0C0647}" type="pres">
      <dgm:prSet presAssocID="{AD24F416-72D1-4DEC-8FC3-E775E32FDABB}" presName="spacer" presStyleCnt="0"/>
      <dgm:spPr/>
    </dgm:pt>
    <dgm:pt modelId="{519FA213-AC5B-4D3A-9A21-1771AAFB50EF}" type="pres">
      <dgm:prSet presAssocID="{7C6FD1B0-080C-4889-BA64-720C910C599A}" presName="parentText" presStyleLbl="node1" presStyleIdx="3" presStyleCnt="5">
        <dgm:presLayoutVars>
          <dgm:chMax val="0"/>
          <dgm:bulletEnabled val="1"/>
        </dgm:presLayoutVars>
      </dgm:prSet>
      <dgm:spPr/>
    </dgm:pt>
    <dgm:pt modelId="{7AC8E414-EA3F-4717-9B28-BAFD2D39F83B}" type="pres">
      <dgm:prSet presAssocID="{C1E13AF8-124B-42FB-9DC6-1B4BEC703E6E}" presName="spacer" presStyleCnt="0"/>
      <dgm:spPr/>
    </dgm:pt>
    <dgm:pt modelId="{EE908DDF-074C-444A-BB92-BBC27D64E4EB}" type="pres">
      <dgm:prSet presAssocID="{878D9068-A2F9-4D6E-9686-A7DB495520ED}" presName="parentText" presStyleLbl="node1" presStyleIdx="4" presStyleCnt="5">
        <dgm:presLayoutVars>
          <dgm:chMax val="0"/>
          <dgm:bulletEnabled val="1"/>
        </dgm:presLayoutVars>
      </dgm:prSet>
      <dgm:spPr/>
    </dgm:pt>
  </dgm:ptLst>
  <dgm:cxnLst>
    <dgm:cxn modelId="{D7B8330D-5D55-4522-9E60-12579ABED87E}" srcId="{49C0BAE1-A021-47DF-A75C-136AAE8D4978}" destId="{878D9068-A2F9-4D6E-9686-A7DB495520ED}" srcOrd="4" destOrd="0" parTransId="{FBCE7241-639F-48FA-8AD2-E636F29333D6}" sibTransId="{E6736566-338D-4B9A-A9E6-F8C2EDFEA871}"/>
    <dgm:cxn modelId="{2D837A63-0A76-48AE-9974-AA4E89137F30}" srcId="{49C0BAE1-A021-47DF-A75C-136AAE8D4978}" destId="{0D6C6A12-C15C-4663-A017-ACA6DFA84CE0}" srcOrd="0" destOrd="0" parTransId="{F65A0C23-9802-440B-9FF2-AABB73FA7499}" sibTransId="{DCB17713-A87A-4493-AA28-47FBD39313F5}"/>
    <dgm:cxn modelId="{5FEACF66-F27D-4DBE-8E5D-80AF491BA2F3}" srcId="{49C0BAE1-A021-47DF-A75C-136AAE8D4978}" destId="{7C6FD1B0-080C-4889-BA64-720C910C599A}" srcOrd="3" destOrd="0" parTransId="{6C1098F6-9413-4047-A85D-C0254C2779D9}" sibTransId="{C1E13AF8-124B-42FB-9DC6-1B4BEC703E6E}"/>
    <dgm:cxn modelId="{26139081-07C1-497F-8112-7F4506F20CEF}" type="presOf" srcId="{0D6C6A12-C15C-4663-A017-ACA6DFA84CE0}" destId="{F3E628B9-6376-4C99-83F1-827D195398DF}" srcOrd="0" destOrd="0" presId="urn:microsoft.com/office/officeart/2005/8/layout/vList2"/>
    <dgm:cxn modelId="{8C809F8B-04C7-42CE-BD52-0590D3F896D0}" srcId="{49C0BAE1-A021-47DF-A75C-136AAE8D4978}" destId="{DBD0EB38-1734-4FA4-B4C1-7E1A163E872C}" srcOrd="2" destOrd="0" parTransId="{9E2E7BFF-6DFF-4492-8170-0D660BF32D2C}" sibTransId="{AD24F416-72D1-4DEC-8FC3-E775E32FDABB}"/>
    <dgm:cxn modelId="{374E8494-835D-4773-923F-30F8A66CC162}" type="presOf" srcId="{DBD0EB38-1734-4FA4-B4C1-7E1A163E872C}" destId="{DA03B76B-489A-43AE-85CC-CC7DF9AB715F}" srcOrd="0" destOrd="0" presId="urn:microsoft.com/office/officeart/2005/8/layout/vList2"/>
    <dgm:cxn modelId="{E897CA96-0FA5-453E-A0F3-B7634015761E}" srcId="{49C0BAE1-A021-47DF-A75C-136AAE8D4978}" destId="{F4B7A928-C881-4D4C-9D6C-8EF2DC828D1B}" srcOrd="1" destOrd="0" parTransId="{79B2BDA9-D6CD-487D-9F78-54E815BFD62D}" sibTransId="{958434FD-AD7D-46AE-9995-9E70D02A947F}"/>
    <dgm:cxn modelId="{248BD09B-F963-4770-840F-7C5D5A0A962B}" type="presOf" srcId="{7C6FD1B0-080C-4889-BA64-720C910C599A}" destId="{519FA213-AC5B-4D3A-9A21-1771AAFB50EF}" srcOrd="0" destOrd="0" presId="urn:microsoft.com/office/officeart/2005/8/layout/vList2"/>
    <dgm:cxn modelId="{128B23AE-8DFB-4AEE-AF1F-464079854D14}" type="presOf" srcId="{878D9068-A2F9-4D6E-9686-A7DB495520ED}" destId="{EE908DDF-074C-444A-BB92-BBC27D64E4EB}" srcOrd="0" destOrd="0" presId="urn:microsoft.com/office/officeart/2005/8/layout/vList2"/>
    <dgm:cxn modelId="{013F73BD-4975-4794-9AB3-8E6F53C3D1D0}" type="presOf" srcId="{F4B7A928-C881-4D4C-9D6C-8EF2DC828D1B}" destId="{ACE4D35A-94FB-4190-BCE4-87A82DC381ED}" srcOrd="0" destOrd="0" presId="urn:microsoft.com/office/officeart/2005/8/layout/vList2"/>
    <dgm:cxn modelId="{A3A8C7D9-F030-4AC2-8429-310073BEB692}" type="presOf" srcId="{49C0BAE1-A021-47DF-A75C-136AAE8D4978}" destId="{2B4AD6BE-6D94-4A1E-A8FA-03E659B46E1B}" srcOrd="0" destOrd="0" presId="urn:microsoft.com/office/officeart/2005/8/layout/vList2"/>
    <dgm:cxn modelId="{0B43AD44-52C8-4FF2-B9FF-BA733C6B095D}" type="presParOf" srcId="{2B4AD6BE-6D94-4A1E-A8FA-03E659B46E1B}" destId="{F3E628B9-6376-4C99-83F1-827D195398DF}" srcOrd="0" destOrd="0" presId="urn:microsoft.com/office/officeart/2005/8/layout/vList2"/>
    <dgm:cxn modelId="{5E5F26BC-507F-4261-9D46-DAB495E5FC94}" type="presParOf" srcId="{2B4AD6BE-6D94-4A1E-A8FA-03E659B46E1B}" destId="{FC6AAFEA-E81E-495F-A71E-9716B690456E}" srcOrd="1" destOrd="0" presId="urn:microsoft.com/office/officeart/2005/8/layout/vList2"/>
    <dgm:cxn modelId="{5E399927-B9F3-48D1-9F0A-3E6E1B2F24E5}" type="presParOf" srcId="{2B4AD6BE-6D94-4A1E-A8FA-03E659B46E1B}" destId="{ACE4D35A-94FB-4190-BCE4-87A82DC381ED}" srcOrd="2" destOrd="0" presId="urn:microsoft.com/office/officeart/2005/8/layout/vList2"/>
    <dgm:cxn modelId="{2C6A695D-4C57-4409-98DC-FD57D2B8A54F}" type="presParOf" srcId="{2B4AD6BE-6D94-4A1E-A8FA-03E659B46E1B}" destId="{A749710F-775F-4334-8173-1AF57582E2DD}" srcOrd="3" destOrd="0" presId="urn:microsoft.com/office/officeart/2005/8/layout/vList2"/>
    <dgm:cxn modelId="{EBBE8EFD-9251-42F4-844A-28605B6B0F61}" type="presParOf" srcId="{2B4AD6BE-6D94-4A1E-A8FA-03E659B46E1B}" destId="{DA03B76B-489A-43AE-85CC-CC7DF9AB715F}" srcOrd="4" destOrd="0" presId="urn:microsoft.com/office/officeart/2005/8/layout/vList2"/>
    <dgm:cxn modelId="{AA91F5C7-6ECB-4111-8F96-44AC4BA8B16D}" type="presParOf" srcId="{2B4AD6BE-6D94-4A1E-A8FA-03E659B46E1B}" destId="{15774C17-8FF9-4305-9162-20F78B0C0647}" srcOrd="5" destOrd="0" presId="urn:microsoft.com/office/officeart/2005/8/layout/vList2"/>
    <dgm:cxn modelId="{8253B42A-BAEE-4B09-BDBA-DBAB2B6A5790}" type="presParOf" srcId="{2B4AD6BE-6D94-4A1E-A8FA-03E659B46E1B}" destId="{519FA213-AC5B-4D3A-9A21-1771AAFB50EF}" srcOrd="6" destOrd="0" presId="urn:microsoft.com/office/officeart/2005/8/layout/vList2"/>
    <dgm:cxn modelId="{0CDD520D-C27A-4CD7-8163-9FB2C0E6FA22}" type="presParOf" srcId="{2B4AD6BE-6D94-4A1E-A8FA-03E659B46E1B}" destId="{7AC8E414-EA3F-4717-9B28-BAFD2D39F83B}" srcOrd="7" destOrd="0" presId="urn:microsoft.com/office/officeart/2005/8/layout/vList2"/>
    <dgm:cxn modelId="{F78EFC5E-C2CD-492C-9B72-5DE7C07DB0AF}" type="presParOf" srcId="{2B4AD6BE-6D94-4A1E-A8FA-03E659B46E1B}" destId="{EE908DDF-074C-444A-BB92-BBC27D64E4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543FE-ADC9-4639-94EF-7284B56C10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3257DC-5F21-40C3-B085-B696796779E6}">
      <dgm:prSet custT="1"/>
      <dgm:spPr/>
      <dgm:t>
        <a:bodyPr/>
        <a:lstStyle/>
        <a:p>
          <a:r>
            <a:rPr lang="en-US" sz="1900" dirty="0"/>
            <a:t>Studentaid.gov or Paper FAFSA </a:t>
          </a:r>
          <a:r>
            <a:rPr lang="en-US" sz="1400" dirty="0"/>
            <a:t>(last resort)</a:t>
          </a:r>
        </a:p>
      </dgm:t>
    </dgm:pt>
    <dgm:pt modelId="{77BA94D5-B189-4DAA-B935-5A5648B243C9}" type="parTrans" cxnId="{B7F4F1EC-4013-4845-B55A-7D7782F5AD95}">
      <dgm:prSet/>
      <dgm:spPr/>
      <dgm:t>
        <a:bodyPr/>
        <a:lstStyle/>
        <a:p>
          <a:endParaRPr lang="en-US"/>
        </a:p>
      </dgm:t>
    </dgm:pt>
    <dgm:pt modelId="{A4C35193-C154-4599-BBE8-0BFDA353882E}" type="sibTrans" cxnId="{B7F4F1EC-4013-4845-B55A-7D7782F5AD95}">
      <dgm:prSet/>
      <dgm:spPr/>
      <dgm:t>
        <a:bodyPr/>
        <a:lstStyle/>
        <a:p>
          <a:endParaRPr lang="en-US"/>
        </a:p>
      </dgm:t>
    </dgm:pt>
    <dgm:pt modelId="{B25D0D83-9BBB-497B-9B97-9E5AB42F2A93}">
      <dgm:prSet/>
      <dgm:spPr/>
      <dgm:t>
        <a:bodyPr/>
        <a:lstStyle/>
        <a:p>
          <a:r>
            <a:rPr lang="en-US" dirty="0"/>
            <a:t>The FAFSA for 2025-26 may be filed </a:t>
          </a:r>
          <a:r>
            <a:rPr lang="en-US" b="1" dirty="0"/>
            <a:t>on or before December 1, 2024</a:t>
          </a:r>
          <a:endParaRPr lang="en-US" dirty="0"/>
        </a:p>
      </dgm:t>
    </dgm:pt>
    <dgm:pt modelId="{175AF728-E03E-41D3-B093-DE2548FD9BF0}" type="parTrans" cxnId="{E48481A1-97CA-408F-87D5-D065A8942B30}">
      <dgm:prSet/>
      <dgm:spPr/>
      <dgm:t>
        <a:bodyPr/>
        <a:lstStyle/>
        <a:p>
          <a:endParaRPr lang="en-US"/>
        </a:p>
      </dgm:t>
    </dgm:pt>
    <dgm:pt modelId="{E04B46C6-52F5-488C-9BAD-D1C9E82BE4D7}" type="sibTrans" cxnId="{E48481A1-97CA-408F-87D5-D065A8942B30}">
      <dgm:prSet/>
      <dgm:spPr/>
      <dgm:t>
        <a:bodyPr/>
        <a:lstStyle/>
        <a:p>
          <a:endParaRPr lang="en-US"/>
        </a:p>
      </dgm:t>
    </dgm:pt>
    <dgm:pt modelId="{96F49908-38AD-43ED-8BAF-26AC7FCEBCA5}">
      <dgm:prSet/>
      <dgm:spPr/>
      <dgm:t>
        <a:bodyPr/>
        <a:lstStyle/>
        <a:p>
          <a:r>
            <a:rPr lang="en-US" dirty="0"/>
            <a:t>Create your FSA ID now!</a:t>
          </a:r>
        </a:p>
      </dgm:t>
    </dgm:pt>
    <dgm:pt modelId="{0EB3F086-76D7-4FF2-B751-182C675C2244}" type="parTrans" cxnId="{59F2777F-A16B-400B-A422-6E06323E00C9}">
      <dgm:prSet/>
      <dgm:spPr/>
      <dgm:t>
        <a:bodyPr/>
        <a:lstStyle/>
        <a:p>
          <a:endParaRPr lang="en-US"/>
        </a:p>
      </dgm:t>
    </dgm:pt>
    <dgm:pt modelId="{E2DB3C92-D284-40F6-9865-63428E04B264}" type="sibTrans" cxnId="{59F2777F-A16B-400B-A422-6E06323E00C9}">
      <dgm:prSet/>
      <dgm:spPr/>
      <dgm:t>
        <a:bodyPr/>
        <a:lstStyle/>
        <a:p>
          <a:endParaRPr lang="en-US"/>
        </a:p>
      </dgm:t>
    </dgm:pt>
    <dgm:pt modelId="{2D613776-659B-4FAA-8ABE-7F6ED2538199}">
      <dgm:prSet/>
      <dgm:spPr/>
      <dgm:t>
        <a:bodyPr/>
        <a:lstStyle/>
        <a:p>
          <a:r>
            <a:rPr lang="en-US" dirty="0"/>
            <a:t>Many colleges set FAFSA priority deadlines</a:t>
          </a:r>
        </a:p>
      </dgm:t>
    </dgm:pt>
    <dgm:pt modelId="{57C4CCF3-01F6-4051-8C44-A30453307E67}" type="parTrans" cxnId="{6B703770-05F1-4D47-8C2D-5A55C96B1B8A}">
      <dgm:prSet/>
      <dgm:spPr/>
      <dgm:t>
        <a:bodyPr/>
        <a:lstStyle/>
        <a:p>
          <a:endParaRPr lang="en-US"/>
        </a:p>
      </dgm:t>
    </dgm:pt>
    <dgm:pt modelId="{7C593427-1E81-42D3-9804-5246E0FF57F7}" type="sibTrans" cxnId="{6B703770-05F1-4D47-8C2D-5A55C96B1B8A}">
      <dgm:prSet/>
      <dgm:spPr/>
      <dgm:t>
        <a:bodyPr/>
        <a:lstStyle/>
        <a:p>
          <a:endParaRPr lang="en-US"/>
        </a:p>
      </dgm:t>
    </dgm:pt>
    <dgm:pt modelId="{4697026F-BE5D-42BF-AC04-0B8398015654}">
      <dgm:prSet/>
      <dgm:spPr/>
      <dgm:t>
        <a:bodyPr/>
        <a:lstStyle/>
        <a:p>
          <a:r>
            <a:rPr lang="en-US" dirty="0"/>
            <a:t>Student does not have to be admitted to a school to submit the FAFSA</a:t>
          </a:r>
        </a:p>
      </dgm:t>
    </dgm:pt>
    <dgm:pt modelId="{DCC9ECA7-F35B-45A7-9A8C-5CB42859B149}" type="parTrans" cxnId="{2154EB14-0B82-4EDC-B432-E5F5B8F379DE}">
      <dgm:prSet/>
      <dgm:spPr/>
      <dgm:t>
        <a:bodyPr/>
        <a:lstStyle/>
        <a:p>
          <a:endParaRPr lang="en-US"/>
        </a:p>
      </dgm:t>
    </dgm:pt>
    <dgm:pt modelId="{9050F54B-65FE-4AB3-B417-AFF0D967495F}" type="sibTrans" cxnId="{2154EB14-0B82-4EDC-B432-E5F5B8F379DE}">
      <dgm:prSet/>
      <dgm:spPr/>
      <dgm:t>
        <a:bodyPr/>
        <a:lstStyle/>
        <a:p>
          <a:endParaRPr lang="en-US"/>
        </a:p>
      </dgm:t>
    </dgm:pt>
    <dgm:pt modelId="{05A27376-1D90-4991-87A6-DCCEBAADBDC0}">
      <dgm:prSet/>
      <dgm:spPr/>
      <dgm:t>
        <a:bodyPr/>
        <a:lstStyle/>
        <a:p>
          <a:r>
            <a:rPr lang="en-US" dirty="0"/>
            <a:t>Submit a new form every year – usually opens October 1…</a:t>
          </a:r>
        </a:p>
      </dgm:t>
    </dgm:pt>
    <dgm:pt modelId="{1470121C-6031-4909-AD14-BDEC8BE53C74}" type="parTrans" cxnId="{C1FF0CB6-96F4-446D-A185-18631D6CA537}">
      <dgm:prSet/>
      <dgm:spPr/>
      <dgm:t>
        <a:bodyPr/>
        <a:lstStyle/>
        <a:p>
          <a:endParaRPr lang="en-US"/>
        </a:p>
      </dgm:t>
    </dgm:pt>
    <dgm:pt modelId="{FA7ED35F-84B8-4391-9C68-7B491F9AC9C5}" type="sibTrans" cxnId="{C1FF0CB6-96F4-446D-A185-18631D6CA537}">
      <dgm:prSet/>
      <dgm:spPr/>
      <dgm:t>
        <a:bodyPr/>
        <a:lstStyle/>
        <a:p>
          <a:endParaRPr lang="en-US"/>
        </a:p>
      </dgm:t>
    </dgm:pt>
    <dgm:pt modelId="{69683F90-FE55-4CE4-8FEE-67DF2882056E}" type="pres">
      <dgm:prSet presAssocID="{750543FE-ADC9-4639-94EF-7284B56C10A0}" presName="root" presStyleCnt="0">
        <dgm:presLayoutVars>
          <dgm:dir/>
          <dgm:resizeHandles val="exact"/>
        </dgm:presLayoutVars>
      </dgm:prSet>
      <dgm:spPr/>
    </dgm:pt>
    <dgm:pt modelId="{67E6E914-5A9E-46CF-BC67-4B4F21CCFDB4}" type="pres">
      <dgm:prSet presAssocID="{383257DC-5F21-40C3-B085-B696796779E6}" presName="compNode" presStyleCnt="0"/>
      <dgm:spPr/>
    </dgm:pt>
    <dgm:pt modelId="{5E07EEDD-F711-4701-B265-19B7C215CF63}" type="pres">
      <dgm:prSet presAssocID="{383257DC-5F21-40C3-B085-B696796779E6}" presName="bgRect" presStyleLbl="bgShp" presStyleIdx="0" presStyleCnt="6"/>
      <dgm:spPr/>
    </dgm:pt>
    <dgm:pt modelId="{9CD580E7-2E21-4514-B409-A79FD5CE6BD1}" type="pres">
      <dgm:prSet presAssocID="{383257DC-5F21-40C3-B085-B696796779E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88918185-5B64-4E93-A132-B510A7862CF7}" type="pres">
      <dgm:prSet presAssocID="{383257DC-5F21-40C3-B085-B696796779E6}" presName="spaceRect" presStyleCnt="0"/>
      <dgm:spPr/>
    </dgm:pt>
    <dgm:pt modelId="{9127677C-B4EE-4A55-9AB5-8A3052100027}" type="pres">
      <dgm:prSet presAssocID="{383257DC-5F21-40C3-B085-B696796779E6}" presName="parTx" presStyleLbl="revTx" presStyleIdx="0" presStyleCnt="6">
        <dgm:presLayoutVars>
          <dgm:chMax val="0"/>
          <dgm:chPref val="0"/>
        </dgm:presLayoutVars>
      </dgm:prSet>
      <dgm:spPr/>
    </dgm:pt>
    <dgm:pt modelId="{5A1B971A-A251-43CA-9507-83B47BA47E7C}" type="pres">
      <dgm:prSet presAssocID="{A4C35193-C154-4599-BBE8-0BFDA353882E}" presName="sibTrans" presStyleCnt="0"/>
      <dgm:spPr/>
    </dgm:pt>
    <dgm:pt modelId="{05760509-5B89-42AB-91BF-8DA58155FAF4}" type="pres">
      <dgm:prSet presAssocID="{B25D0D83-9BBB-497B-9B97-9E5AB42F2A93}" presName="compNode" presStyleCnt="0"/>
      <dgm:spPr/>
    </dgm:pt>
    <dgm:pt modelId="{489A6829-3C7C-49C1-983C-CBB52C0FDB4F}" type="pres">
      <dgm:prSet presAssocID="{B25D0D83-9BBB-497B-9B97-9E5AB42F2A93}" presName="bgRect" presStyleLbl="bgShp" presStyleIdx="1" presStyleCnt="6"/>
      <dgm:spPr/>
    </dgm:pt>
    <dgm:pt modelId="{12F83A82-23DD-4294-A684-9CACFFDCF299}" type="pres">
      <dgm:prSet presAssocID="{B25D0D83-9BBB-497B-9B97-9E5AB42F2A9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FA83AC81-4B3B-47D3-BD46-9AB8D92A1921}" type="pres">
      <dgm:prSet presAssocID="{B25D0D83-9BBB-497B-9B97-9E5AB42F2A93}" presName="spaceRect" presStyleCnt="0"/>
      <dgm:spPr/>
    </dgm:pt>
    <dgm:pt modelId="{964342DE-142C-4E4A-921D-662B7FEBDA45}" type="pres">
      <dgm:prSet presAssocID="{B25D0D83-9BBB-497B-9B97-9E5AB42F2A93}" presName="parTx" presStyleLbl="revTx" presStyleIdx="1" presStyleCnt="6">
        <dgm:presLayoutVars>
          <dgm:chMax val="0"/>
          <dgm:chPref val="0"/>
        </dgm:presLayoutVars>
      </dgm:prSet>
      <dgm:spPr/>
    </dgm:pt>
    <dgm:pt modelId="{A52E14E9-9EAA-4A7A-83AF-92276310D6FF}" type="pres">
      <dgm:prSet presAssocID="{E04B46C6-52F5-488C-9BAD-D1C9E82BE4D7}" presName="sibTrans" presStyleCnt="0"/>
      <dgm:spPr/>
    </dgm:pt>
    <dgm:pt modelId="{F271BF69-13BE-488B-BF64-A9983944F443}" type="pres">
      <dgm:prSet presAssocID="{96F49908-38AD-43ED-8BAF-26AC7FCEBCA5}" presName="compNode" presStyleCnt="0"/>
      <dgm:spPr/>
    </dgm:pt>
    <dgm:pt modelId="{E4E4F121-4A5F-400F-9164-2E4FEE259D03}" type="pres">
      <dgm:prSet presAssocID="{96F49908-38AD-43ED-8BAF-26AC7FCEBCA5}" presName="bgRect" presStyleLbl="bgShp" presStyleIdx="2" presStyleCnt="6"/>
      <dgm:spPr/>
    </dgm:pt>
    <dgm:pt modelId="{87F3270B-DF11-4A9B-8E7C-ECE0F1AC50DB}" type="pres">
      <dgm:prSet presAssocID="{96F49908-38AD-43ED-8BAF-26AC7FCEBCA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CC02F78-9623-45A8-A494-A5F8AF00E8ED}" type="pres">
      <dgm:prSet presAssocID="{96F49908-38AD-43ED-8BAF-26AC7FCEBCA5}" presName="spaceRect" presStyleCnt="0"/>
      <dgm:spPr/>
    </dgm:pt>
    <dgm:pt modelId="{F1D63D5B-32D9-434F-93F6-553B61BB4508}" type="pres">
      <dgm:prSet presAssocID="{96F49908-38AD-43ED-8BAF-26AC7FCEBCA5}" presName="parTx" presStyleLbl="revTx" presStyleIdx="2" presStyleCnt="6">
        <dgm:presLayoutVars>
          <dgm:chMax val="0"/>
          <dgm:chPref val="0"/>
        </dgm:presLayoutVars>
      </dgm:prSet>
      <dgm:spPr/>
    </dgm:pt>
    <dgm:pt modelId="{1A961528-F0E3-40E6-84E5-CBE2CF8CB5F2}" type="pres">
      <dgm:prSet presAssocID="{E2DB3C92-D284-40F6-9865-63428E04B264}" presName="sibTrans" presStyleCnt="0"/>
      <dgm:spPr/>
    </dgm:pt>
    <dgm:pt modelId="{BBD66730-1F9D-4381-8A3F-D963A15B2B75}" type="pres">
      <dgm:prSet presAssocID="{2D613776-659B-4FAA-8ABE-7F6ED2538199}" presName="compNode" presStyleCnt="0"/>
      <dgm:spPr/>
    </dgm:pt>
    <dgm:pt modelId="{4E632825-F129-45F2-97FD-02CED095CA31}" type="pres">
      <dgm:prSet presAssocID="{2D613776-659B-4FAA-8ABE-7F6ED2538199}" presName="bgRect" presStyleLbl="bgShp" presStyleIdx="3" presStyleCnt="6"/>
      <dgm:spPr/>
    </dgm:pt>
    <dgm:pt modelId="{D34F02A5-1010-4F41-9CC5-2C4D8DDD3728}" type="pres">
      <dgm:prSet presAssocID="{2D613776-659B-4FAA-8ABE-7F6ED25381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4B2DE07-B552-4EA3-AECF-162CD5BCA4D2}" type="pres">
      <dgm:prSet presAssocID="{2D613776-659B-4FAA-8ABE-7F6ED2538199}" presName="spaceRect" presStyleCnt="0"/>
      <dgm:spPr/>
    </dgm:pt>
    <dgm:pt modelId="{AC6A210B-912D-4D47-A0F3-2814856E71FA}" type="pres">
      <dgm:prSet presAssocID="{2D613776-659B-4FAA-8ABE-7F6ED2538199}" presName="parTx" presStyleLbl="revTx" presStyleIdx="3" presStyleCnt="6">
        <dgm:presLayoutVars>
          <dgm:chMax val="0"/>
          <dgm:chPref val="0"/>
        </dgm:presLayoutVars>
      </dgm:prSet>
      <dgm:spPr/>
    </dgm:pt>
    <dgm:pt modelId="{EA774E19-FA19-4F5F-BECF-9A7C34ACEF73}" type="pres">
      <dgm:prSet presAssocID="{7C593427-1E81-42D3-9804-5246E0FF57F7}" presName="sibTrans" presStyleCnt="0"/>
      <dgm:spPr/>
    </dgm:pt>
    <dgm:pt modelId="{DEBFD8DA-959B-4FB4-9462-F845CD23A507}" type="pres">
      <dgm:prSet presAssocID="{4697026F-BE5D-42BF-AC04-0B8398015654}" presName="compNode" presStyleCnt="0"/>
      <dgm:spPr/>
    </dgm:pt>
    <dgm:pt modelId="{F2E42046-44FE-46DB-9B16-059EBDC8D082}" type="pres">
      <dgm:prSet presAssocID="{4697026F-BE5D-42BF-AC04-0B8398015654}" presName="bgRect" presStyleLbl="bgShp" presStyleIdx="4" presStyleCnt="6"/>
      <dgm:spPr/>
    </dgm:pt>
    <dgm:pt modelId="{B3A9B44F-65D4-4D34-B017-D4B1FA564A2B}" type="pres">
      <dgm:prSet presAssocID="{4697026F-BE5D-42BF-AC04-0B839801565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hoolhouse"/>
        </a:ext>
      </dgm:extLst>
    </dgm:pt>
    <dgm:pt modelId="{EDA0A5D7-1310-4C75-8867-F3CF191E46EB}" type="pres">
      <dgm:prSet presAssocID="{4697026F-BE5D-42BF-AC04-0B8398015654}" presName="spaceRect" presStyleCnt="0"/>
      <dgm:spPr/>
    </dgm:pt>
    <dgm:pt modelId="{2442D746-8A93-4C03-BA5B-134A0D127D87}" type="pres">
      <dgm:prSet presAssocID="{4697026F-BE5D-42BF-AC04-0B8398015654}" presName="parTx" presStyleLbl="revTx" presStyleIdx="4" presStyleCnt="6">
        <dgm:presLayoutVars>
          <dgm:chMax val="0"/>
          <dgm:chPref val="0"/>
        </dgm:presLayoutVars>
      </dgm:prSet>
      <dgm:spPr/>
    </dgm:pt>
    <dgm:pt modelId="{0604315D-22D8-425A-B384-B089D84B0836}" type="pres">
      <dgm:prSet presAssocID="{9050F54B-65FE-4AB3-B417-AFF0D967495F}" presName="sibTrans" presStyleCnt="0"/>
      <dgm:spPr/>
    </dgm:pt>
    <dgm:pt modelId="{0B602B95-EA03-4616-B77A-27B27C68FACE}" type="pres">
      <dgm:prSet presAssocID="{05A27376-1D90-4991-87A6-DCCEBAADBDC0}" presName="compNode" presStyleCnt="0"/>
      <dgm:spPr/>
    </dgm:pt>
    <dgm:pt modelId="{73061FA2-9691-46EE-A94D-E6384122065D}" type="pres">
      <dgm:prSet presAssocID="{05A27376-1D90-4991-87A6-DCCEBAADBDC0}" presName="bgRect" presStyleLbl="bgShp" presStyleIdx="5" presStyleCnt="6"/>
      <dgm:spPr/>
    </dgm:pt>
    <dgm:pt modelId="{EAD4A90D-15D8-48AF-9B34-E1B38A3417DE}" type="pres">
      <dgm:prSet presAssocID="{05A27376-1D90-4991-87A6-DCCEBAADBDC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Yuan"/>
        </a:ext>
      </dgm:extLst>
    </dgm:pt>
    <dgm:pt modelId="{CEDAD484-2BFE-412B-A43F-8171794DAC37}" type="pres">
      <dgm:prSet presAssocID="{05A27376-1D90-4991-87A6-DCCEBAADBDC0}" presName="spaceRect" presStyleCnt="0"/>
      <dgm:spPr/>
    </dgm:pt>
    <dgm:pt modelId="{80D613DB-94A7-46BF-B18C-A093E1A3125D}" type="pres">
      <dgm:prSet presAssocID="{05A27376-1D90-4991-87A6-DCCEBAADBDC0}" presName="parTx" presStyleLbl="revTx" presStyleIdx="5" presStyleCnt="6">
        <dgm:presLayoutVars>
          <dgm:chMax val="0"/>
          <dgm:chPref val="0"/>
        </dgm:presLayoutVars>
      </dgm:prSet>
      <dgm:spPr/>
    </dgm:pt>
  </dgm:ptLst>
  <dgm:cxnLst>
    <dgm:cxn modelId="{2154EB14-0B82-4EDC-B432-E5F5B8F379DE}" srcId="{750543FE-ADC9-4639-94EF-7284B56C10A0}" destId="{4697026F-BE5D-42BF-AC04-0B8398015654}" srcOrd="4" destOrd="0" parTransId="{DCC9ECA7-F35B-45A7-9A8C-5CB42859B149}" sibTransId="{9050F54B-65FE-4AB3-B417-AFF0D967495F}"/>
    <dgm:cxn modelId="{D1EB4224-5519-4B2F-AD7B-DBAB108C8581}" type="presOf" srcId="{96F49908-38AD-43ED-8BAF-26AC7FCEBCA5}" destId="{F1D63D5B-32D9-434F-93F6-553B61BB4508}" srcOrd="0" destOrd="0" presId="urn:microsoft.com/office/officeart/2018/2/layout/IconVerticalSolidList"/>
    <dgm:cxn modelId="{0317C924-31B8-424C-93B5-ADAF9864D195}" type="presOf" srcId="{2D613776-659B-4FAA-8ABE-7F6ED2538199}" destId="{AC6A210B-912D-4D47-A0F3-2814856E71FA}" srcOrd="0" destOrd="0" presId="urn:microsoft.com/office/officeart/2018/2/layout/IconVerticalSolidList"/>
    <dgm:cxn modelId="{8B812C26-CA7B-42F1-B5AF-45FC6C7BA3AE}" type="presOf" srcId="{750543FE-ADC9-4639-94EF-7284B56C10A0}" destId="{69683F90-FE55-4CE4-8FEE-67DF2882056E}" srcOrd="0" destOrd="0" presId="urn:microsoft.com/office/officeart/2018/2/layout/IconVerticalSolidList"/>
    <dgm:cxn modelId="{6B703770-05F1-4D47-8C2D-5A55C96B1B8A}" srcId="{750543FE-ADC9-4639-94EF-7284B56C10A0}" destId="{2D613776-659B-4FAA-8ABE-7F6ED2538199}" srcOrd="3" destOrd="0" parTransId="{57C4CCF3-01F6-4051-8C44-A30453307E67}" sibTransId="{7C593427-1E81-42D3-9804-5246E0FF57F7}"/>
    <dgm:cxn modelId="{59F2777F-A16B-400B-A422-6E06323E00C9}" srcId="{750543FE-ADC9-4639-94EF-7284B56C10A0}" destId="{96F49908-38AD-43ED-8BAF-26AC7FCEBCA5}" srcOrd="2" destOrd="0" parTransId="{0EB3F086-76D7-4FF2-B751-182C675C2244}" sibTransId="{E2DB3C92-D284-40F6-9865-63428E04B264}"/>
    <dgm:cxn modelId="{EB3DE499-D54F-4F5B-B9E4-9C225AD63163}" type="presOf" srcId="{4697026F-BE5D-42BF-AC04-0B8398015654}" destId="{2442D746-8A93-4C03-BA5B-134A0D127D87}" srcOrd="0" destOrd="0" presId="urn:microsoft.com/office/officeart/2018/2/layout/IconVerticalSolidList"/>
    <dgm:cxn modelId="{95BE7E9A-6419-42D5-991D-33679681FC68}" type="presOf" srcId="{383257DC-5F21-40C3-B085-B696796779E6}" destId="{9127677C-B4EE-4A55-9AB5-8A3052100027}" srcOrd="0" destOrd="0" presId="urn:microsoft.com/office/officeart/2018/2/layout/IconVerticalSolidList"/>
    <dgm:cxn modelId="{E48481A1-97CA-408F-87D5-D065A8942B30}" srcId="{750543FE-ADC9-4639-94EF-7284B56C10A0}" destId="{B25D0D83-9BBB-497B-9B97-9E5AB42F2A93}" srcOrd="1" destOrd="0" parTransId="{175AF728-E03E-41D3-B093-DE2548FD9BF0}" sibTransId="{E04B46C6-52F5-488C-9BAD-D1C9E82BE4D7}"/>
    <dgm:cxn modelId="{410A51A7-3660-4040-9917-1A0AFF181773}" type="presOf" srcId="{05A27376-1D90-4991-87A6-DCCEBAADBDC0}" destId="{80D613DB-94A7-46BF-B18C-A093E1A3125D}" srcOrd="0" destOrd="0" presId="urn:microsoft.com/office/officeart/2018/2/layout/IconVerticalSolidList"/>
    <dgm:cxn modelId="{0926CDA9-B58C-4DC4-96B4-8E2D70C171EE}" type="presOf" srcId="{B25D0D83-9BBB-497B-9B97-9E5AB42F2A93}" destId="{964342DE-142C-4E4A-921D-662B7FEBDA45}" srcOrd="0" destOrd="0" presId="urn:microsoft.com/office/officeart/2018/2/layout/IconVerticalSolidList"/>
    <dgm:cxn modelId="{C1FF0CB6-96F4-446D-A185-18631D6CA537}" srcId="{750543FE-ADC9-4639-94EF-7284B56C10A0}" destId="{05A27376-1D90-4991-87A6-DCCEBAADBDC0}" srcOrd="5" destOrd="0" parTransId="{1470121C-6031-4909-AD14-BDEC8BE53C74}" sibTransId="{FA7ED35F-84B8-4391-9C68-7B491F9AC9C5}"/>
    <dgm:cxn modelId="{B7F4F1EC-4013-4845-B55A-7D7782F5AD95}" srcId="{750543FE-ADC9-4639-94EF-7284B56C10A0}" destId="{383257DC-5F21-40C3-B085-B696796779E6}" srcOrd="0" destOrd="0" parTransId="{77BA94D5-B189-4DAA-B935-5A5648B243C9}" sibTransId="{A4C35193-C154-4599-BBE8-0BFDA353882E}"/>
    <dgm:cxn modelId="{4D48E55C-AECC-4171-9182-05D2A8A64B24}" type="presParOf" srcId="{69683F90-FE55-4CE4-8FEE-67DF2882056E}" destId="{67E6E914-5A9E-46CF-BC67-4B4F21CCFDB4}" srcOrd="0" destOrd="0" presId="urn:microsoft.com/office/officeart/2018/2/layout/IconVerticalSolidList"/>
    <dgm:cxn modelId="{46A49454-3DE8-486A-B6F1-77A3B1ECC8A7}" type="presParOf" srcId="{67E6E914-5A9E-46CF-BC67-4B4F21CCFDB4}" destId="{5E07EEDD-F711-4701-B265-19B7C215CF63}" srcOrd="0" destOrd="0" presId="urn:microsoft.com/office/officeart/2018/2/layout/IconVerticalSolidList"/>
    <dgm:cxn modelId="{5EB6F303-4BF8-4338-BD23-C1C5871A3890}" type="presParOf" srcId="{67E6E914-5A9E-46CF-BC67-4B4F21CCFDB4}" destId="{9CD580E7-2E21-4514-B409-A79FD5CE6BD1}" srcOrd="1" destOrd="0" presId="urn:microsoft.com/office/officeart/2018/2/layout/IconVerticalSolidList"/>
    <dgm:cxn modelId="{C04D2356-7949-4362-9A1D-1B7E84CFC160}" type="presParOf" srcId="{67E6E914-5A9E-46CF-BC67-4B4F21CCFDB4}" destId="{88918185-5B64-4E93-A132-B510A7862CF7}" srcOrd="2" destOrd="0" presId="urn:microsoft.com/office/officeart/2018/2/layout/IconVerticalSolidList"/>
    <dgm:cxn modelId="{CB3D1B84-A09A-433D-95AD-BBD43DDA5484}" type="presParOf" srcId="{67E6E914-5A9E-46CF-BC67-4B4F21CCFDB4}" destId="{9127677C-B4EE-4A55-9AB5-8A3052100027}" srcOrd="3" destOrd="0" presId="urn:microsoft.com/office/officeart/2018/2/layout/IconVerticalSolidList"/>
    <dgm:cxn modelId="{3611E957-3EA5-4847-9D64-867FB552F15B}" type="presParOf" srcId="{69683F90-FE55-4CE4-8FEE-67DF2882056E}" destId="{5A1B971A-A251-43CA-9507-83B47BA47E7C}" srcOrd="1" destOrd="0" presId="urn:microsoft.com/office/officeart/2018/2/layout/IconVerticalSolidList"/>
    <dgm:cxn modelId="{D9AB2C26-9777-4004-9928-BA27A3937975}" type="presParOf" srcId="{69683F90-FE55-4CE4-8FEE-67DF2882056E}" destId="{05760509-5B89-42AB-91BF-8DA58155FAF4}" srcOrd="2" destOrd="0" presId="urn:microsoft.com/office/officeart/2018/2/layout/IconVerticalSolidList"/>
    <dgm:cxn modelId="{E2EACDF1-C0C9-40BE-8DCD-72B7A4DFB772}" type="presParOf" srcId="{05760509-5B89-42AB-91BF-8DA58155FAF4}" destId="{489A6829-3C7C-49C1-983C-CBB52C0FDB4F}" srcOrd="0" destOrd="0" presId="urn:microsoft.com/office/officeart/2018/2/layout/IconVerticalSolidList"/>
    <dgm:cxn modelId="{FEF816C0-FAA3-48AC-8563-15FA763E5137}" type="presParOf" srcId="{05760509-5B89-42AB-91BF-8DA58155FAF4}" destId="{12F83A82-23DD-4294-A684-9CACFFDCF299}" srcOrd="1" destOrd="0" presId="urn:microsoft.com/office/officeart/2018/2/layout/IconVerticalSolidList"/>
    <dgm:cxn modelId="{63C4787F-2811-4A29-97B8-C5E150817663}" type="presParOf" srcId="{05760509-5B89-42AB-91BF-8DA58155FAF4}" destId="{FA83AC81-4B3B-47D3-BD46-9AB8D92A1921}" srcOrd="2" destOrd="0" presId="urn:microsoft.com/office/officeart/2018/2/layout/IconVerticalSolidList"/>
    <dgm:cxn modelId="{CFDECE4F-1CAD-4572-A254-FACFC0617336}" type="presParOf" srcId="{05760509-5B89-42AB-91BF-8DA58155FAF4}" destId="{964342DE-142C-4E4A-921D-662B7FEBDA45}" srcOrd="3" destOrd="0" presId="urn:microsoft.com/office/officeart/2018/2/layout/IconVerticalSolidList"/>
    <dgm:cxn modelId="{D4168B86-4F0C-4C79-930E-A3A35A0BDC1D}" type="presParOf" srcId="{69683F90-FE55-4CE4-8FEE-67DF2882056E}" destId="{A52E14E9-9EAA-4A7A-83AF-92276310D6FF}" srcOrd="3" destOrd="0" presId="urn:microsoft.com/office/officeart/2018/2/layout/IconVerticalSolidList"/>
    <dgm:cxn modelId="{874ABCC6-BDF7-4B38-9277-16A8376F8779}" type="presParOf" srcId="{69683F90-FE55-4CE4-8FEE-67DF2882056E}" destId="{F271BF69-13BE-488B-BF64-A9983944F443}" srcOrd="4" destOrd="0" presId="urn:microsoft.com/office/officeart/2018/2/layout/IconVerticalSolidList"/>
    <dgm:cxn modelId="{9BCD94BA-CFD4-456E-B475-F0306DF8C207}" type="presParOf" srcId="{F271BF69-13BE-488B-BF64-A9983944F443}" destId="{E4E4F121-4A5F-400F-9164-2E4FEE259D03}" srcOrd="0" destOrd="0" presId="urn:microsoft.com/office/officeart/2018/2/layout/IconVerticalSolidList"/>
    <dgm:cxn modelId="{958A9E62-DC17-45DD-8883-4D4A2E7A7BAB}" type="presParOf" srcId="{F271BF69-13BE-488B-BF64-A9983944F443}" destId="{87F3270B-DF11-4A9B-8E7C-ECE0F1AC50DB}" srcOrd="1" destOrd="0" presId="urn:microsoft.com/office/officeart/2018/2/layout/IconVerticalSolidList"/>
    <dgm:cxn modelId="{89778ECE-383A-4EEB-A1D7-1290DA87A3B1}" type="presParOf" srcId="{F271BF69-13BE-488B-BF64-A9983944F443}" destId="{ECC02F78-9623-45A8-A494-A5F8AF00E8ED}" srcOrd="2" destOrd="0" presId="urn:microsoft.com/office/officeart/2018/2/layout/IconVerticalSolidList"/>
    <dgm:cxn modelId="{3D55B9C1-E9D0-4C7A-90F3-BB4239D30363}" type="presParOf" srcId="{F271BF69-13BE-488B-BF64-A9983944F443}" destId="{F1D63D5B-32D9-434F-93F6-553B61BB4508}" srcOrd="3" destOrd="0" presId="urn:microsoft.com/office/officeart/2018/2/layout/IconVerticalSolidList"/>
    <dgm:cxn modelId="{A5A843C1-8163-41D0-B10C-E147F96B1B83}" type="presParOf" srcId="{69683F90-FE55-4CE4-8FEE-67DF2882056E}" destId="{1A961528-F0E3-40E6-84E5-CBE2CF8CB5F2}" srcOrd="5" destOrd="0" presId="urn:microsoft.com/office/officeart/2018/2/layout/IconVerticalSolidList"/>
    <dgm:cxn modelId="{400E4396-6B7D-4BB0-BACA-12951D00E09D}" type="presParOf" srcId="{69683F90-FE55-4CE4-8FEE-67DF2882056E}" destId="{BBD66730-1F9D-4381-8A3F-D963A15B2B75}" srcOrd="6" destOrd="0" presId="urn:microsoft.com/office/officeart/2018/2/layout/IconVerticalSolidList"/>
    <dgm:cxn modelId="{190D5CCE-E798-4FBD-BD67-DB316422E419}" type="presParOf" srcId="{BBD66730-1F9D-4381-8A3F-D963A15B2B75}" destId="{4E632825-F129-45F2-97FD-02CED095CA31}" srcOrd="0" destOrd="0" presId="urn:microsoft.com/office/officeart/2018/2/layout/IconVerticalSolidList"/>
    <dgm:cxn modelId="{11B27EC0-CD8E-4A5E-924B-F4460D05A961}" type="presParOf" srcId="{BBD66730-1F9D-4381-8A3F-D963A15B2B75}" destId="{D34F02A5-1010-4F41-9CC5-2C4D8DDD3728}" srcOrd="1" destOrd="0" presId="urn:microsoft.com/office/officeart/2018/2/layout/IconVerticalSolidList"/>
    <dgm:cxn modelId="{AFC6E850-8FF9-4CBC-9093-469EDF86DB7E}" type="presParOf" srcId="{BBD66730-1F9D-4381-8A3F-D963A15B2B75}" destId="{04B2DE07-B552-4EA3-AECF-162CD5BCA4D2}" srcOrd="2" destOrd="0" presId="urn:microsoft.com/office/officeart/2018/2/layout/IconVerticalSolidList"/>
    <dgm:cxn modelId="{BE3044A1-C18E-4B2E-8EE1-F1EC3C904E16}" type="presParOf" srcId="{BBD66730-1F9D-4381-8A3F-D963A15B2B75}" destId="{AC6A210B-912D-4D47-A0F3-2814856E71FA}" srcOrd="3" destOrd="0" presId="urn:microsoft.com/office/officeart/2018/2/layout/IconVerticalSolidList"/>
    <dgm:cxn modelId="{803F9D34-D5FA-475B-B39C-CD95EFE0F3CC}" type="presParOf" srcId="{69683F90-FE55-4CE4-8FEE-67DF2882056E}" destId="{EA774E19-FA19-4F5F-BECF-9A7C34ACEF73}" srcOrd="7" destOrd="0" presId="urn:microsoft.com/office/officeart/2018/2/layout/IconVerticalSolidList"/>
    <dgm:cxn modelId="{5AFA11C3-9C88-44B2-9A68-DFB3A2514134}" type="presParOf" srcId="{69683F90-FE55-4CE4-8FEE-67DF2882056E}" destId="{DEBFD8DA-959B-4FB4-9462-F845CD23A507}" srcOrd="8" destOrd="0" presId="urn:microsoft.com/office/officeart/2018/2/layout/IconVerticalSolidList"/>
    <dgm:cxn modelId="{50A8FFF5-E998-453D-A94E-13FFDF273899}" type="presParOf" srcId="{DEBFD8DA-959B-4FB4-9462-F845CD23A507}" destId="{F2E42046-44FE-46DB-9B16-059EBDC8D082}" srcOrd="0" destOrd="0" presId="urn:microsoft.com/office/officeart/2018/2/layout/IconVerticalSolidList"/>
    <dgm:cxn modelId="{AF610E55-2E9F-406D-B028-700A40EE68C0}" type="presParOf" srcId="{DEBFD8DA-959B-4FB4-9462-F845CD23A507}" destId="{B3A9B44F-65D4-4D34-B017-D4B1FA564A2B}" srcOrd="1" destOrd="0" presId="urn:microsoft.com/office/officeart/2018/2/layout/IconVerticalSolidList"/>
    <dgm:cxn modelId="{305787D2-6B75-49BF-B19A-88C1A5C60490}" type="presParOf" srcId="{DEBFD8DA-959B-4FB4-9462-F845CD23A507}" destId="{EDA0A5D7-1310-4C75-8867-F3CF191E46EB}" srcOrd="2" destOrd="0" presId="urn:microsoft.com/office/officeart/2018/2/layout/IconVerticalSolidList"/>
    <dgm:cxn modelId="{33A2CE3D-85BF-4DE4-B9CE-81BBFFDC255F}" type="presParOf" srcId="{DEBFD8DA-959B-4FB4-9462-F845CD23A507}" destId="{2442D746-8A93-4C03-BA5B-134A0D127D87}" srcOrd="3" destOrd="0" presId="urn:microsoft.com/office/officeart/2018/2/layout/IconVerticalSolidList"/>
    <dgm:cxn modelId="{39DBD6AF-BFEA-474F-9327-601F7758851D}" type="presParOf" srcId="{69683F90-FE55-4CE4-8FEE-67DF2882056E}" destId="{0604315D-22D8-425A-B384-B089D84B0836}" srcOrd="9" destOrd="0" presId="urn:microsoft.com/office/officeart/2018/2/layout/IconVerticalSolidList"/>
    <dgm:cxn modelId="{A3A6B72C-507F-4693-8F27-EF93CB244E2D}" type="presParOf" srcId="{69683F90-FE55-4CE4-8FEE-67DF2882056E}" destId="{0B602B95-EA03-4616-B77A-27B27C68FACE}" srcOrd="10" destOrd="0" presId="urn:microsoft.com/office/officeart/2018/2/layout/IconVerticalSolidList"/>
    <dgm:cxn modelId="{FE751827-A835-4722-904D-71F1FE4DC30A}" type="presParOf" srcId="{0B602B95-EA03-4616-B77A-27B27C68FACE}" destId="{73061FA2-9691-46EE-A94D-E6384122065D}" srcOrd="0" destOrd="0" presId="urn:microsoft.com/office/officeart/2018/2/layout/IconVerticalSolidList"/>
    <dgm:cxn modelId="{C034F8CC-5FAE-4050-8962-06C6A68CE72F}" type="presParOf" srcId="{0B602B95-EA03-4616-B77A-27B27C68FACE}" destId="{EAD4A90D-15D8-48AF-9B34-E1B38A3417DE}" srcOrd="1" destOrd="0" presId="urn:microsoft.com/office/officeart/2018/2/layout/IconVerticalSolidList"/>
    <dgm:cxn modelId="{EEE7EB6A-8699-4115-B318-49DB4C1A6E80}" type="presParOf" srcId="{0B602B95-EA03-4616-B77A-27B27C68FACE}" destId="{CEDAD484-2BFE-412B-A43F-8171794DAC37}" srcOrd="2" destOrd="0" presId="urn:microsoft.com/office/officeart/2018/2/layout/IconVerticalSolidList"/>
    <dgm:cxn modelId="{7440C7C1-4717-4B61-90B9-C72B3E0ABF87}" type="presParOf" srcId="{0B602B95-EA03-4616-B77A-27B27C68FACE}" destId="{80D613DB-94A7-46BF-B18C-A093E1A312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F0BF3E-81BF-4877-99CA-7E2295FAE1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F30C24A-5699-4ECB-92D2-D5BA29225B7A}">
      <dgm:prSet phldrT="[Text]"/>
      <dgm:spPr/>
      <dgm:t>
        <a:bodyPr/>
        <a:lstStyle/>
        <a:p>
          <a:r>
            <a:rPr lang="en-US" dirty="0"/>
            <a:t>Phone numbers, SSNs, and emails can only be associated with one FSA ID</a:t>
          </a:r>
        </a:p>
      </dgm:t>
    </dgm:pt>
    <dgm:pt modelId="{8BBB07DF-0FEA-4D16-A95F-A44D778199F7}" type="parTrans" cxnId="{32174CE9-73C1-4535-AA9A-F70C8E45335B}">
      <dgm:prSet/>
      <dgm:spPr/>
      <dgm:t>
        <a:bodyPr/>
        <a:lstStyle/>
        <a:p>
          <a:endParaRPr lang="en-US"/>
        </a:p>
      </dgm:t>
    </dgm:pt>
    <dgm:pt modelId="{AC1314F4-5160-4650-AB23-A03855001CD1}" type="sibTrans" cxnId="{32174CE9-73C1-4535-AA9A-F70C8E45335B}">
      <dgm:prSet/>
      <dgm:spPr/>
      <dgm:t>
        <a:bodyPr/>
        <a:lstStyle/>
        <a:p>
          <a:endParaRPr lang="en-US"/>
        </a:p>
      </dgm:t>
    </dgm:pt>
    <dgm:pt modelId="{B8693748-0AD4-4162-AC58-C77C4F551340}">
      <dgm:prSet phldrT="[Text]"/>
      <dgm:spPr/>
      <dgm:t>
        <a:bodyPr/>
        <a:lstStyle/>
        <a:p>
          <a:r>
            <a:rPr lang="en-US" dirty="0"/>
            <a:t>Do not use high school email accounts</a:t>
          </a:r>
        </a:p>
      </dgm:t>
    </dgm:pt>
    <dgm:pt modelId="{F3B88AED-B67F-4E09-9E43-E0E8A343B302}" type="parTrans" cxnId="{7194E254-6722-409A-A285-355713088E86}">
      <dgm:prSet/>
      <dgm:spPr/>
      <dgm:t>
        <a:bodyPr/>
        <a:lstStyle/>
        <a:p>
          <a:endParaRPr lang="en-US"/>
        </a:p>
      </dgm:t>
    </dgm:pt>
    <dgm:pt modelId="{A9F05167-D89E-4820-8F63-9E09A5AB21F8}" type="sibTrans" cxnId="{7194E254-6722-409A-A285-355713088E86}">
      <dgm:prSet/>
      <dgm:spPr/>
      <dgm:t>
        <a:bodyPr/>
        <a:lstStyle/>
        <a:p>
          <a:endParaRPr lang="en-US"/>
        </a:p>
      </dgm:t>
    </dgm:pt>
    <dgm:pt modelId="{AB87035B-11D9-4D37-AEB1-F30EA7B35A13}">
      <dgm:prSet phldrT="[Text]"/>
      <dgm:spPr/>
      <dgm:t>
        <a:bodyPr/>
        <a:lstStyle/>
        <a:p>
          <a:r>
            <a:rPr lang="en-US" dirty="0"/>
            <a:t>Both parents should create an FSA ID</a:t>
          </a:r>
        </a:p>
      </dgm:t>
    </dgm:pt>
    <dgm:pt modelId="{D7433E0F-45A5-466F-96E4-D725E1C6BC7A}" type="parTrans" cxnId="{C29197CC-9645-4097-8CBA-986223AFFCCF}">
      <dgm:prSet/>
      <dgm:spPr/>
      <dgm:t>
        <a:bodyPr/>
        <a:lstStyle/>
        <a:p>
          <a:endParaRPr lang="en-US"/>
        </a:p>
      </dgm:t>
    </dgm:pt>
    <dgm:pt modelId="{5BA1DF80-5C9F-43E8-A1C4-C55324EB49B9}" type="sibTrans" cxnId="{C29197CC-9645-4097-8CBA-986223AFFCCF}">
      <dgm:prSet/>
      <dgm:spPr/>
      <dgm:t>
        <a:bodyPr/>
        <a:lstStyle/>
        <a:p>
          <a:endParaRPr lang="en-US"/>
        </a:p>
      </dgm:t>
    </dgm:pt>
    <dgm:pt modelId="{744077F9-D07D-4622-B5A2-54881F4CC731}">
      <dgm:prSet phldrT="[Text]"/>
      <dgm:spPr/>
      <dgm:t>
        <a:bodyPr/>
        <a:lstStyle/>
        <a:p>
          <a:r>
            <a:rPr lang="en-US" dirty="0"/>
            <a:t>Each student filing a FAFSA needs an FSA ID</a:t>
          </a:r>
        </a:p>
      </dgm:t>
    </dgm:pt>
    <dgm:pt modelId="{378E53DC-F2C3-48A9-8519-60BC6C09148B}" type="parTrans" cxnId="{D0DEDB87-231E-4447-B159-822A835538EE}">
      <dgm:prSet/>
      <dgm:spPr/>
      <dgm:t>
        <a:bodyPr/>
        <a:lstStyle/>
        <a:p>
          <a:endParaRPr lang="en-US"/>
        </a:p>
      </dgm:t>
    </dgm:pt>
    <dgm:pt modelId="{2E662E54-2D7F-43D0-A7AD-D499EB3F84FD}" type="sibTrans" cxnId="{D0DEDB87-231E-4447-B159-822A835538EE}">
      <dgm:prSet/>
      <dgm:spPr/>
      <dgm:t>
        <a:bodyPr/>
        <a:lstStyle/>
        <a:p>
          <a:endParaRPr lang="en-US"/>
        </a:p>
      </dgm:t>
    </dgm:pt>
    <dgm:pt modelId="{DA850755-097D-49CC-B045-2BCE6DB35284}">
      <dgm:prSet phldrT="[Text]"/>
      <dgm:spPr/>
      <dgm:t>
        <a:bodyPr/>
        <a:lstStyle/>
        <a:p>
          <a:r>
            <a:rPr lang="en-US" dirty="0"/>
            <a:t>FSA ID should not be shared</a:t>
          </a:r>
        </a:p>
      </dgm:t>
    </dgm:pt>
    <dgm:pt modelId="{37550528-EB90-4FFA-A1B9-1ABB44F47DBE}" type="parTrans" cxnId="{AC7E08F4-3715-4347-B33F-0D66CA8CD9B0}">
      <dgm:prSet/>
      <dgm:spPr/>
      <dgm:t>
        <a:bodyPr/>
        <a:lstStyle/>
        <a:p>
          <a:endParaRPr lang="en-US"/>
        </a:p>
      </dgm:t>
    </dgm:pt>
    <dgm:pt modelId="{3DDFA0EF-6BAC-4E98-882E-AD24C42FC6D5}" type="sibTrans" cxnId="{AC7E08F4-3715-4347-B33F-0D66CA8CD9B0}">
      <dgm:prSet/>
      <dgm:spPr/>
      <dgm:t>
        <a:bodyPr/>
        <a:lstStyle/>
        <a:p>
          <a:endParaRPr lang="en-US"/>
        </a:p>
      </dgm:t>
    </dgm:pt>
    <dgm:pt modelId="{7356AB11-107E-4ED3-923B-F8396E9FFF73}" type="pres">
      <dgm:prSet presAssocID="{77F0BF3E-81BF-4877-99CA-7E2295FAE111}" presName="diagram" presStyleCnt="0">
        <dgm:presLayoutVars>
          <dgm:dir/>
          <dgm:resizeHandles val="exact"/>
        </dgm:presLayoutVars>
      </dgm:prSet>
      <dgm:spPr/>
    </dgm:pt>
    <dgm:pt modelId="{20A6694C-E593-4EBF-8748-5A65A9F36B8B}" type="pres">
      <dgm:prSet presAssocID="{6F30C24A-5699-4ECB-92D2-D5BA29225B7A}" presName="node" presStyleLbl="node1" presStyleIdx="0" presStyleCnt="5">
        <dgm:presLayoutVars>
          <dgm:bulletEnabled val="1"/>
        </dgm:presLayoutVars>
      </dgm:prSet>
      <dgm:spPr/>
    </dgm:pt>
    <dgm:pt modelId="{42D5F8AC-EC29-41A8-824E-E063A22B8537}" type="pres">
      <dgm:prSet presAssocID="{AC1314F4-5160-4650-AB23-A03855001CD1}" presName="sibTrans" presStyleCnt="0"/>
      <dgm:spPr/>
    </dgm:pt>
    <dgm:pt modelId="{E210E817-22E3-4B0E-907A-EFEEB6937269}" type="pres">
      <dgm:prSet presAssocID="{B8693748-0AD4-4162-AC58-C77C4F551340}" presName="node" presStyleLbl="node1" presStyleIdx="1" presStyleCnt="5">
        <dgm:presLayoutVars>
          <dgm:bulletEnabled val="1"/>
        </dgm:presLayoutVars>
      </dgm:prSet>
      <dgm:spPr/>
    </dgm:pt>
    <dgm:pt modelId="{6CD1B27F-10A3-4D19-A8B8-306FF4EE678A}" type="pres">
      <dgm:prSet presAssocID="{A9F05167-D89E-4820-8F63-9E09A5AB21F8}" presName="sibTrans" presStyleCnt="0"/>
      <dgm:spPr/>
    </dgm:pt>
    <dgm:pt modelId="{5DD2B6E9-9569-496E-B66C-4BC90B7986BB}" type="pres">
      <dgm:prSet presAssocID="{AB87035B-11D9-4D37-AEB1-F30EA7B35A13}" presName="node" presStyleLbl="node1" presStyleIdx="2" presStyleCnt="5">
        <dgm:presLayoutVars>
          <dgm:bulletEnabled val="1"/>
        </dgm:presLayoutVars>
      </dgm:prSet>
      <dgm:spPr/>
    </dgm:pt>
    <dgm:pt modelId="{6ABB14D9-4A4D-4C93-8877-A2BE097AA479}" type="pres">
      <dgm:prSet presAssocID="{5BA1DF80-5C9F-43E8-A1C4-C55324EB49B9}" presName="sibTrans" presStyleCnt="0"/>
      <dgm:spPr/>
    </dgm:pt>
    <dgm:pt modelId="{B3EDFC30-0A61-48EF-8A34-23EB0BB10EAE}" type="pres">
      <dgm:prSet presAssocID="{744077F9-D07D-4622-B5A2-54881F4CC731}" presName="node" presStyleLbl="node1" presStyleIdx="3" presStyleCnt="5">
        <dgm:presLayoutVars>
          <dgm:bulletEnabled val="1"/>
        </dgm:presLayoutVars>
      </dgm:prSet>
      <dgm:spPr/>
    </dgm:pt>
    <dgm:pt modelId="{1886FA1C-7C80-404C-BA28-7DBE5427736A}" type="pres">
      <dgm:prSet presAssocID="{2E662E54-2D7F-43D0-A7AD-D499EB3F84FD}" presName="sibTrans" presStyleCnt="0"/>
      <dgm:spPr/>
    </dgm:pt>
    <dgm:pt modelId="{9FBDAE65-B437-4975-9FFC-8B035C253F0A}" type="pres">
      <dgm:prSet presAssocID="{DA850755-097D-49CC-B045-2BCE6DB35284}" presName="node" presStyleLbl="node1" presStyleIdx="4" presStyleCnt="5">
        <dgm:presLayoutVars>
          <dgm:bulletEnabled val="1"/>
        </dgm:presLayoutVars>
      </dgm:prSet>
      <dgm:spPr/>
    </dgm:pt>
  </dgm:ptLst>
  <dgm:cxnLst>
    <dgm:cxn modelId="{0E3E8A60-1B47-494C-855A-8705C146587B}" type="presOf" srcId="{DA850755-097D-49CC-B045-2BCE6DB35284}" destId="{9FBDAE65-B437-4975-9FFC-8B035C253F0A}" srcOrd="0" destOrd="0" presId="urn:microsoft.com/office/officeart/2005/8/layout/default"/>
    <dgm:cxn modelId="{7194E254-6722-409A-A285-355713088E86}" srcId="{77F0BF3E-81BF-4877-99CA-7E2295FAE111}" destId="{B8693748-0AD4-4162-AC58-C77C4F551340}" srcOrd="1" destOrd="0" parTransId="{F3B88AED-B67F-4E09-9E43-E0E8A343B302}" sibTransId="{A9F05167-D89E-4820-8F63-9E09A5AB21F8}"/>
    <dgm:cxn modelId="{D0DEDB87-231E-4447-B159-822A835538EE}" srcId="{77F0BF3E-81BF-4877-99CA-7E2295FAE111}" destId="{744077F9-D07D-4622-B5A2-54881F4CC731}" srcOrd="3" destOrd="0" parTransId="{378E53DC-F2C3-48A9-8519-60BC6C09148B}" sibTransId="{2E662E54-2D7F-43D0-A7AD-D499EB3F84FD}"/>
    <dgm:cxn modelId="{E7FC4DBF-CA90-4175-86C1-B6099A9BB10A}" type="presOf" srcId="{744077F9-D07D-4622-B5A2-54881F4CC731}" destId="{B3EDFC30-0A61-48EF-8A34-23EB0BB10EAE}" srcOrd="0" destOrd="0" presId="urn:microsoft.com/office/officeart/2005/8/layout/default"/>
    <dgm:cxn modelId="{91E795C3-8A7A-4B92-B379-108B9EFC3283}" type="presOf" srcId="{AB87035B-11D9-4D37-AEB1-F30EA7B35A13}" destId="{5DD2B6E9-9569-496E-B66C-4BC90B7986BB}" srcOrd="0" destOrd="0" presId="urn:microsoft.com/office/officeart/2005/8/layout/default"/>
    <dgm:cxn modelId="{C29197CC-9645-4097-8CBA-986223AFFCCF}" srcId="{77F0BF3E-81BF-4877-99CA-7E2295FAE111}" destId="{AB87035B-11D9-4D37-AEB1-F30EA7B35A13}" srcOrd="2" destOrd="0" parTransId="{D7433E0F-45A5-466F-96E4-D725E1C6BC7A}" sibTransId="{5BA1DF80-5C9F-43E8-A1C4-C55324EB49B9}"/>
    <dgm:cxn modelId="{F7BEFAE2-EA4F-4315-BA01-0DC38935BF12}" type="presOf" srcId="{6F30C24A-5699-4ECB-92D2-D5BA29225B7A}" destId="{20A6694C-E593-4EBF-8748-5A65A9F36B8B}" srcOrd="0" destOrd="0" presId="urn:microsoft.com/office/officeart/2005/8/layout/default"/>
    <dgm:cxn modelId="{32174CE9-73C1-4535-AA9A-F70C8E45335B}" srcId="{77F0BF3E-81BF-4877-99CA-7E2295FAE111}" destId="{6F30C24A-5699-4ECB-92D2-D5BA29225B7A}" srcOrd="0" destOrd="0" parTransId="{8BBB07DF-0FEA-4D16-A95F-A44D778199F7}" sibTransId="{AC1314F4-5160-4650-AB23-A03855001CD1}"/>
    <dgm:cxn modelId="{AC7E08F4-3715-4347-B33F-0D66CA8CD9B0}" srcId="{77F0BF3E-81BF-4877-99CA-7E2295FAE111}" destId="{DA850755-097D-49CC-B045-2BCE6DB35284}" srcOrd="4" destOrd="0" parTransId="{37550528-EB90-4FFA-A1B9-1ABB44F47DBE}" sibTransId="{3DDFA0EF-6BAC-4E98-882E-AD24C42FC6D5}"/>
    <dgm:cxn modelId="{DA2ED6FA-87EC-4B8D-92DD-11F448669534}" type="presOf" srcId="{77F0BF3E-81BF-4877-99CA-7E2295FAE111}" destId="{7356AB11-107E-4ED3-923B-F8396E9FFF73}" srcOrd="0" destOrd="0" presId="urn:microsoft.com/office/officeart/2005/8/layout/default"/>
    <dgm:cxn modelId="{58E958FF-C714-47F4-B3D1-6D762A3E9F28}" type="presOf" srcId="{B8693748-0AD4-4162-AC58-C77C4F551340}" destId="{E210E817-22E3-4B0E-907A-EFEEB6937269}" srcOrd="0" destOrd="0" presId="urn:microsoft.com/office/officeart/2005/8/layout/default"/>
    <dgm:cxn modelId="{8D4206F7-79DB-425C-8EFA-97FBBCA7DC4C}" type="presParOf" srcId="{7356AB11-107E-4ED3-923B-F8396E9FFF73}" destId="{20A6694C-E593-4EBF-8748-5A65A9F36B8B}" srcOrd="0" destOrd="0" presId="urn:microsoft.com/office/officeart/2005/8/layout/default"/>
    <dgm:cxn modelId="{94D13F60-7280-4A5A-B841-9EBBE4571521}" type="presParOf" srcId="{7356AB11-107E-4ED3-923B-F8396E9FFF73}" destId="{42D5F8AC-EC29-41A8-824E-E063A22B8537}" srcOrd="1" destOrd="0" presId="urn:microsoft.com/office/officeart/2005/8/layout/default"/>
    <dgm:cxn modelId="{9438E71E-8E20-44A0-9E89-3CBD60E775DE}" type="presParOf" srcId="{7356AB11-107E-4ED3-923B-F8396E9FFF73}" destId="{E210E817-22E3-4B0E-907A-EFEEB6937269}" srcOrd="2" destOrd="0" presId="urn:microsoft.com/office/officeart/2005/8/layout/default"/>
    <dgm:cxn modelId="{7456ADAF-7BC1-4F0C-9CA9-310EB79187EE}" type="presParOf" srcId="{7356AB11-107E-4ED3-923B-F8396E9FFF73}" destId="{6CD1B27F-10A3-4D19-A8B8-306FF4EE678A}" srcOrd="3" destOrd="0" presId="urn:microsoft.com/office/officeart/2005/8/layout/default"/>
    <dgm:cxn modelId="{C9531591-FC65-484D-A700-DF07F96F6496}" type="presParOf" srcId="{7356AB11-107E-4ED3-923B-F8396E9FFF73}" destId="{5DD2B6E9-9569-496E-B66C-4BC90B7986BB}" srcOrd="4" destOrd="0" presId="urn:microsoft.com/office/officeart/2005/8/layout/default"/>
    <dgm:cxn modelId="{59090B8E-2EBD-473F-96C7-A2EB8DD82022}" type="presParOf" srcId="{7356AB11-107E-4ED3-923B-F8396E9FFF73}" destId="{6ABB14D9-4A4D-4C93-8877-A2BE097AA479}" srcOrd="5" destOrd="0" presId="urn:microsoft.com/office/officeart/2005/8/layout/default"/>
    <dgm:cxn modelId="{B823706F-4CB1-4E41-85A0-97B9D0D01F1C}" type="presParOf" srcId="{7356AB11-107E-4ED3-923B-F8396E9FFF73}" destId="{B3EDFC30-0A61-48EF-8A34-23EB0BB10EAE}" srcOrd="6" destOrd="0" presId="urn:microsoft.com/office/officeart/2005/8/layout/default"/>
    <dgm:cxn modelId="{40573104-A5BD-4A36-BFC3-83E461518A77}" type="presParOf" srcId="{7356AB11-107E-4ED3-923B-F8396E9FFF73}" destId="{1886FA1C-7C80-404C-BA28-7DBE5427736A}" srcOrd="7" destOrd="0" presId="urn:microsoft.com/office/officeart/2005/8/layout/default"/>
    <dgm:cxn modelId="{83112F38-5E65-4C06-96B9-1BC45D365A4B}" type="presParOf" srcId="{7356AB11-107E-4ED3-923B-F8396E9FFF73}" destId="{9FBDAE65-B437-4975-9FFC-8B035C253F0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EE1E1-4791-4AA7-93F3-42356ED8F94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7C8C8B7-79C8-47BC-9F3D-C80518C6E347}">
      <dgm:prSet/>
      <dgm:spPr/>
      <dgm:t>
        <a:bodyPr/>
        <a:lstStyle/>
        <a:p>
          <a:r>
            <a:rPr lang="en-US" dirty="0"/>
            <a:t>Graduate Student		</a:t>
          </a:r>
        </a:p>
      </dgm:t>
    </dgm:pt>
    <dgm:pt modelId="{C46839BD-B8CC-4CE7-9298-51D87F35A931}" type="parTrans" cxnId="{9CFA85B9-6AD6-4980-A7BB-5D324B784412}">
      <dgm:prSet/>
      <dgm:spPr/>
      <dgm:t>
        <a:bodyPr/>
        <a:lstStyle/>
        <a:p>
          <a:endParaRPr lang="en-US"/>
        </a:p>
      </dgm:t>
    </dgm:pt>
    <dgm:pt modelId="{517F4D93-EBD3-4ABB-8E23-2E78E1DBBE11}" type="sibTrans" cxnId="{9CFA85B9-6AD6-4980-A7BB-5D324B784412}">
      <dgm:prSet/>
      <dgm:spPr/>
      <dgm:t>
        <a:bodyPr/>
        <a:lstStyle/>
        <a:p>
          <a:endParaRPr lang="en-US"/>
        </a:p>
      </dgm:t>
    </dgm:pt>
    <dgm:pt modelId="{643613EC-2275-41B4-9ED9-0517AB37B00D}">
      <dgm:prSet/>
      <dgm:spPr/>
      <dgm:t>
        <a:bodyPr/>
        <a:lstStyle/>
        <a:p>
          <a:pPr algn="ctr"/>
          <a:r>
            <a:rPr lang="en-US" dirty="0"/>
            <a:t>Marital Status</a:t>
          </a:r>
        </a:p>
      </dgm:t>
    </dgm:pt>
    <dgm:pt modelId="{52044B11-125E-4653-AC14-DAA64D866BFB}" type="parTrans" cxnId="{BDC0C6C1-20DD-42AC-BE30-9908A4327327}">
      <dgm:prSet/>
      <dgm:spPr/>
      <dgm:t>
        <a:bodyPr/>
        <a:lstStyle/>
        <a:p>
          <a:endParaRPr lang="en-US"/>
        </a:p>
      </dgm:t>
    </dgm:pt>
    <dgm:pt modelId="{E6C99967-6CC2-434D-9D55-A6CD34658854}" type="sibTrans" cxnId="{BDC0C6C1-20DD-42AC-BE30-9908A4327327}">
      <dgm:prSet/>
      <dgm:spPr/>
      <dgm:t>
        <a:bodyPr/>
        <a:lstStyle/>
        <a:p>
          <a:endParaRPr lang="en-US"/>
        </a:p>
      </dgm:t>
    </dgm:pt>
    <dgm:pt modelId="{E1521EAA-B318-43DE-AE92-DAE938D4A9DA}">
      <dgm:prSet/>
      <dgm:spPr/>
      <dgm:t>
        <a:bodyPr/>
        <a:lstStyle/>
        <a:p>
          <a:r>
            <a:rPr lang="en-US" dirty="0"/>
            <a:t>Veteran	</a:t>
          </a:r>
        </a:p>
      </dgm:t>
    </dgm:pt>
    <dgm:pt modelId="{FC6404A9-8F66-46F4-883F-CBAE3E3A5124}" type="parTrans" cxnId="{D8CC7DCD-F67A-4935-9C65-78185F98C188}">
      <dgm:prSet/>
      <dgm:spPr/>
      <dgm:t>
        <a:bodyPr/>
        <a:lstStyle/>
        <a:p>
          <a:endParaRPr lang="en-US"/>
        </a:p>
      </dgm:t>
    </dgm:pt>
    <dgm:pt modelId="{AC1B9DA8-0FDF-4643-912B-9B8890FB5C0D}" type="sibTrans" cxnId="{D8CC7DCD-F67A-4935-9C65-78185F98C188}">
      <dgm:prSet/>
      <dgm:spPr/>
      <dgm:t>
        <a:bodyPr/>
        <a:lstStyle/>
        <a:p>
          <a:endParaRPr lang="en-US"/>
        </a:p>
      </dgm:t>
    </dgm:pt>
    <dgm:pt modelId="{74E64267-78D5-4315-93D2-28708317254F}">
      <dgm:prSet/>
      <dgm:spPr/>
      <dgm:t>
        <a:bodyPr/>
        <a:lstStyle/>
        <a:p>
          <a:r>
            <a:rPr lang="en-US" dirty="0"/>
            <a:t>Orphan/ward of court/foster care</a:t>
          </a:r>
        </a:p>
      </dgm:t>
    </dgm:pt>
    <dgm:pt modelId="{5FF7FC86-160D-4A77-ABC4-4EAC018309AB}" type="parTrans" cxnId="{33A92CD8-9F0E-441F-9C8C-CE1171BC75B6}">
      <dgm:prSet/>
      <dgm:spPr/>
      <dgm:t>
        <a:bodyPr/>
        <a:lstStyle/>
        <a:p>
          <a:endParaRPr lang="en-US"/>
        </a:p>
      </dgm:t>
    </dgm:pt>
    <dgm:pt modelId="{FFD08880-2DAC-4558-83B1-2EC9023B8058}" type="sibTrans" cxnId="{33A92CD8-9F0E-441F-9C8C-CE1171BC75B6}">
      <dgm:prSet/>
      <dgm:spPr/>
      <dgm:t>
        <a:bodyPr/>
        <a:lstStyle/>
        <a:p>
          <a:endParaRPr lang="en-US"/>
        </a:p>
      </dgm:t>
    </dgm:pt>
    <dgm:pt modelId="{A7380051-A652-4D97-B5D2-B0D53C498246}">
      <dgm:prSet/>
      <dgm:spPr/>
      <dgm:t>
        <a:bodyPr/>
        <a:lstStyle/>
        <a:p>
          <a:r>
            <a:rPr lang="en-US" dirty="0"/>
            <a:t>Emancipation/Legal Guardianship</a:t>
          </a:r>
        </a:p>
      </dgm:t>
    </dgm:pt>
    <dgm:pt modelId="{BE6E42E0-FDAA-4865-9D86-E4133E4D955D}" type="parTrans" cxnId="{C379279E-DADC-4A12-A277-DDD62E9CD858}">
      <dgm:prSet/>
      <dgm:spPr/>
      <dgm:t>
        <a:bodyPr/>
        <a:lstStyle/>
        <a:p>
          <a:endParaRPr lang="en-US"/>
        </a:p>
      </dgm:t>
    </dgm:pt>
    <dgm:pt modelId="{F0025AF4-631D-4DF3-8DC1-1F177F4058A9}" type="sibTrans" cxnId="{C379279E-DADC-4A12-A277-DDD62E9CD858}">
      <dgm:prSet/>
      <dgm:spPr/>
      <dgm:t>
        <a:bodyPr/>
        <a:lstStyle/>
        <a:p>
          <a:endParaRPr lang="en-US"/>
        </a:p>
      </dgm:t>
    </dgm:pt>
    <dgm:pt modelId="{54ED1A54-DE68-4E77-97DE-E755468E31F1}">
      <dgm:prSet/>
      <dgm:spPr/>
      <dgm:t>
        <a:bodyPr/>
        <a:lstStyle/>
        <a:p>
          <a:r>
            <a:rPr lang="en-US" dirty="0"/>
            <a:t>Has children/dependents</a:t>
          </a:r>
        </a:p>
      </dgm:t>
    </dgm:pt>
    <dgm:pt modelId="{0E828957-8C62-423A-A67D-CBBEA3167339}" type="parTrans" cxnId="{29055C3A-2FBC-42B7-92D5-7F5BEF9E4D6F}">
      <dgm:prSet/>
      <dgm:spPr/>
      <dgm:t>
        <a:bodyPr/>
        <a:lstStyle/>
        <a:p>
          <a:endParaRPr lang="en-US"/>
        </a:p>
      </dgm:t>
    </dgm:pt>
    <dgm:pt modelId="{0E67FEE4-E8BF-433F-BECC-447CBF4435C0}" type="sibTrans" cxnId="{29055C3A-2FBC-42B7-92D5-7F5BEF9E4D6F}">
      <dgm:prSet/>
      <dgm:spPr/>
      <dgm:t>
        <a:bodyPr/>
        <a:lstStyle/>
        <a:p>
          <a:endParaRPr lang="en-US"/>
        </a:p>
      </dgm:t>
    </dgm:pt>
    <dgm:pt modelId="{923A6582-7416-4741-AB3B-1D793126B5DB}" type="pres">
      <dgm:prSet presAssocID="{F7FEE1E1-4791-4AA7-93F3-42356ED8F945}" presName="diagram" presStyleCnt="0">
        <dgm:presLayoutVars>
          <dgm:dir/>
          <dgm:resizeHandles val="exact"/>
        </dgm:presLayoutVars>
      </dgm:prSet>
      <dgm:spPr/>
    </dgm:pt>
    <dgm:pt modelId="{CFFDA33C-8B8E-4609-AD48-B7F7CE40714E}" type="pres">
      <dgm:prSet presAssocID="{74E64267-78D5-4315-93D2-28708317254F}" presName="node" presStyleLbl="node1" presStyleIdx="0" presStyleCnt="6">
        <dgm:presLayoutVars>
          <dgm:bulletEnabled val="1"/>
        </dgm:presLayoutVars>
      </dgm:prSet>
      <dgm:spPr/>
    </dgm:pt>
    <dgm:pt modelId="{4DD10EE5-6BC5-4DCB-A544-8ED1968DEF85}" type="pres">
      <dgm:prSet presAssocID="{FFD08880-2DAC-4558-83B1-2EC9023B8058}" presName="sibTrans" presStyleCnt="0"/>
      <dgm:spPr/>
    </dgm:pt>
    <dgm:pt modelId="{CF85D0FD-EF24-494E-9F42-AC64999BAA24}" type="pres">
      <dgm:prSet presAssocID="{67C8C8B7-79C8-47BC-9F3D-C80518C6E347}" presName="node" presStyleLbl="node1" presStyleIdx="1" presStyleCnt="6">
        <dgm:presLayoutVars>
          <dgm:bulletEnabled val="1"/>
        </dgm:presLayoutVars>
      </dgm:prSet>
      <dgm:spPr/>
    </dgm:pt>
    <dgm:pt modelId="{D78D2BF1-4B2A-41E9-A822-60727DB194BC}" type="pres">
      <dgm:prSet presAssocID="{517F4D93-EBD3-4ABB-8E23-2E78E1DBBE11}" presName="sibTrans" presStyleCnt="0"/>
      <dgm:spPr/>
    </dgm:pt>
    <dgm:pt modelId="{4717E6C5-C822-479B-8BBB-66C50DF51DC0}" type="pres">
      <dgm:prSet presAssocID="{A7380051-A652-4D97-B5D2-B0D53C498246}" presName="node" presStyleLbl="node1" presStyleIdx="2" presStyleCnt="6">
        <dgm:presLayoutVars>
          <dgm:bulletEnabled val="1"/>
        </dgm:presLayoutVars>
      </dgm:prSet>
      <dgm:spPr/>
    </dgm:pt>
    <dgm:pt modelId="{F8882BBE-1F93-4E49-AD1E-C30AA2F26778}" type="pres">
      <dgm:prSet presAssocID="{F0025AF4-631D-4DF3-8DC1-1F177F4058A9}" presName="sibTrans" presStyleCnt="0"/>
      <dgm:spPr/>
    </dgm:pt>
    <dgm:pt modelId="{8FB87529-E49C-4CB0-BC97-A236E6D13DC7}" type="pres">
      <dgm:prSet presAssocID="{643613EC-2275-41B4-9ED9-0517AB37B00D}" presName="node" presStyleLbl="node1" presStyleIdx="3" presStyleCnt="6">
        <dgm:presLayoutVars>
          <dgm:bulletEnabled val="1"/>
        </dgm:presLayoutVars>
      </dgm:prSet>
      <dgm:spPr/>
    </dgm:pt>
    <dgm:pt modelId="{AD49BFE7-3BD7-436A-A40D-B1A0C8F513A4}" type="pres">
      <dgm:prSet presAssocID="{E6C99967-6CC2-434D-9D55-A6CD34658854}" presName="sibTrans" presStyleCnt="0"/>
      <dgm:spPr/>
    </dgm:pt>
    <dgm:pt modelId="{81191E30-06B7-46FF-89B8-FC65147E5E6B}" type="pres">
      <dgm:prSet presAssocID="{54ED1A54-DE68-4E77-97DE-E755468E31F1}" presName="node" presStyleLbl="node1" presStyleIdx="4" presStyleCnt="6">
        <dgm:presLayoutVars>
          <dgm:bulletEnabled val="1"/>
        </dgm:presLayoutVars>
      </dgm:prSet>
      <dgm:spPr/>
    </dgm:pt>
    <dgm:pt modelId="{B8AC177C-C54D-4DDD-A66E-0F0F134229C1}" type="pres">
      <dgm:prSet presAssocID="{0E67FEE4-E8BF-433F-BECC-447CBF4435C0}" presName="sibTrans" presStyleCnt="0"/>
      <dgm:spPr/>
    </dgm:pt>
    <dgm:pt modelId="{3F13C0B5-2F1E-42FC-AA38-D3DC5B42B8FA}" type="pres">
      <dgm:prSet presAssocID="{E1521EAA-B318-43DE-AE92-DAE938D4A9DA}" presName="node" presStyleLbl="node1" presStyleIdx="5" presStyleCnt="6">
        <dgm:presLayoutVars>
          <dgm:bulletEnabled val="1"/>
        </dgm:presLayoutVars>
      </dgm:prSet>
      <dgm:spPr/>
    </dgm:pt>
  </dgm:ptLst>
  <dgm:cxnLst>
    <dgm:cxn modelId="{10903930-C0CC-45B2-B192-5978E8A268FC}" type="presOf" srcId="{67C8C8B7-79C8-47BC-9F3D-C80518C6E347}" destId="{CF85D0FD-EF24-494E-9F42-AC64999BAA24}" srcOrd="0" destOrd="0" presId="urn:microsoft.com/office/officeart/2005/8/layout/default"/>
    <dgm:cxn modelId="{29055C3A-2FBC-42B7-92D5-7F5BEF9E4D6F}" srcId="{F7FEE1E1-4791-4AA7-93F3-42356ED8F945}" destId="{54ED1A54-DE68-4E77-97DE-E755468E31F1}" srcOrd="4" destOrd="0" parTransId="{0E828957-8C62-423A-A67D-CBBEA3167339}" sibTransId="{0E67FEE4-E8BF-433F-BECC-447CBF4435C0}"/>
    <dgm:cxn modelId="{CF08C078-891D-4726-BB3C-6BEEF02DD5F4}" type="presOf" srcId="{54ED1A54-DE68-4E77-97DE-E755468E31F1}" destId="{81191E30-06B7-46FF-89B8-FC65147E5E6B}" srcOrd="0" destOrd="0" presId="urn:microsoft.com/office/officeart/2005/8/layout/default"/>
    <dgm:cxn modelId="{FF56137E-41EB-40D6-BCD8-746A81624313}" type="presOf" srcId="{F7FEE1E1-4791-4AA7-93F3-42356ED8F945}" destId="{923A6582-7416-4741-AB3B-1D793126B5DB}" srcOrd="0" destOrd="0" presId="urn:microsoft.com/office/officeart/2005/8/layout/default"/>
    <dgm:cxn modelId="{738A7B9A-2E2D-48AF-935D-AE164B7436CC}" type="presOf" srcId="{643613EC-2275-41B4-9ED9-0517AB37B00D}" destId="{8FB87529-E49C-4CB0-BC97-A236E6D13DC7}" srcOrd="0" destOrd="0" presId="urn:microsoft.com/office/officeart/2005/8/layout/default"/>
    <dgm:cxn modelId="{C379279E-DADC-4A12-A277-DDD62E9CD858}" srcId="{F7FEE1E1-4791-4AA7-93F3-42356ED8F945}" destId="{A7380051-A652-4D97-B5D2-B0D53C498246}" srcOrd="2" destOrd="0" parTransId="{BE6E42E0-FDAA-4865-9D86-E4133E4D955D}" sibTransId="{F0025AF4-631D-4DF3-8DC1-1F177F4058A9}"/>
    <dgm:cxn modelId="{FB7EC6A5-F7CB-4023-B4D4-B62AB475CEF9}" type="presOf" srcId="{74E64267-78D5-4315-93D2-28708317254F}" destId="{CFFDA33C-8B8E-4609-AD48-B7F7CE40714E}" srcOrd="0" destOrd="0" presId="urn:microsoft.com/office/officeart/2005/8/layout/default"/>
    <dgm:cxn modelId="{9CFA85B9-6AD6-4980-A7BB-5D324B784412}" srcId="{F7FEE1E1-4791-4AA7-93F3-42356ED8F945}" destId="{67C8C8B7-79C8-47BC-9F3D-C80518C6E347}" srcOrd="1" destOrd="0" parTransId="{C46839BD-B8CC-4CE7-9298-51D87F35A931}" sibTransId="{517F4D93-EBD3-4ABB-8E23-2E78E1DBBE11}"/>
    <dgm:cxn modelId="{BDC0C6C1-20DD-42AC-BE30-9908A4327327}" srcId="{F7FEE1E1-4791-4AA7-93F3-42356ED8F945}" destId="{643613EC-2275-41B4-9ED9-0517AB37B00D}" srcOrd="3" destOrd="0" parTransId="{52044B11-125E-4653-AC14-DAA64D866BFB}" sibTransId="{E6C99967-6CC2-434D-9D55-A6CD34658854}"/>
    <dgm:cxn modelId="{C38EA0CA-612C-41B9-93FA-90BB204305BA}" type="presOf" srcId="{E1521EAA-B318-43DE-AE92-DAE938D4A9DA}" destId="{3F13C0B5-2F1E-42FC-AA38-D3DC5B42B8FA}" srcOrd="0" destOrd="0" presId="urn:microsoft.com/office/officeart/2005/8/layout/default"/>
    <dgm:cxn modelId="{D8CC7DCD-F67A-4935-9C65-78185F98C188}" srcId="{F7FEE1E1-4791-4AA7-93F3-42356ED8F945}" destId="{E1521EAA-B318-43DE-AE92-DAE938D4A9DA}" srcOrd="5" destOrd="0" parTransId="{FC6404A9-8F66-46F4-883F-CBAE3E3A5124}" sibTransId="{AC1B9DA8-0FDF-4643-912B-9B8890FB5C0D}"/>
    <dgm:cxn modelId="{33A92CD8-9F0E-441F-9C8C-CE1171BC75B6}" srcId="{F7FEE1E1-4791-4AA7-93F3-42356ED8F945}" destId="{74E64267-78D5-4315-93D2-28708317254F}" srcOrd="0" destOrd="0" parTransId="{5FF7FC86-160D-4A77-ABC4-4EAC018309AB}" sibTransId="{FFD08880-2DAC-4558-83B1-2EC9023B8058}"/>
    <dgm:cxn modelId="{40E0CDE4-BD77-4CB4-AFBB-D3444EFE403E}" type="presOf" srcId="{A7380051-A652-4D97-B5D2-B0D53C498246}" destId="{4717E6C5-C822-479B-8BBB-66C50DF51DC0}" srcOrd="0" destOrd="0" presId="urn:microsoft.com/office/officeart/2005/8/layout/default"/>
    <dgm:cxn modelId="{6B07DAC0-F6AC-4E14-B392-0E747298CD60}" type="presParOf" srcId="{923A6582-7416-4741-AB3B-1D793126B5DB}" destId="{CFFDA33C-8B8E-4609-AD48-B7F7CE40714E}" srcOrd="0" destOrd="0" presId="urn:microsoft.com/office/officeart/2005/8/layout/default"/>
    <dgm:cxn modelId="{B6C96324-51BD-48AE-A40E-46D9D91B55C6}" type="presParOf" srcId="{923A6582-7416-4741-AB3B-1D793126B5DB}" destId="{4DD10EE5-6BC5-4DCB-A544-8ED1968DEF85}" srcOrd="1" destOrd="0" presId="urn:microsoft.com/office/officeart/2005/8/layout/default"/>
    <dgm:cxn modelId="{112C093C-BF99-4FA1-BE33-BBC41CA99A77}" type="presParOf" srcId="{923A6582-7416-4741-AB3B-1D793126B5DB}" destId="{CF85D0FD-EF24-494E-9F42-AC64999BAA24}" srcOrd="2" destOrd="0" presId="urn:microsoft.com/office/officeart/2005/8/layout/default"/>
    <dgm:cxn modelId="{C55CF413-ACD8-4691-9D2E-8D6F98738BB2}" type="presParOf" srcId="{923A6582-7416-4741-AB3B-1D793126B5DB}" destId="{D78D2BF1-4B2A-41E9-A822-60727DB194BC}" srcOrd="3" destOrd="0" presId="urn:microsoft.com/office/officeart/2005/8/layout/default"/>
    <dgm:cxn modelId="{5A1C2FF5-1807-421A-B03B-BCFFFBDFAC19}" type="presParOf" srcId="{923A6582-7416-4741-AB3B-1D793126B5DB}" destId="{4717E6C5-C822-479B-8BBB-66C50DF51DC0}" srcOrd="4" destOrd="0" presId="urn:microsoft.com/office/officeart/2005/8/layout/default"/>
    <dgm:cxn modelId="{EAB255AA-FB7D-47FC-A3F4-3DC933E35309}" type="presParOf" srcId="{923A6582-7416-4741-AB3B-1D793126B5DB}" destId="{F8882BBE-1F93-4E49-AD1E-C30AA2F26778}" srcOrd="5" destOrd="0" presId="urn:microsoft.com/office/officeart/2005/8/layout/default"/>
    <dgm:cxn modelId="{86F67361-998F-4561-B902-3A313EEA4AA1}" type="presParOf" srcId="{923A6582-7416-4741-AB3B-1D793126B5DB}" destId="{8FB87529-E49C-4CB0-BC97-A236E6D13DC7}" srcOrd="6" destOrd="0" presId="urn:microsoft.com/office/officeart/2005/8/layout/default"/>
    <dgm:cxn modelId="{8426E7A8-644B-4C83-AE66-80300B9454EA}" type="presParOf" srcId="{923A6582-7416-4741-AB3B-1D793126B5DB}" destId="{AD49BFE7-3BD7-436A-A40D-B1A0C8F513A4}" srcOrd="7" destOrd="0" presId="urn:microsoft.com/office/officeart/2005/8/layout/default"/>
    <dgm:cxn modelId="{1E52894D-B930-482B-AD1A-2C579DFDDC7E}" type="presParOf" srcId="{923A6582-7416-4741-AB3B-1D793126B5DB}" destId="{81191E30-06B7-46FF-89B8-FC65147E5E6B}" srcOrd="8" destOrd="0" presId="urn:microsoft.com/office/officeart/2005/8/layout/default"/>
    <dgm:cxn modelId="{31F42E3F-2A49-4995-BF5B-3B77CEC02FF9}" type="presParOf" srcId="{923A6582-7416-4741-AB3B-1D793126B5DB}" destId="{B8AC177C-C54D-4DDD-A66E-0F0F134229C1}" srcOrd="9" destOrd="0" presId="urn:microsoft.com/office/officeart/2005/8/layout/default"/>
    <dgm:cxn modelId="{80FC9EDB-6379-432B-B31E-5508BA4882B7}" type="presParOf" srcId="{923A6582-7416-4741-AB3B-1D793126B5DB}" destId="{3F13C0B5-2F1E-42FC-AA38-D3DC5B42B8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D9FF9-2A4C-4535-81BE-2C577DFF9DF7}">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A5B07-0500-4DCC-9845-230CF03A49F8}">
      <dsp:nvSpPr>
        <dsp:cNvPr id="0" name=""/>
        <dsp:cNvSpPr/>
      </dsp:nvSpPr>
      <dsp:spPr>
        <a:xfrm>
          <a:off x="0" y="689"/>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What is financial aid?</a:t>
          </a:r>
        </a:p>
      </dsp:txBody>
      <dsp:txXfrm>
        <a:off x="0" y="689"/>
        <a:ext cx="5098256" cy="627614"/>
      </dsp:txXfrm>
    </dsp:sp>
    <dsp:sp modelId="{07EB9277-2D6D-4FE6-8736-58E4F0897550}">
      <dsp:nvSpPr>
        <dsp:cNvPr id="0" name=""/>
        <dsp:cNvSpPr/>
      </dsp:nvSpPr>
      <dsp:spPr>
        <a:xfrm>
          <a:off x="0" y="628304"/>
          <a:ext cx="5098256" cy="0"/>
        </a:xfrm>
        <a:prstGeom prst="line">
          <a:avLst/>
        </a:prstGeom>
        <a:solidFill>
          <a:schemeClr val="accent2">
            <a:hueOff val="-166478"/>
            <a:satOff val="-73"/>
            <a:lumOff val="196"/>
            <a:alphaOff val="0"/>
          </a:schemeClr>
        </a:solidFill>
        <a:ln w="15875" cap="flat" cmpd="sng" algn="ctr">
          <a:solidFill>
            <a:schemeClr val="accent2">
              <a:hueOff val="-166478"/>
              <a:satOff val="-73"/>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E7BCC-E81F-4EC4-8D62-64C4AF8C64C9}">
      <dsp:nvSpPr>
        <dsp:cNvPr id="0" name=""/>
        <dsp:cNvSpPr/>
      </dsp:nvSpPr>
      <dsp:spPr>
        <a:xfrm>
          <a:off x="0" y="628304"/>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Cost of attendance (COA)</a:t>
          </a:r>
        </a:p>
      </dsp:txBody>
      <dsp:txXfrm>
        <a:off x="0" y="628304"/>
        <a:ext cx="5098256" cy="627614"/>
      </dsp:txXfrm>
    </dsp:sp>
    <dsp:sp modelId="{BB92C7EA-D27D-4C02-93FB-EEDDE69DB188}">
      <dsp:nvSpPr>
        <dsp:cNvPr id="0" name=""/>
        <dsp:cNvSpPr/>
      </dsp:nvSpPr>
      <dsp:spPr>
        <a:xfrm>
          <a:off x="0" y="1255919"/>
          <a:ext cx="5098256" cy="0"/>
        </a:xfrm>
        <a:prstGeom prst="line">
          <a:avLst/>
        </a:prstGeom>
        <a:solidFill>
          <a:schemeClr val="accent2">
            <a:hueOff val="-332956"/>
            <a:satOff val="-147"/>
            <a:lumOff val="392"/>
            <a:alphaOff val="0"/>
          </a:schemeClr>
        </a:solidFill>
        <a:ln w="15875" cap="flat" cmpd="sng" algn="ctr">
          <a:solidFill>
            <a:schemeClr val="accent2">
              <a:hueOff val="-332956"/>
              <a:satOff val="-14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D410D-1050-4962-8805-33FAAD35C426}">
      <dsp:nvSpPr>
        <dsp:cNvPr id="0" name=""/>
        <dsp:cNvSpPr/>
      </dsp:nvSpPr>
      <dsp:spPr>
        <a:xfrm>
          <a:off x="0" y="1255919"/>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Student Aid Index (SAI)</a:t>
          </a:r>
        </a:p>
      </dsp:txBody>
      <dsp:txXfrm>
        <a:off x="0" y="1255919"/>
        <a:ext cx="5098256" cy="627614"/>
      </dsp:txXfrm>
    </dsp:sp>
    <dsp:sp modelId="{2976F356-3E69-4326-AA61-9B98223A78F9}">
      <dsp:nvSpPr>
        <dsp:cNvPr id="0" name=""/>
        <dsp:cNvSpPr/>
      </dsp:nvSpPr>
      <dsp:spPr>
        <a:xfrm>
          <a:off x="0" y="1883533"/>
          <a:ext cx="5098256" cy="0"/>
        </a:xfrm>
        <a:prstGeom prst="line">
          <a:avLst/>
        </a:prstGeom>
        <a:solidFill>
          <a:schemeClr val="accent2">
            <a:hueOff val="-499434"/>
            <a:satOff val="-220"/>
            <a:lumOff val="588"/>
            <a:alphaOff val="0"/>
          </a:schemeClr>
        </a:solidFill>
        <a:ln w="15875" cap="flat" cmpd="sng" algn="ctr">
          <a:solidFill>
            <a:schemeClr val="accent2">
              <a:hueOff val="-499434"/>
              <a:satOff val="-22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59105-EC6E-4060-90FF-7E521ACD29E0}">
      <dsp:nvSpPr>
        <dsp:cNvPr id="0" name=""/>
        <dsp:cNvSpPr/>
      </dsp:nvSpPr>
      <dsp:spPr>
        <a:xfrm>
          <a:off x="0" y="1883533"/>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Financial need</a:t>
          </a:r>
        </a:p>
      </dsp:txBody>
      <dsp:txXfrm>
        <a:off x="0" y="1883533"/>
        <a:ext cx="5098256" cy="627614"/>
      </dsp:txXfrm>
    </dsp:sp>
    <dsp:sp modelId="{6FBCF468-0B27-4314-B61A-96AFEF2BEC3F}">
      <dsp:nvSpPr>
        <dsp:cNvPr id="0" name=""/>
        <dsp:cNvSpPr/>
      </dsp:nvSpPr>
      <dsp:spPr>
        <a:xfrm>
          <a:off x="0" y="2511148"/>
          <a:ext cx="5098256"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08457-2755-45B0-83D8-27CE6D039C04}">
      <dsp:nvSpPr>
        <dsp:cNvPr id="0" name=""/>
        <dsp:cNvSpPr/>
      </dsp:nvSpPr>
      <dsp:spPr>
        <a:xfrm>
          <a:off x="0" y="2511148"/>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Categories, types, and sources of financial aid</a:t>
          </a:r>
        </a:p>
      </dsp:txBody>
      <dsp:txXfrm>
        <a:off x="0" y="2511148"/>
        <a:ext cx="5098256" cy="627614"/>
      </dsp:txXfrm>
    </dsp:sp>
    <dsp:sp modelId="{25EDA156-8BC4-42CD-9CD7-EEDDCE6E3198}">
      <dsp:nvSpPr>
        <dsp:cNvPr id="0" name=""/>
        <dsp:cNvSpPr/>
      </dsp:nvSpPr>
      <dsp:spPr>
        <a:xfrm>
          <a:off x="0" y="3138763"/>
          <a:ext cx="5098256" cy="0"/>
        </a:xfrm>
        <a:prstGeom prst="line">
          <a:avLst/>
        </a:prstGeom>
        <a:solidFill>
          <a:schemeClr val="accent2">
            <a:hueOff val="-832390"/>
            <a:satOff val="-366"/>
            <a:lumOff val="981"/>
            <a:alphaOff val="0"/>
          </a:schemeClr>
        </a:solidFill>
        <a:ln w="15875" cap="flat" cmpd="sng" algn="ctr">
          <a:solidFill>
            <a:schemeClr val="accent2">
              <a:hueOff val="-832390"/>
              <a:satOff val="-366"/>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18A54-13A2-4D7D-BA21-EA8B0CF86C8A}">
      <dsp:nvSpPr>
        <dsp:cNvPr id="0" name=""/>
        <dsp:cNvSpPr/>
      </dsp:nvSpPr>
      <dsp:spPr>
        <a:xfrm>
          <a:off x="0" y="3138763"/>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Free Application for Federal Student Aid (FAFSA)</a:t>
          </a:r>
        </a:p>
      </dsp:txBody>
      <dsp:txXfrm>
        <a:off x="0" y="3138763"/>
        <a:ext cx="5098256" cy="627614"/>
      </dsp:txXfrm>
    </dsp:sp>
    <dsp:sp modelId="{928D4531-41A7-4357-A326-48E1DE68E0E5}">
      <dsp:nvSpPr>
        <dsp:cNvPr id="0" name=""/>
        <dsp:cNvSpPr/>
      </dsp:nvSpPr>
      <dsp:spPr>
        <a:xfrm>
          <a:off x="0" y="3766378"/>
          <a:ext cx="5098256" cy="0"/>
        </a:xfrm>
        <a:prstGeom prst="line">
          <a:avLst/>
        </a:prstGeom>
        <a:solidFill>
          <a:schemeClr val="accent2">
            <a:hueOff val="-998868"/>
            <a:satOff val="-440"/>
            <a:lumOff val="1177"/>
            <a:alphaOff val="0"/>
          </a:schemeClr>
        </a:solidFill>
        <a:ln w="15875" cap="flat" cmpd="sng" algn="ctr">
          <a:solidFill>
            <a:schemeClr val="accent2">
              <a:hueOff val="-998868"/>
              <a:satOff val="-440"/>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B6A4E-9B98-46A6-80E0-88D2EE0989E0}">
      <dsp:nvSpPr>
        <dsp:cNvPr id="0" name=""/>
        <dsp:cNvSpPr/>
      </dsp:nvSpPr>
      <dsp:spPr>
        <a:xfrm>
          <a:off x="0" y="3766378"/>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Verification</a:t>
          </a:r>
        </a:p>
      </dsp:txBody>
      <dsp:txXfrm>
        <a:off x="0" y="3766378"/>
        <a:ext cx="5098256" cy="627614"/>
      </dsp:txXfrm>
    </dsp:sp>
    <dsp:sp modelId="{13D58A90-BB53-42EB-A9A9-276C99F498B5}">
      <dsp:nvSpPr>
        <dsp:cNvPr id="0" name=""/>
        <dsp:cNvSpPr/>
      </dsp:nvSpPr>
      <dsp:spPr>
        <a:xfrm>
          <a:off x="0" y="4393992"/>
          <a:ext cx="5098256" cy="0"/>
        </a:xfrm>
        <a:prstGeom prst="line">
          <a:avLst/>
        </a:prstGeom>
        <a:solidFill>
          <a:schemeClr val="accent2">
            <a:hueOff val="-1165346"/>
            <a:satOff val="-513"/>
            <a:lumOff val="1373"/>
            <a:alphaOff val="0"/>
          </a:schemeClr>
        </a:solidFill>
        <a:ln w="15875" cap="flat" cmpd="sng" algn="ctr">
          <a:solidFill>
            <a:schemeClr val="accent2">
              <a:hueOff val="-1165346"/>
              <a:satOff val="-51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08DE6-47D0-428B-AD0F-4137ADB52E73}">
      <dsp:nvSpPr>
        <dsp:cNvPr id="0" name=""/>
        <dsp:cNvSpPr/>
      </dsp:nvSpPr>
      <dsp:spPr>
        <a:xfrm>
          <a:off x="0" y="4393992"/>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Special circumstances</a:t>
          </a:r>
        </a:p>
      </dsp:txBody>
      <dsp:txXfrm>
        <a:off x="0" y="4393992"/>
        <a:ext cx="5098256" cy="627614"/>
      </dsp:txXfrm>
    </dsp:sp>
    <dsp:sp modelId="{2A7C45D0-29B1-4D77-92E4-FEB84E011DE7}">
      <dsp:nvSpPr>
        <dsp:cNvPr id="0" name=""/>
        <dsp:cNvSpPr/>
      </dsp:nvSpPr>
      <dsp:spPr>
        <a:xfrm>
          <a:off x="0" y="5021607"/>
          <a:ext cx="5098256"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C2A28-1519-4D95-92A7-5E6857DE2D76}">
      <dsp:nvSpPr>
        <dsp:cNvPr id="0" name=""/>
        <dsp:cNvSpPr/>
      </dsp:nvSpPr>
      <dsp:spPr>
        <a:xfrm>
          <a:off x="0" y="5021607"/>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5021607"/>
        <a:ext cx="5098256" cy="627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9D3BC-2AA5-4523-961F-10C3F957F5FE}">
      <dsp:nvSpPr>
        <dsp:cNvPr id="0" name=""/>
        <dsp:cNvSpPr/>
      </dsp:nvSpPr>
      <dsp:spPr>
        <a:xfrm>
          <a:off x="0" y="295080"/>
          <a:ext cx="7620000" cy="544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24D29-1263-4CA0-B183-6E654FEE1672}">
      <dsp:nvSpPr>
        <dsp:cNvPr id="0" name=""/>
        <dsp:cNvSpPr/>
      </dsp:nvSpPr>
      <dsp:spPr>
        <a:xfrm>
          <a:off x="164791" y="417652"/>
          <a:ext cx="299620" cy="2996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8F2AE-4DD8-44C4-9A70-4599E5856A16}">
      <dsp:nvSpPr>
        <dsp:cNvPr id="0" name=""/>
        <dsp:cNvSpPr/>
      </dsp:nvSpPr>
      <dsp:spPr>
        <a:xfrm>
          <a:off x="629203" y="295080"/>
          <a:ext cx="6990796" cy="544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54" tIns="57654" rIns="57654" bIns="57654" numCol="1" spcCol="1270" anchor="ctr" anchorCtr="0">
          <a:noAutofit/>
        </a:bodyPr>
        <a:lstStyle/>
        <a:p>
          <a:pPr marL="0" lvl="0" indent="0" algn="l" defTabSz="800100">
            <a:lnSpc>
              <a:spcPct val="100000"/>
            </a:lnSpc>
            <a:spcBef>
              <a:spcPct val="0"/>
            </a:spcBef>
            <a:spcAft>
              <a:spcPct val="35000"/>
            </a:spcAft>
            <a:buNone/>
          </a:pPr>
          <a:r>
            <a:rPr lang="en-US" sz="1800" kern="1200" dirty="0"/>
            <a:t>Direct and indirect costs combine to determine the	Cost of Attendance</a:t>
          </a:r>
        </a:p>
      </dsp:txBody>
      <dsp:txXfrm>
        <a:off x="629203" y="295080"/>
        <a:ext cx="6990796" cy="544764"/>
      </dsp:txXfrm>
    </dsp:sp>
    <dsp:sp modelId="{A26C88A2-260A-4A90-8191-681A856D6054}">
      <dsp:nvSpPr>
        <dsp:cNvPr id="0" name=""/>
        <dsp:cNvSpPr/>
      </dsp:nvSpPr>
      <dsp:spPr>
        <a:xfrm>
          <a:off x="0" y="976036"/>
          <a:ext cx="7620000" cy="5447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B28F8-D54D-4909-AB50-3B869F4C5926}">
      <dsp:nvSpPr>
        <dsp:cNvPr id="0" name=""/>
        <dsp:cNvSpPr/>
      </dsp:nvSpPr>
      <dsp:spPr>
        <a:xfrm>
          <a:off x="164791" y="1098608"/>
          <a:ext cx="299620" cy="2996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D625D-8BC6-4BC1-939D-56DFC1C3CCCE}">
      <dsp:nvSpPr>
        <dsp:cNvPr id="0" name=""/>
        <dsp:cNvSpPr/>
      </dsp:nvSpPr>
      <dsp:spPr>
        <a:xfrm>
          <a:off x="629203" y="976036"/>
          <a:ext cx="6990796" cy="544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54" tIns="57654" rIns="57654" bIns="57654" numCol="1" spcCol="1270" anchor="ctr" anchorCtr="0">
          <a:noAutofit/>
        </a:bodyPr>
        <a:lstStyle/>
        <a:p>
          <a:pPr marL="0" lvl="0" indent="0" algn="l" defTabSz="800100">
            <a:lnSpc>
              <a:spcPct val="100000"/>
            </a:lnSpc>
            <a:spcBef>
              <a:spcPct val="0"/>
            </a:spcBef>
            <a:spcAft>
              <a:spcPct val="35000"/>
            </a:spcAft>
            <a:buNone/>
          </a:pPr>
          <a:r>
            <a:rPr lang="en-US" sz="1800" kern="1200" dirty="0"/>
            <a:t>Varies widely from college to college</a:t>
          </a:r>
        </a:p>
      </dsp:txBody>
      <dsp:txXfrm>
        <a:off x="629203" y="976036"/>
        <a:ext cx="6990796" cy="544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94233-2E3B-40B7-A9BD-3F15BE8EA064}">
      <dsp:nvSpPr>
        <dsp:cNvPr id="0" name=""/>
        <dsp:cNvSpPr/>
      </dsp:nvSpPr>
      <dsp:spPr>
        <a:xfrm>
          <a:off x="326605"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4246D-4758-40A4-85A9-FAFEF0A8183A}">
      <dsp:nvSpPr>
        <dsp:cNvPr id="0" name=""/>
        <dsp:cNvSpPr/>
      </dsp:nvSpPr>
      <dsp:spPr>
        <a:xfrm>
          <a:off x="543237" y="1228151"/>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39D67-F4B2-4C84-B405-56DAA10B9861}">
      <dsp:nvSpPr>
        <dsp:cNvPr id="0" name=""/>
        <dsp:cNvSpPr/>
      </dsp:nvSpPr>
      <dsp:spPr>
        <a:xfrm>
          <a:off x="1655"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Scholarships</a:t>
          </a:r>
        </a:p>
      </dsp:txBody>
      <dsp:txXfrm>
        <a:off x="1655" y="2344643"/>
        <a:ext cx="1666406" cy="666562"/>
      </dsp:txXfrm>
    </dsp:sp>
    <dsp:sp modelId="{7DE8DF8E-6BDB-41D4-9A49-89C272DFCC4E}">
      <dsp:nvSpPr>
        <dsp:cNvPr id="0" name=""/>
        <dsp:cNvSpPr/>
      </dsp:nvSpPr>
      <dsp:spPr>
        <a:xfrm>
          <a:off x="2284632"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33777-01F7-418C-8C8E-1A3EC84C3B13}">
      <dsp:nvSpPr>
        <dsp:cNvPr id="0" name=""/>
        <dsp:cNvSpPr/>
      </dsp:nvSpPr>
      <dsp:spPr>
        <a:xfrm>
          <a:off x="2501265" y="1228151"/>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C54F-2CEA-41F5-AEA4-9F21AC5E84A4}">
      <dsp:nvSpPr>
        <dsp:cNvPr id="0" name=""/>
        <dsp:cNvSpPr/>
      </dsp:nvSpPr>
      <dsp:spPr>
        <a:xfrm>
          <a:off x="1959683"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Grants</a:t>
          </a:r>
        </a:p>
      </dsp:txBody>
      <dsp:txXfrm>
        <a:off x="1959683" y="2344643"/>
        <a:ext cx="1666406" cy="666562"/>
      </dsp:txXfrm>
    </dsp:sp>
    <dsp:sp modelId="{19D58C66-AF0E-4A7B-8311-898CB1CAC7FB}">
      <dsp:nvSpPr>
        <dsp:cNvPr id="0" name=""/>
        <dsp:cNvSpPr/>
      </dsp:nvSpPr>
      <dsp:spPr>
        <a:xfrm>
          <a:off x="4242659"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B5166-6635-4587-B462-09E3E7F06509}">
      <dsp:nvSpPr>
        <dsp:cNvPr id="0" name=""/>
        <dsp:cNvSpPr/>
      </dsp:nvSpPr>
      <dsp:spPr>
        <a:xfrm>
          <a:off x="4459292" y="1228151"/>
          <a:ext cx="583242" cy="5832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BA77E-6647-4D93-916D-F7638138489D}">
      <dsp:nvSpPr>
        <dsp:cNvPr id="0" name=""/>
        <dsp:cNvSpPr/>
      </dsp:nvSpPr>
      <dsp:spPr>
        <a:xfrm>
          <a:off x="3917710"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Loans</a:t>
          </a:r>
        </a:p>
      </dsp:txBody>
      <dsp:txXfrm>
        <a:off x="3917710" y="2344643"/>
        <a:ext cx="1666406" cy="666562"/>
      </dsp:txXfrm>
    </dsp:sp>
    <dsp:sp modelId="{D73359A9-6676-4342-8CEE-4BE47869CD62}">
      <dsp:nvSpPr>
        <dsp:cNvPr id="0" name=""/>
        <dsp:cNvSpPr/>
      </dsp:nvSpPr>
      <dsp:spPr>
        <a:xfrm>
          <a:off x="6200687" y="1011518"/>
          <a:ext cx="1016507" cy="10165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1C890-0CA9-4233-9995-64D0A3E13C6B}">
      <dsp:nvSpPr>
        <dsp:cNvPr id="0" name=""/>
        <dsp:cNvSpPr/>
      </dsp:nvSpPr>
      <dsp:spPr>
        <a:xfrm>
          <a:off x="6417319" y="1228151"/>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D7695-ADB4-45F7-9D9F-70945BEFB0FB}">
      <dsp:nvSpPr>
        <dsp:cNvPr id="0" name=""/>
        <dsp:cNvSpPr/>
      </dsp:nvSpPr>
      <dsp:spPr>
        <a:xfrm>
          <a:off x="5875737" y="234464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Employment</a:t>
          </a:r>
        </a:p>
      </dsp:txBody>
      <dsp:txXfrm>
        <a:off x="5875737" y="2344643"/>
        <a:ext cx="1666406" cy="666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E3FA-A1DA-4BE0-B431-D504310AC4BD}">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3F01A-8A08-4CF3-9FF3-DDC13FF38356}">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Money students and parents borrow to help pay college expenses </a:t>
          </a:r>
        </a:p>
      </dsp:txBody>
      <dsp:txXfrm>
        <a:off x="0" y="0"/>
        <a:ext cx="5098256" cy="1412477"/>
      </dsp:txXfrm>
    </dsp:sp>
    <dsp:sp modelId="{27B97012-53B3-452E-860C-2206B45FECA7}">
      <dsp:nvSpPr>
        <dsp:cNvPr id="0" name=""/>
        <dsp:cNvSpPr/>
      </dsp:nvSpPr>
      <dsp:spPr>
        <a:xfrm>
          <a:off x="0" y="1412478"/>
          <a:ext cx="5098256" cy="0"/>
        </a:xfrm>
        <a:prstGeom prst="line">
          <a:avLst/>
        </a:prstGeom>
        <a:solidFill>
          <a:schemeClr val="accent2">
            <a:hueOff val="-443941"/>
            <a:satOff val="-195"/>
            <a:lumOff val="523"/>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714E4-ACD0-42AE-93A0-18A319C81936}">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Repayment typically begins after education is finished (students)</a:t>
          </a:r>
        </a:p>
      </dsp:txBody>
      <dsp:txXfrm>
        <a:off x="0" y="1412477"/>
        <a:ext cx="5098256" cy="1412477"/>
      </dsp:txXfrm>
    </dsp:sp>
    <dsp:sp modelId="{6F71D383-2A89-47A2-83EC-CDD8E0D43567}">
      <dsp:nvSpPr>
        <dsp:cNvPr id="0" name=""/>
        <dsp:cNvSpPr/>
      </dsp:nvSpPr>
      <dsp:spPr>
        <a:xfrm>
          <a:off x="0" y="2824956"/>
          <a:ext cx="5098256" cy="0"/>
        </a:xfrm>
        <a:prstGeom prst="line">
          <a:avLst/>
        </a:prstGeom>
        <a:solidFill>
          <a:schemeClr val="accent2">
            <a:hueOff val="-887883"/>
            <a:satOff val="-391"/>
            <a:lumOff val="1046"/>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61DCE-82A7-4D69-9D3F-175D877B4959}">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Only borrow what is really needed</a:t>
          </a:r>
        </a:p>
      </dsp:txBody>
      <dsp:txXfrm>
        <a:off x="0" y="2824955"/>
        <a:ext cx="5098256" cy="1412477"/>
      </dsp:txXfrm>
    </dsp:sp>
    <dsp:sp modelId="{2D18BC3E-57D0-4507-9F08-60B975A07EF2}">
      <dsp:nvSpPr>
        <dsp:cNvPr id="0" name=""/>
        <dsp:cNvSpPr/>
      </dsp:nvSpPr>
      <dsp:spPr>
        <a:xfrm>
          <a:off x="0" y="4237434"/>
          <a:ext cx="5098256"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0C5F4-2395-440A-8D0E-B133F7ABE7AF}">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Look at loans as an investment in the future</a:t>
          </a:r>
        </a:p>
      </dsp:txBody>
      <dsp:txXfrm>
        <a:off x="0" y="4237433"/>
        <a:ext cx="5098256" cy="1412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0" y="614600"/>
          <a:ext cx="2547937" cy="1528762"/>
        </a:xfrm>
        <a:prstGeom prst="rect">
          <a:avLst/>
        </a:prstGeom>
        <a:solidFill>
          <a:srgbClr val="6DBE4B"/>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Pell Grant</a:t>
          </a:r>
        </a:p>
      </dsp:txBody>
      <dsp:txXfrm>
        <a:off x="0" y="614600"/>
        <a:ext cx="2547937" cy="1528762"/>
      </dsp:txXfrm>
    </dsp:sp>
    <dsp:sp modelId="{B0C99F12-FC81-415D-AEAD-4E552DEABC5C}">
      <dsp:nvSpPr>
        <dsp:cNvPr id="0" name=""/>
        <dsp:cNvSpPr/>
      </dsp:nvSpPr>
      <dsp:spPr>
        <a:xfrm>
          <a:off x="2802731" y="614600"/>
          <a:ext cx="2547937" cy="1528762"/>
        </a:xfrm>
        <a:prstGeom prst="rect">
          <a:avLst/>
        </a:prstGeom>
        <a:solidFill>
          <a:srgbClr val="58595B"/>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Supplemental Educational Opportunity Grant (FSEOG)</a:t>
          </a:r>
        </a:p>
      </dsp:txBody>
      <dsp:txXfrm>
        <a:off x="2802731" y="614600"/>
        <a:ext cx="2547937" cy="1528762"/>
      </dsp:txXfrm>
    </dsp:sp>
    <dsp:sp modelId="{2EEFF565-0FA5-4AFE-8EC9-CF46641B257F}">
      <dsp:nvSpPr>
        <dsp:cNvPr id="0" name=""/>
        <dsp:cNvSpPr/>
      </dsp:nvSpPr>
      <dsp:spPr>
        <a:xfrm>
          <a:off x="5605462" y="614600"/>
          <a:ext cx="2547937" cy="1528762"/>
        </a:xfrm>
        <a:prstGeom prst="rect">
          <a:avLst/>
        </a:prstGeom>
        <a:solidFill>
          <a:srgbClr val="DE7E26"/>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Teacher Education Assistance for College and Higher Education (TEACH) Grant</a:t>
          </a:r>
        </a:p>
      </dsp:txBody>
      <dsp:txXfrm>
        <a:off x="5605462" y="614600"/>
        <a:ext cx="2547937" cy="1528762"/>
      </dsp:txXfrm>
    </dsp:sp>
    <dsp:sp modelId="{5927B7F6-1A6B-4BE6-9A00-80A8F3451E16}">
      <dsp:nvSpPr>
        <dsp:cNvPr id="0" name=""/>
        <dsp:cNvSpPr/>
      </dsp:nvSpPr>
      <dsp:spPr>
        <a:xfrm>
          <a:off x="0" y="2398156"/>
          <a:ext cx="2547937" cy="1528762"/>
        </a:xfrm>
        <a:prstGeom prst="rect">
          <a:avLst/>
        </a:prstGeom>
        <a:solidFill>
          <a:srgbClr val="004E7D"/>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0" y="2398156"/>
        <a:ext cx="2547937" cy="1528762"/>
      </dsp:txXfrm>
    </dsp:sp>
    <dsp:sp modelId="{799B4B1F-19A5-4028-A572-1E0AD4FB66AD}">
      <dsp:nvSpPr>
        <dsp:cNvPr id="0" name=""/>
        <dsp:cNvSpPr/>
      </dsp:nvSpPr>
      <dsp:spPr>
        <a:xfrm>
          <a:off x="2802731" y="2398156"/>
          <a:ext cx="2547937" cy="1528762"/>
        </a:xfrm>
        <a:prstGeom prst="rect">
          <a:avLst/>
        </a:prstGeom>
        <a:solidFill>
          <a:srgbClr val="B94197"/>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Direct Student Loans (Direct Loans)</a:t>
          </a:r>
        </a:p>
      </dsp:txBody>
      <dsp:txXfrm>
        <a:off x="2802731" y="2398156"/>
        <a:ext cx="2547937" cy="1528762"/>
      </dsp:txXfrm>
    </dsp:sp>
    <dsp:sp modelId="{F8FCE1B0-A15B-4784-82E6-5BFC1F3402C4}">
      <dsp:nvSpPr>
        <dsp:cNvPr id="0" name=""/>
        <dsp:cNvSpPr/>
      </dsp:nvSpPr>
      <dsp:spPr>
        <a:xfrm>
          <a:off x="5605462" y="2398156"/>
          <a:ext cx="2547937" cy="1528762"/>
        </a:xfrm>
        <a:prstGeom prst="rect">
          <a:avLst/>
        </a:prstGeom>
        <a:solidFill>
          <a:srgbClr val="6DBE4B"/>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PLUS Loans</a:t>
          </a:r>
        </a:p>
      </dsp:txBody>
      <dsp:txXfrm>
        <a:off x="5605462" y="2398156"/>
        <a:ext cx="2547937" cy="1528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28B9-6376-4C99-83F1-827D195398DF}">
      <dsp:nvSpPr>
        <dsp:cNvPr id="0" name=""/>
        <dsp:cNvSpPr/>
      </dsp:nvSpPr>
      <dsp:spPr>
        <a:xfrm>
          <a:off x="0" y="89495"/>
          <a:ext cx="5098256" cy="1034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Awarded on the basis of both merit and need</a:t>
          </a:r>
        </a:p>
      </dsp:txBody>
      <dsp:txXfrm>
        <a:off x="50489" y="139984"/>
        <a:ext cx="4997278" cy="933302"/>
      </dsp:txXfrm>
    </dsp:sp>
    <dsp:sp modelId="{ACE4D35A-94FB-4190-BCE4-87A82DC381ED}">
      <dsp:nvSpPr>
        <dsp:cNvPr id="0" name=""/>
        <dsp:cNvSpPr/>
      </dsp:nvSpPr>
      <dsp:spPr>
        <a:xfrm>
          <a:off x="0" y="1198655"/>
          <a:ext cx="5098256" cy="1034280"/>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Awards might be gift aid or self-help aid</a:t>
          </a:r>
        </a:p>
      </dsp:txBody>
      <dsp:txXfrm>
        <a:off x="50489" y="1249144"/>
        <a:ext cx="4997278" cy="933302"/>
      </dsp:txXfrm>
    </dsp:sp>
    <dsp:sp modelId="{DA03B76B-489A-43AE-85CC-CC7DF9AB715F}">
      <dsp:nvSpPr>
        <dsp:cNvPr id="0" name=""/>
        <dsp:cNvSpPr/>
      </dsp:nvSpPr>
      <dsp:spPr>
        <a:xfrm>
          <a:off x="0" y="2307815"/>
          <a:ext cx="5098256" cy="1034280"/>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Use information from the FAFSA and/or other applications </a:t>
          </a:r>
        </a:p>
      </dsp:txBody>
      <dsp:txXfrm>
        <a:off x="50489" y="2358304"/>
        <a:ext cx="4997278" cy="933302"/>
      </dsp:txXfrm>
    </dsp:sp>
    <dsp:sp modelId="{519FA213-AC5B-4D3A-9A21-1771AAFB50EF}">
      <dsp:nvSpPr>
        <dsp:cNvPr id="0" name=""/>
        <dsp:cNvSpPr/>
      </dsp:nvSpPr>
      <dsp:spPr>
        <a:xfrm>
          <a:off x="0" y="3416976"/>
          <a:ext cx="5098256" cy="1034280"/>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Deadlines and application requirements vary by institution</a:t>
          </a:r>
        </a:p>
      </dsp:txBody>
      <dsp:txXfrm>
        <a:off x="50489" y="3467465"/>
        <a:ext cx="4997278" cy="933302"/>
      </dsp:txXfrm>
    </dsp:sp>
    <dsp:sp modelId="{EE908DDF-074C-444A-BB92-BBC27D64E4EB}">
      <dsp:nvSpPr>
        <dsp:cNvPr id="0" name=""/>
        <dsp:cNvSpPr/>
      </dsp:nvSpPr>
      <dsp:spPr>
        <a:xfrm>
          <a:off x="0" y="4526136"/>
          <a:ext cx="5098256" cy="10342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Check with each college or university</a:t>
          </a:r>
        </a:p>
      </dsp:txBody>
      <dsp:txXfrm>
        <a:off x="50489" y="4576625"/>
        <a:ext cx="4997278" cy="933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EEDD-F711-4701-B265-19B7C215CF63}">
      <dsp:nvSpPr>
        <dsp:cNvPr id="0" name=""/>
        <dsp:cNvSpPr/>
      </dsp:nvSpPr>
      <dsp:spPr>
        <a:xfrm>
          <a:off x="0" y="182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580E7-2E21-4514-B409-A79FD5CE6BD1}">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27677C-B4EE-4A55-9AB5-8A3052100027}">
      <dsp:nvSpPr>
        <dsp:cNvPr id="0" name=""/>
        <dsp:cNvSpPr/>
      </dsp:nvSpPr>
      <dsp:spPr>
        <a:xfrm>
          <a:off x="899507" y="1827"/>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Studentaid.gov or Paper FAFSA </a:t>
          </a:r>
          <a:r>
            <a:rPr lang="en-US" sz="1400" kern="1200" dirty="0"/>
            <a:t>(last resort)</a:t>
          </a:r>
        </a:p>
      </dsp:txBody>
      <dsp:txXfrm>
        <a:off x="899507" y="1827"/>
        <a:ext cx="4198748" cy="778794"/>
      </dsp:txXfrm>
    </dsp:sp>
    <dsp:sp modelId="{489A6829-3C7C-49C1-983C-CBB52C0FDB4F}">
      <dsp:nvSpPr>
        <dsp:cNvPr id="0" name=""/>
        <dsp:cNvSpPr/>
      </dsp:nvSpPr>
      <dsp:spPr>
        <a:xfrm>
          <a:off x="0" y="975320"/>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83A82-23DD-4294-A684-9CACFFDCF299}">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342DE-142C-4E4A-921D-662B7FEBDA45}">
      <dsp:nvSpPr>
        <dsp:cNvPr id="0" name=""/>
        <dsp:cNvSpPr/>
      </dsp:nvSpPr>
      <dsp:spPr>
        <a:xfrm>
          <a:off x="899507" y="975320"/>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The FAFSA for 2025-26 may be filed </a:t>
          </a:r>
          <a:r>
            <a:rPr lang="en-US" sz="1900" b="1" kern="1200" dirty="0"/>
            <a:t>on or before December 1, 2024</a:t>
          </a:r>
          <a:endParaRPr lang="en-US" sz="1900" kern="1200" dirty="0"/>
        </a:p>
      </dsp:txBody>
      <dsp:txXfrm>
        <a:off x="899507" y="975320"/>
        <a:ext cx="4198748" cy="778794"/>
      </dsp:txXfrm>
    </dsp:sp>
    <dsp:sp modelId="{E4E4F121-4A5F-400F-9164-2E4FEE259D03}">
      <dsp:nvSpPr>
        <dsp:cNvPr id="0" name=""/>
        <dsp:cNvSpPr/>
      </dsp:nvSpPr>
      <dsp:spPr>
        <a:xfrm>
          <a:off x="0" y="1948812"/>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3270B-DF11-4A9B-8E7C-ECE0F1AC50DB}">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D63D5B-32D9-434F-93F6-553B61BB4508}">
      <dsp:nvSpPr>
        <dsp:cNvPr id="0" name=""/>
        <dsp:cNvSpPr/>
      </dsp:nvSpPr>
      <dsp:spPr>
        <a:xfrm>
          <a:off x="899507" y="1948812"/>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Create your FSA ID now!</a:t>
          </a:r>
        </a:p>
      </dsp:txBody>
      <dsp:txXfrm>
        <a:off x="899507" y="1948812"/>
        <a:ext cx="4198748" cy="778794"/>
      </dsp:txXfrm>
    </dsp:sp>
    <dsp:sp modelId="{4E632825-F129-45F2-97FD-02CED095CA31}">
      <dsp:nvSpPr>
        <dsp:cNvPr id="0" name=""/>
        <dsp:cNvSpPr/>
      </dsp:nvSpPr>
      <dsp:spPr>
        <a:xfrm>
          <a:off x="0" y="2922305"/>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F02A5-1010-4F41-9CC5-2C4D8DDD3728}">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6A210B-912D-4D47-A0F3-2814856E71FA}">
      <dsp:nvSpPr>
        <dsp:cNvPr id="0" name=""/>
        <dsp:cNvSpPr/>
      </dsp:nvSpPr>
      <dsp:spPr>
        <a:xfrm>
          <a:off x="899507" y="2922305"/>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Many colleges set FAFSA priority deadlines</a:t>
          </a:r>
        </a:p>
      </dsp:txBody>
      <dsp:txXfrm>
        <a:off x="899507" y="2922305"/>
        <a:ext cx="4198748" cy="778794"/>
      </dsp:txXfrm>
    </dsp:sp>
    <dsp:sp modelId="{F2E42046-44FE-46DB-9B16-059EBDC8D082}">
      <dsp:nvSpPr>
        <dsp:cNvPr id="0" name=""/>
        <dsp:cNvSpPr/>
      </dsp:nvSpPr>
      <dsp:spPr>
        <a:xfrm>
          <a:off x="0" y="3895797"/>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9B44F-65D4-4D34-B017-D4B1FA564A2B}">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2D746-8A93-4C03-BA5B-134A0D127D87}">
      <dsp:nvSpPr>
        <dsp:cNvPr id="0" name=""/>
        <dsp:cNvSpPr/>
      </dsp:nvSpPr>
      <dsp:spPr>
        <a:xfrm>
          <a:off x="899507" y="3895797"/>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Student does not have to be admitted to a school to submit the FAFSA</a:t>
          </a:r>
        </a:p>
      </dsp:txBody>
      <dsp:txXfrm>
        <a:off x="899507" y="3895797"/>
        <a:ext cx="4198748" cy="778794"/>
      </dsp:txXfrm>
    </dsp:sp>
    <dsp:sp modelId="{73061FA2-9691-46EE-A94D-E6384122065D}">
      <dsp:nvSpPr>
        <dsp:cNvPr id="0" name=""/>
        <dsp:cNvSpPr/>
      </dsp:nvSpPr>
      <dsp:spPr>
        <a:xfrm>
          <a:off x="0" y="4869290"/>
          <a:ext cx="5098256"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4A90D-15D8-48AF-9B34-E1B38A3417DE}">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613DB-94A7-46BF-B18C-A093E1A3125D}">
      <dsp:nvSpPr>
        <dsp:cNvPr id="0" name=""/>
        <dsp:cNvSpPr/>
      </dsp:nvSpPr>
      <dsp:spPr>
        <a:xfrm>
          <a:off x="899507" y="4869290"/>
          <a:ext cx="4198748"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US" sz="1900" kern="1200" dirty="0"/>
            <a:t>Submit a new form every year – usually opens October 1…</a:t>
          </a:r>
        </a:p>
      </dsp:txBody>
      <dsp:txXfrm>
        <a:off x="899507" y="4869290"/>
        <a:ext cx="4198748" cy="778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6694C-E593-4EBF-8748-5A65A9F36B8B}">
      <dsp:nvSpPr>
        <dsp:cNvPr id="0" name=""/>
        <dsp:cNvSpPr/>
      </dsp:nvSpPr>
      <dsp:spPr>
        <a:xfrm>
          <a:off x="0" y="57586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Phone numbers, SSNs, and emails can only be associated with one FSA ID</a:t>
          </a:r>
        </a:p>
      </dsp:txBody>
      <dsp:txXfrm>
        <a:off x="0" y="575865"/>
        <a:ext cx="2357437" cy="1414462"/>
      </dsp:txXfrm>
    </dsp:sp>
    <dsp:sp modelId="{E210E817-22E3-4B0E-907A-EFEEB6937269}">
      <dsp:nvSpPr>
        <dsp:cNvPr id="0" name=""/>
        <dsp:cNvSpPr/>
      </dsp:nvSpPr>
      <dsp:spPr>
        <a:xfrm>
          <a:off x="2593181" y="57586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 not use high school email accounts</a:t>
          </a:r>
        </a:p>
      </dsp:txBody>
      <dsp:txXfrm>
        <a:off x="2593181" y="575865"/>
        <a:ext cx="2357437" cy="1414462"/>
      </dsp:txXfrm>
    </dsp:sp>
    <dsp:sp modelId="{5DD2B6E9-9569-496E-B66C-4BC90B7986BB}">
      <dsp:nvSpPr>
        <dsp:cNvPr id="0" name=""/>
        <dsp:cNvSpPr/>
      </dsp:nvSpPr>
      <dsp:spPr>
        <a:xfrm>
          <a:off x="5186362" y="57586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Both parents should create an FSA ID</a:t>
          </a:r>
        </a:p>
      </dsp:txBody>
      <dsp:txXfrm>
        <a:off x="5186362" y="575865"/>
        <a:ext cx="2357437" cy="1414462"/>
      </dsp:txXfrm>
    </dsp:sp>
    <dsp:sp modelId="{B3EDFC30-0A61-48EF-8A34-23EB0BB10EAE}">
      <dsp:nvSpPr>
        <dsp:cNvPr id="0" name=""/>
        <dsp:cNvSpPr/>
      </dsp:nvSpPr>
      <dsp:spPr>
        <a:xfrm>
          <a:off x="1296590" y="222607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Each student filing a FAFSA needs an FSA ID</a:t>
          </a:r>
        </a:p>
      </dsp:txBody>
      <dsp:txXfrm>
        <a:off x="1296590" y="2226071"/>
        <a:ext cx="2357437" cy="1414462"/>
      </dsp:txXfrm>
    </dsp:sp>
    <dsp:sp modelId="{9FBDAE65-B437-4975-9FFC-8B035C253F0A}">
      <dsp:nvSpPr>
        <dsp:cNvPr id="0" name=""/>
        <dsp:cNvSpPr/>
      </dsp:nvSpPr>
      <dsp:spPr>
        <a:xfrm>
          <a:off x="3889771" y="222607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FSA ID should not be shared</a:t>
          </a:r>
        </a:p>
      </dsp:txBody>
      <dsp:txXfrm>
        <a:off x="3889771" y="2226071"/>
        <a:ext cx="2357437" cy="1414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A33C-8B8E-4609-AD48-B7F7CE40714E}">
      <dsp:nvSpPr>
        <dsp:cNvPr id="0" name=""/>
        <dsp:cNvSpPr/>
      </dsp:nvSpPr>
      <dsp:spPr>
        <a:xfrm>
          <a:off x="0" y="360705"/>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Orphan/ward of court/foster care</a:t>
          </a:r>
        </a:p>
      </dsp:txBody>
      <dsp:txXfrm>
        <a:off x="0" y="360705"/>
        <a:ext cx="2357437" cy="1414462"/>
      </dsp:txXfrm>
    </dsp:sp>
    <dsp:sp modelId="{CF85D0FD-EF24-494E-9F42-AC64999BAA24}">
      <dsp:nvSpPr>
        <dsp:cNvPr id="0" name=""/>
        <dsp:cNvSpPr/>
      </dsp:nvSpPr>
      <dsp:spPr>
        <a:xfrm>
          <a:off x="2593181" y="360705"/>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Graduate Student		</a:t>
          </a:r>
        </a:p>
      </dsp:txBody>
      <dsp:txXfrm>
        <a:off x="2593181" y="360705"/>
        <a:ext cx="2357437" cy="1414462"/>
      </dsp:txXfrm>
    </dsp:sp>
    <dsp:sp modelId="{4717E6C5-C822-479B-8BBB-66C50DF51DC0}">
      <dsp:nvSpPr>
        <dsp:cNvPr id="0" name=""/>
        <dsp:cNvSpPr/>
      </dsp:nvSpPr>
      <dsp:spPr>
        <a:xfrm>
          <a:off x="5186362" y="360705"/>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Emancipation/Legal Guardianship</a:t>
          </a:r>
        </a:p>
      </dsp:txBody>
      <dsp:txXfrm>
        <a:off x="5186362" y="360705"/>
        <a:ext cx="2357437" cy="1414462"/>
      </dsp:txXfrm>
    </dsp:sp>
    <dsp:sp modelId="{8FB87529-E49C-4CB0-BC97-A236E6D13DC7}">
      <dsp:nvSpPr>
        <dsp:cNvPr id="0" name=""/>
        <dsp:cNvSpPr/>
      </dsp:nvSpPr>
      <dsp:spPr>
        <a:xfrm>
          <a:off x="0" y="2010911"/>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Marital Status</a:t>
          </a:r>
        </a:p>
      </dsp:txBody>
      <dsp:txXfrm>
        <a:off x="0" y="2010911"/>
        <a:ext cx="2357437" cy="1414462"/>
      </dsp:txXfrm>
    </dsp:sp>
    <dsp:sp modelId="{81191E30-06B7-46FF-89B8-FC65147E5E6B}">
      <dsp:nvSpPr>
        <dsp:cNvPr id="0" name=""/>
        <dsp:cNvSpPr/>
      </dsp:nvSpPr>
      <dsp:spPr>
        <a:xfrm>
          <a:off x="2593181" y="2010911"/>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Has children/dependents</a:t>
          </a:r>
        </a:p>
      </dsp:txBody>
      <dsp:txXfrm>
        <a:off x="2593181" y="2010911"/>
        <a:ext cx="2357437" cy="1414462"/>
      </dsp:txXfrm>
    </dsp:sp>
    <dsp:sp modelId="{3F13C0B5-2F1E-42FC-AA38-D3DC5B42B8FA}">
      <dsp:nvSpPr>
        <dsp:cNvPr id="0" name=""/>
        <dsp:cNvSpPr/>
      </dsp:nvSpPr>
      <dsp:spPr>
        <a:xfrm>
          <a:off x="5186362" y="2010911"/>
          <a:ext cx="2357437" cy="1414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Veteran	</a:t>
          </a:r>
        </a:p>
      </dsp:txBody>
      <dsp:txXfrm>
        <a:off x="5186362" y="2010911"/>
        <a:ext cx="2357437" cy="14144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25603CC5-960E-45E9-9D3C-A9869C00C477}" type="datetimeFigureOut">
              <a:rPr lang="en-US" smtClean="0"/>
              <a:t>10/4/2024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CD1D57F9-A13F-4E57-B378-C0BF79783895}" type="slidenum">
              <a:rPr lang="en-US" smtClean="0"/>
              <a:t>‹#›</a:t>
            </a:fld>
            <a:endParaRPr lang="en-US" dirty="0"/>
          </a:p>
        </p:txBody>
      </p:sp>
    </p:spTree>
    <p:extLst>
      <p:ext uri="{BB962C8B-B14F-4D97-AF65-F5344CB8AC3E}">
        <p14:creationId xmlns:p14="http://schemas.microsoft.com/office/powerpoint/2010/main" val="131208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23C920B-11C6-41BF-A937-7507A18396F9}" type="datetimeFigureOut">
              <a:rPr lang="en-US" smtClean="0"/>
              <a:t>10/4/2024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63C40C5-B45F-4976-B6F7-C5B08542A87E}" type="slidenum">
              <a:rPr lang="en-US" smtClean="0"/>
              <a:t>‹#›</a:t>
            </a:fld>
            <a:endParaRPr lang="en-US" dirty="0"/>
          </a:p>
        </p:txBody>
      </p:sp>
    </p:spTree>
    <p:extLst>
      <p:ext uri="{BB962C8B-B14F-4D97-AF65-F5344CB8AC3E}">
        <p14:creationId xmlns:p14="http://schemas.microsoft.com/office/powerpoint/2010/main" val="100008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45955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2161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33610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0C3132-73E7-428A-9B80-08F13D05766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65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43666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307852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73001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204365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BD325C-CB3B-4EC6-A1A3-69D8AFC525C9}" type="datetimeFigureOut">
              <a:rPr lang="en-US" smtClean="0"/>
              <a:t>10/4/2024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0C3132-73E7-428A-9B80-08F13D05766A}" type="slidenum">
              <a:rPr lang="en-US" smtClean="0"/>
              <a:t>‹#›</a:t>
            </a:fld>
            <a:endParaRPr lang="en-US" dirty="0"/>
          </a:p>
        </p:txBody>
      </p:sp>
    </p:spTree>
    <p:extLst>
      <p:ext uri="{BB962C8B-B14F-4D97-AF65-F5344CB8AC3E}">
        <p14:creationId xmlns:p14="http://schemas.microsoft.com/office/powerpoint/2010/main" val="321208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D325C-CB3B-4EC6-A1A3-69D8AFC525C9}" type="datetimeFigureOut">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0C3132-73E7-428A-9B80-08F13D05766A}" type="slidenum">
              <a:rPr lang="en-US" smtClean="0"/>
              <a:t>‹#›</a:t>
            </a:fld>
            <a:endParaRPr lang="en-US" dirty="0"/>
          </a:p>
        </p:txBody>
      </p:sp>
    </p:spTree>
    <p:extLst>
      <p:ext uri="{BB962C8B-B14F-4D97-AF65-F5344CB8AC3E}">
        <p14:creationId xmlns:p14="http://schemas.microsoft.com/office/powerpoint/2010/main" val="296978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BD325C-CB3B-4EC6-A1A3-69D8AFC525C9}" type="datetimeFigureOut">
              <a:rPr lang="en-US" smtClean="0"/>
              <a:t>10/4/2024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50C3132-73E7-428A-9B80-08F13D05766A}"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85736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studentaid.gov/fsa-id/create-account/laun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ohasfaa.memberclicks.net/stu-par-resources" TargetMode="External"/><Relationship Id="rId2" Type="http://schemas.openxmlformats.org/officeDocument/2006/relationships/hyperlink" Target="https://studentaid.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7378" y="758952"/>
            <a:ext cx="6038022" cy="3566160"/>
          </a:xfrm>
        </p:spPr>
        <p:txBody>
          <a:bodyPr>
            <a:normAutofit/>
          </a:bodyPr>
          <a:lstStyle/>
          <a:p>
            <a:r>
              <a:rPr lang="en-US" sz="4400" b="1" dirty="0">
                <a:latin typeface="Verdana" panose="020B0604030504040204" pitchFamily="34" charset="0"/>
                <a:ea typeface="Verdana" panose="020B0604030504040204" pitchFamily="34" charset="0"/>
                <a:cs typeface="Verdana" panose="020B0604030504040204" pitchFamily="34" charset="0"/>
              </a:rPr>
              <a:t>Financial Aid: The Basics and the New Details in our Ever-Changing World</a:t>
            </a:r>
            <a:endParaRPr lang="en-US" sz="4400" dirty="0"/>
          </a:p>
        </p:txBody>
      </p:sp>
      <p:pic>
        <p:nvPicPr>
          <p:cNvPr id="6" name="Graphic 5" descr="Money">
            <a:extLst>
              <a:ext uri="{FF2B5EF4-FFF2-40B4-BE49-F238E27FC236}">
                <a16:creationId xmlns:a16="http://schemas.microsoft.com/office/drawing/2014/main" id="{78668C81-0B7D-1EF6-01A0-1A5D572DB6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363" y="2251093"/>
            <a:ext cx="1837115" cy="1837115"/>
          </a:xfrm>
          <a:prstGeom prst="rect">
            <a:avLst/>
          </a:prstGeom>
        </p:spPr>
      </p:pic>
      <p:sp>
        <p:nvSpPr>
          <p:cNvPr id="3" name="TextBox 2">
            <a:extLst>
              <a:ext uri="{FF2B5EF4-FFF2-40B4-BE49-F238E27FC236}">
                <a16:creationId xmlns:a16="http://schemas.microsoft.com/office/drawing/2014/main" id="{F5DE1415-84D8-B0AD-B910-39391CE5033E}"/>
              </a:ext>
            </a:extLst>
          </p:cNvPr>
          <p:cNvSpPr txBox="1"/>
          <p:nvPr/>
        </p:nvSpPr>
        <p:spPr>
          <a:xfrm>
            <a:off x="228600" y="5410200"/>
            <a:ext cx="4800600" cy="646331"/>
          </a:xfrm>
          <a:prstGeom prst="rect">
            <a:avLst/>
          </a:prstGeom>
          <a:noFill/>
        </p:spPr>
        <p:txBody>
          <a:bodyPr wrap="square" rtlCol="0">
            <a:spAutoFit/>
          </a:bodyPr>
          <a:lstStyle/>
          <a:p>
            <a:r>
              <a:rPr lang="en-US" dirty="0"/>
              <a:t>Emily Goldman</a:t>
            </a:r>
          </a:p>
          <a:p>
            <a:r>
              <a:rPr lang="en-US" dirty="0"/>
              <a:t>OASFAA Outreach Committee</a:t>
            </a:r>
          </a:p>
        </p:txBody>
      </p:sp>
    </p:spTree>
    <p:extLst>
      <p:ext uri="{BB962C8B-B14F-4D97-AF65-F5344CB8AC3E}">
        <p14:creationId xmlns:p14="http://schemas.microsoft.com/office/powerpoint/2010/main" val="297973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Rectangle 13">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8" name="Straight Connector 15">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7">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sz="4400" dirty="0"/>
              <a:t>Self-Help Aid: Work-Study Employment</a:t>
            </a:r>
          </a:p>
        </p:txBody>
      </p:sp>
      <p:pic>
        <p:nvPicPr>
          <p:cNvPr id="7" name="Graphic 6" descr="Employee badge with solid fill">
            <a:extLst>
              <a:ext uri="{FF2B5EF4-FFF2-40B4-BE49-F238E27FC236}">
                <a16:creationId xmlns:a16="http://schemas.microsoft.com/office/drawing/2014/main" id="{C892A6FE-C924-9D25-7831-01B659AD71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475499" y="1796791"/>
            <a:ext cx="3000986" cy="3000986"/>
          </a:xfrm>
          <a:prstGeom prst="rect">
            <a:avLst/>
          </a:prstGeom>
        </p:spPr>
      </p:pic>
      <p:cxnSp>
        <p:nvCxnSpPr>
          <p:cNvPr id="30" name="Straight Connector 19">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spcAft>
                <a:spcPct val="50000"/>
              </a:spcAft>
              <a:buSzPct val="100000"/>
              <a:buFont typeface="Calibri" panose="020F0502020204030204" pitchFamily="34" charset="0"/>
              <a:buNone/>
              <a:defRPr/>
            </a:pPr>
            <a:r>
              <a:rPr lang="en-US" dirty="0"/>
              <a:t>Allows student to earn money to help pay educational costs</a:t>
            </a:r>
          </a:p>
          <a:p>
            <a:pPr marL="393700" lvl="1" indent="0">
              <a:spcAft>
                <a:spcPct val="50000"/>
              </a:spcAft>
              <a:buSzPct val="100000"/>
              <a:buFont typeface="Calibri" panose="020F0502020204030204" pitchFamily="34" charset="0"/>
              <a:buNone/>
              <a:defRPr/>
            </a:pPr>
            <a:r>
              <a:rPr lang="en-US" dirty="0"/>
              <a:t>A paycheck; or</a:t>
            </a:r>
          </a:p>
          <a:p>
            <a:pPr marL="393700" lvl="1" indent="0">
              <a:spcAft>
                <a:spcPct val="30000"/>
              </a:spcAft>
              <a:buSzPct val="100000"/>
              <a:buFont typeface="Calibri" panose="020F0502020204030204" pitchFamily="34" charset="0"/>
              <a:buNone/>
              <a:defRPr/>
            </a:pPr>
            <a:r>
              <a:rPr lang="en-US" dirty="0"/>
              <a:t>Nonmonetary compensation, such as room and board</a:t>
            </a:r>
          </a:p>
          <a:p>
            <a:pPr marL="0" indent="0">
              <a:spcAft>
                <a:spcPct val="30000"/>
              </a:spcAft>
              <a:buSzPct val="100000"/>
              <a:buFont typeface="Calibri" panose="020F0502020204030204" pitchFamily="34" charset="0"/>
              <a:buNone/>
              <a:defRPr/>
            </a:pPr>
            <a:r>
              <a:rPr lang="en-US" dirty="0"/>
              <a:t>Student decides whether or not to work or number of hours to work</a:t>
            </a:r>
          </a:p>
          <a:p>
            <a:pPr marL="0" indent="0">
              <a:spcAft>
                <a:spcPct val="30000"/>
              </a:spcAft>
              <a:buSzPct val="100000"/>
              <a:buFont typeface="Calibri" panose="020F0502020204030204" pitchFamily="34" charset="0"/>
              <a:buNone/>
              <a:defRPr/>
            </a:pPr>
            <a:r>
              <a:rPr lang="en-US" dirty="0"/>
              <a:t>While eligibility may be shown on aid offer, separate application is necessary</a:t>
            </a:r>
          </a:p>
          <a:p>
            <a:endParaRPr lang="en-US" dirty="0"/>
          </a:p>
        </p:txBody>
      </p:sp>
      <p:sp>
        <p:nvSpPr>
          <p:cNvPr id="31" name="Rectangle 21">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Rectangle 23">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7339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Financial Aid</a:t>
            </a:r>
          </a:p>
        </p:txBody>
      </p:sp>
      <p:grpSp>
        <p:nvGrpSpPr>
          <p:cNvPr id="12" name="Group 11">
            <a:extLst>
              <a:ext uri="{FF2B5EF4-FFF2-40B4-BE49-F238E27FC236}">
                <a16:creationId xmlns:a16="http://schemas.microsoft.com/office/drawing/2014/main" id="{DBA7C975-0437-5376-72C5-150D451059AC}"/>
              </a:ext>
            </a:extLst>
          </p:cNvPr>
          <p:cNvGrpSpPr/>
          <p:nvPr/>
        </p:nvGrpSpPr>
        <p:grpSpPr>
          <a:xfrm>
            <a:off x="1066800" y="1905000"/>
            <a:ext cx="6879772" cy="4262845"/>
            <a:chOff x="2797628" y="2137955"/>
            <a:chExt cx="6879772" cy="4262845"/>
          </a:xfrm>
        </p:grpSpPr>
        <p:sp>
          <p:nvSpPr>
            <p:cNvPr id="6" name="Oval 5">
              <a:extLst>
                <a:ext uri="{FF2B5EF4-FFF2-40B4-BE49-F238E27FC236}">
                  <a16:creationId xmlns:a16="http://schemas.microsoft.com/office/drawing/2014/main" id="{308FF4EC-DE7E-5C8B-CC9B-C750972687D8}"/>
                </a:ext>
              </a:extLst>
            </p:cNvPr>
            <p:cNvSpPr>
              <a:spLocks noChangeAspect="1"/>
            </p:cNvSpPr>
            <p:nvPr/>
          </p:nvSpPr>
          <p:spPr>
            <a:xfrm>
              <a:off x="4180114" y="22860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6A912CA9-82EC-4C91-62A0-9A127DB1754A}"/>
                </a:ext>
              </a:extLst>
            </p:cNvPr>
            <p:cNvSpPr/>
            <p:nvPr/>
          </p:nvSpPr>
          <p:spPr>
            <a:xfrm>
              <a:off x="4947702" y="2137955"/>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8" name="Rectangle: Rounded Corners 7">
              <a:extLst>
                <a:ext uri="{FF2B5EF4-FFF2-40B4-BE49-F238E27FC236}">
                  <a16:creationId xmlns:a16="http://schemas.microsoft.com/office/drawing/2014/main" id="{00FC9624-845A-8EE5-5781-D5DA884356D6}"/>
                </a:ext>
              </a:extLst>
            </p:cNvPr>
            <p:cNvSpPr/>
            <p:nvPr/>
          </p:nvSpPr>
          <p:spPr>
            <a:xfrm>
              <a:off x="7391400" y="3429000"/>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9" name="Rectangle: Rounded Corners 8">
              <a:extLst>
                <a:ext uri="{FF2B5EF4-FFF2-40B4-BE49-F238E27FC236}">
                  <a16:creationId xmlns:a16="http://schemas.microsoft.com/office/drawing/2014/main" id="{F75BF6E7-6053-9A0F-D9DD-E96437DAD094}"/>
                </a:ext>
              </a:extLst>
            </p:cNvPr>
            <p:cNvSpPr/>
            <p:nvPr/>
          </p:nvSpPr>
          <p:spPr>
            <a:xfrm>
              <a:off x="7151914" y="5262155"/>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10" name="Rectangle: Rounded Corners 9">
              <a:extLst>
                <a:ext uri="{FF2B5EF4-FFF2-40B4-BE49-F238E27FC236}">
                  <a16:creationId xmlns:a16="http://schemas.microsoft.com/office/drawing/2014/main" id="{F569F279-C5BF-BC0C-243C-FC1EDAC48F50}"/>
                </a:ext>
              </a:extLst>
            </p:cNvPr>
            <p:cNvSpPr/>
            <p:nvPr/>
          </p:nvSpPr>
          <p:spPr>
            <a:xfrm>
              <a:off x="3341914" y="5281749"/>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11" name="Rectangle: Rounded Corners 10">
              <a:extLst>
                <a:ext uri="{FF2B5EF4-FFF2-40B4-BE49-F238E27FC236}">
                  <a16:creationId xmlns:a16="http://schemas.microsoft.com/office/drawing/2014/main" id="{7EE70B98-5EC1-5D46-C036-7AAB02CD232F}"/>
                </a:ext>
              </a:extLst>
            </p:cNvPr>
            <p:cNvSpPr/>
            <p:nvPr/>
          </p:nvSpPr>
          <p:spPr>
            <a:xfrm>
              <a:off x="2797628" y="3584721"/>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grpSp>
    </p:spTree>
    <p:extLst>
      <p:ext uri="{BB962C8B-B14F-4D97-AF65-F5344CB8AC3E}">
        <p14:creationId xmlns:p14="http://schemas.microsoft.com/office/powerpoint/2010/main" val="285318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r>
              <a:rPr lang="en-US" dirty="0"/>
              <a:t>Federal Student Aid Programs</a:t>
            </a:r>
          </a:p>
        </p:txBody>
      </p:sp>
      <p:graphicFrame>
        <p:nvGraphicFramePr>
          <p:cNvPr id="7" name="Diagram 6">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2480046660"/>
              </p:ext>
            </p:extLst>
          </p:nvPr>
        </p:nvGraphicFramePr>
        <p:xfrm>
          <a:off x="457200" y="1600200"/>
          <a:ext cx="8153400" cy="454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Ohio Student Aid Programs 2024-2025</a:t>
            </a:r>
          </a:p>
        </p:txBody>
      </p:sp>
      <p:sp>
        <p:nvSpPr>
          <p:cNvPr id="3" name="Content Placeholder 2"/>
          <p:cNvSpPr>
            <a:spLocks noGrp="1"/>
          </p:cNvSpPr>
          <p:nvPr>
            <p:ph idx="1"/>
          </p:nvPr>
        </p:nvSpPr>
        <p:spPr>
          <a:xfrm>
            <a:off x="822958" y="1845734"/>
            <a:ext cx="5425442" cy="4326466"/>
          </a:xfrm>
        </p:spPr>
        <p:txBody>
          <a:bodyPr>
            <a:normAutofit fontScale="70000" lnSpcReduction="20000"/>
          </a:bodyPr>
          <a:lstStyle/>
          <a:p>
            <a:pPr marL="0" indent="0">
              <a:buNone/>
              <a:defRPr/>
            </a:pPr>
            <a:r>
              <a:rPr lang="en-US" sz="2400" dirty="0">
                <a:solidFill>
                  <a:schemeClr val="tx1"/>
                </a:solidFill>
              </a:rPr>
              <a:t>Ohio College Opportunity Grant (OCOG)</a:t>
            </a:r>
          </a:p>
          <a:p>
            <a:pPr marL="0" indent="0">
              <a:buNone/>
              <a:defRPr/>
            </a:pPr>
            <a:r>
              <a:rPr lang="en-US" sz="2400" dirty="0">
                <a:solidFill>
                  <a:schemeClr val="tx1"/>
                </a:solidFill>
              </a:rPr>
              <a:t>Ohio War Orphans Scholarship &amp; Severely Disabled Veteran’s Children’s Scholarship Program</a:t>
            </a:r>
          </a:p>
          <a:p>
            <a:pPr marL="0" indent="0">
              <a:buNone/>
              <a:defRPr/>
            </a:pPr>
            <a:r>
              <a:rPr lang="en-US" sz="2400" dirty="0">
                <a:solidFill>
                  <a:schemeClr val="tx1"/>
                </a:solidFill>
              </a:rPr>
              <a:t>Ohio Army National Guard Scholarship</a:t>
            </a:r>
          </a:p>
          <a:p>
            <a:pPr marL="0" indent="0">
              <a:buNone/>
              <a:defRPr/>
            </a:pPr>
            <a:r>
              <a:rPr lang="en-US" sz="2400" dirty="0">
                <a:solidFill>
                  <a:schemeClr val="tx1"/>
                </a:solidFill>
              </a:rPr>
              <a:t>Ohio Safety Officers College Memorial Fund</a:t>
            </a:r>
          </a:p>
          <a:p>
            <a:pPr marL="0" indent="0">
              <a:buNone/>
              <a:defRPr/>
            </a:pPr>
            <a:r>
              <a:rPr lang="en-US" sz="2400" dirty="0">
                <a:solidFill>
                  <a:schemeClr val="tx1"/>
                </a:solidFill>
              </a:rPr>
              <a:t>Nurse Education Assistance Loan Program (NEALP)</a:t>
            </a:r>
          </a:p>
          <a:p>
            <a:pPr marL="0" indent="0">
              <a:buNone/>
              <a:defRPr/>
            </a:pPr>
            <a:r>
              <a:rPr lang="en-US" sz="2400" dirty="0">
                <a:solidFill>
                  <a:schemeClr val="tx1"/>
                </a:solidFill>
              </a:rPr>
              <a:t>Choose Ohio First Scholarship: STEM Disciplines</a:t>
            </a:r>
          </a:p>
          <a:p>
            <a:pPr marL="0" indent="0">
              <a:buNone/>
              <a:defRPr/>
            </a:pPr>
            <a:r>
              <a:rPr lang="en-US" sz="2400" dirty="0">
                <a:solidFill>
                  <a:schemeClr val="tx1"/>
                </a:solidFill>
              </a:rPr>
              <a:t>Governor’s Merit Scholarship</a:t>
            </a:r>
          </a:p>
          <a:p>
            <a:pPr marL="0" indent="0">
              <a:buNone/>
              <a:defRPr/>
            </a:pPr>
            <a:r>
              <a:rPr lang="en-US" sz="2400" dirty="0">
                <a:solidFill>
                  <a:schemeClr val="tx1"/>
                </a:solidFill>
              </a:rPr>
              <a:t>Ohio Work Ready Grant</a:t>
            </a:r>
          </a:p>
          <a:p>
            <a:pPr marL="0" indent="0">
              <a:buNone/>
              <a:defRPr/>
            </a:pPr>
            <a:r>
              <a:rPr lang="en-US" sz="2400" dirty="0">
                <a:solidFill>
                  <a:schemeClr val="tx1"/>
                </a:solidFill>
              </a:rPr>
              <a:t>College Adoption Grant</a:t>
            </a:r>
          </a:p>
          <a:p>
            <a:pPr marL="0" indent="0">
              <a:buNone/>
              <a:defRPr/>
            </a:pPr>
            <a:r>
              <a:rPr lang="en-US" sz="2400" dirty="0">
                <a:solidFill>
                  <a:schemeClr val="tx1"/>
                </a:solidFill>
              </a:rPr>
              <a:t>Grow Your Own Teacher Scholarship</a:t>
            </a:r>
          </a:p>
          <a:p>
            <a:pPr marL="0" indent="0">
              <a:buNone/>
              <a:defRPr/>
            </a:pPr>
            <a:r>
              <a:rPr lang="en-US" sz="2400" b="1" dirty="0">
                <a:solidFill>
                  <a:schemeClr val="tx1"/>
                </a:solidFill>
              </a:rPr>
              <a:t>Visit highered.ohio.gov to learn more!</a:t>
            </a:r>
          </a:p>
          <a:p>
            <a:pPr marL="0" indent="0">
              <a:buNone/>
            </a:pPr>
            <a:endParaRPr lang="en-US" dirty="0"/>
          </a:p>
        </p:txBody>
      </p:sp>
      <p:pic>
        <p:nvPicPr>
          <p:cNvPr id="3074" name="Picture 2" descr="APRN Day at the Statehouse - OAAP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01" r="27681"/>
          <a:stretch/>
        </p:blipFill>
        <p:spPr bwMode="auto">
          <a:xfrm>
            <a:off x="6400800" y="2121908"/>
            <a:ext cx="2351332"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8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Colleges and Universities</a:t>
            </a:r>
          </a:p>
        </p:txBody>
      </p:sp>
      <p:sp>
        <p:nvSpPr>
          <p:cNvPr id="22" name="Rectangle 21">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14" name="Content Placeholder 2">
            <a:extLst>
              <a:ext uri="{FF2B5EF4-FFF2-40B4-BE49-F238E27FC236}">
                <a16:creationId xmlns:a16="http://schemas.microsoft.com/office/drawing/2014/main" id="{83DBBCC3-C8E3-054A-C479-5A45F2ABF625}"/>
              </a:ext>
            </a:extLst>
          </p:cNvPr>
          <p:cNvGraphicFramePr>
            <a:graphicFrameLocks noGrp="1"/>
          </p:cNvGraphicFramePr>
          <p:nvPr>
            <p:ph idx="1"/>
            <p:extLst>
              <p:ext uri="{D42A27DB-BD31-4B8C-83A1-F6EECF244321}">
                <p14:modId xmlns:p14="http://schemas.microsoft.com/office/powerpoint/2010/main" val="50588899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80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199" y="286603"/>
            <a:ext cx="5063240" cy="1450757"/>
          </a:xfrm>
        </p:spPr>
        <p:txBody>
          <a:bodyPr>
            <a:normAutofit/>
          </a:bodyPr>
          <a:lstStyle/>
          <a:p>
            <a:r>
              <a:rPr lang="en-US" dirty="0">
                <a:solidFill>
                  <a:schemeClr val="accent2"/>
                </a:solidFill>
              </a:rPr>
              <a:t>Outside Sources</a:t>
            </a:r>
          </a:p>
        </p:txBody>
      </p:sp>
      <p:sp>
        <p:nvSpPr>
          <p:cNvPr id="3" name="Content Placeholder 2"/>
          <p:cNvSpPr>
            <a:spLocks noGrp="1"/>
          </p:cNvSpPr>
          <p:nvPr>
            <p:ph idx="1"/>
          </p:nvPr>
        </p:nvSpPr>
        <p:spPr>
          <a:xfrm>
            <a:off x="783153" y="2023962"/>
            <a:ext cx="5023286" cy="3845131"/>
          </a:xfrm>
        </p:spPr>
        <p:txBody>
          <a:bodyPr>
            <a:normAutofit/>
          </a:bodyPr>
          <a:lstStyle/>
          <a:p>
            <a:pPr>
              <a:spcBef>
                <a:spcPts val="600"/>
              </a:spcBef>
              <a:spcAft>
                <a:spcPts val="0"/>
              </a:spcAft>
              <a:buClr>
                <a:schemeClr val="accent2"/>
              </a:buClr>
              <a:buSzPct val="100000"/>
            </a:pPr>
            <a:r>
              <a:rPr lang="en-US" sz="2400" dirty="0"/>
              <a:t>Foundations</a:t>
            </a:r>
          </a:p>
          <a:p>
            <a:pPr>
              <a:spcBef>
                <a:spcPts val="600"/>
              </a:spcBef>
              <a:spcAft>
                <a:spcPts val="0"/>
              </a:spcAft>
              <a:buClr>
                <a:schemeClr val="accent2"/>
              </a:buClr>
              <a:buSzPct val="100000"/>
            </a:pPr>
            <a:r>
              <a:rPr lang="en-US" sz="2400" dirty="0"/>
              <a:t>Local businesses</a:t>
            </a:r>
          </a:p>
          <a:p>
            <a:pPr>
              <a:spcBef>
                <a:spcPts val="600"/>
              </a:spcBef>
              <a:spcAft>
                <a:spcPts val="0"/>
              </a:spcAft>
              <a:buClr>
                <a:schemeClr val="accent2"/>
              </a:buClr>
              <a:buSzPct val="100000"/>
            </a:pPr>
            <a:r>
              <a:rPr lang="en-US" sz="2400" dirty="0"/>
              <a:t>Charitable organizations</a:t>
            </a:r>
          </a:p>
          <a:p>
            <a:pPr>
              <a:spcBef>
                <a:spcPts val="600"/>
              </a:spcBef>
              <a:spcAft>
                <a:spcPts val="0"/>
              </a:spcAft>
              <a:buClr>
                <a:schemeClr val="accent2"/>
              </a:buClr>
              <a:buSzPct val="100000"/>
            </a:pPr>
            <a:r>
              <a:rPr lang="en-US" sz="2400" dirty="0"/>
              <a:t>Civic organizations</a:t>
            </a:r>
          </a:p>
          <a:p>
            <a:pPr>
              <a:spcBef>
                <a:spcPts val="600"/>
              </a:spcBef>
              <a:spcAft>
                <a:spcPts val="0"/>
              </a:spcAft>
              <a:buClr>
                <a:schemeClr val="accent2"/>
              </a:buClr>
              <a:buSzPct val="100000"/>
            </a:pPr>
            <a:r>
              <a:rPr lang="en-US" sz="2400" dirty="0"/>
              <a:t>Church</a:t>
            </a:r>
          </a:p>
          <a:p>
            <a:pPr>
              <a:spcBef>
                <a:spcPts val="600"/>
              </a:spcBef>
              <a:spcAft>
                <a:spcPts val="0"/>
              </a:spcAft>
              <a:buClr>
                <a:schemeClr val="accent2"/>
              </a:buClr>
              <a:buSzPct val="100000"/>
            </a:pPr>
            <a:r>
              <a:rPr lang="en-US" sz="2400" dirty="0"/>
              <a:t>Parents’ employers</a:t>
            </a:r>
          </a:p>
          <a:p>
            <a:pPr>
              <a:spcBef>
                <a:spcPts val="600"/>
              </a:spcBef>
              <a:spcAft>
                <a:spcPts val="0"/>
              </a:spcAft>
              <a:buClr>
                <a:schemeClr val="accent2"/>
              </a:buClr>
              <a:buSzPct val="100000"/>
            </a:pPr>
            <a:r>
              <a:rPr lang="en-US" sz="2400" dirty="0"/>
              <a:t>VA – Post 9/11 GI Bill</a:t>
            </a:r>
          </a:p>
          <a:p>
            <a:pPr>
              <a:spcBef>
                <a:spcPts val="600"/>
              </a:spcBef>
              <a:spcAft>
                <a:spcPts val="0"/>
              </a:spcAft>
              <a:buClr>
                <a:schemeClr val="accent2"/>
              </a:buClr>
              <a:buSzPct val="100000"/>
            </a:pPr>
            <a:r>
              <a:rPr lang="en-US" sz="2400" dirty="0"/>
              <a:t>Deadlines are generally in the spring</a:t>
            </a:r>
          </a:p>
          <a:p>
            <a:pPr>
              <a:spcBef>
                <a:spcPts val="600"/>
              </a:spcBef>
              <a:spcAft>
                <a:spcPts val="0"/>
              </a:spcAft>
              <a:buClr>
                <a:schemeClr val="accent2"/>
              </a:buClr>
              <a:buSzPct val="100000"/>
            </a:pPr>
            <a:r>
              <a:rPr lang="en-US" sz="2400" dirty="0"/>
              <a:t>Small scholarships add up!</a:t>
            </a:r>
          </a:p>
          <a:p>
            <a:endParaRPr lang="en-US" dirty="0"/>
          </a:p>
        </p:txBody>
      </p:sp>
    </p:spTree>
    <p:extLst>
      <p:ext uri="{BB962C8B-B14F-4D97-AF65-F5344CB8AC3E}">
        <p14:creationId xmlns:p14="http://schemas.microsoft.com/office/powerpoint/2010/main" val="256297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3" name="Straight Connector 22">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4E862-5857-4FFF-9D60-578122381266}"/>
              </a:ext>
            </a:extLst>
          </p:cNvPr>
          <p:cNvSpPr>
            <a:spLocks noGrp="1"/>
          </p:cNvSpPr>
          <p:nvPr>
            <p:ph type="title"/>
          </p:nvPr>
        </p:nvSpPr>
        <p:spPr>
          <a:xfrm>
            <a:off x="3915696" y="965200"/>
            <a:ext cx="4499251" cy="4927600"/>
          </a:xfrm>
        </p:spPr>
        <p:txBody>
          <a:bodyPr vert="horz" lIns="91440" tIns="45720" rIns="91440" bIns="45720" rtlCol="0" anchor="ctr">
            <a:normAutofit/>
          </a:bodyPr>
          <a:lstStyle/>
          <a:p>
            <a:r>
              <a:rPr lang="en-US" sz="8000" dirty="0">
                <a:solidFill>
                  <a:schemeClr val="tx2"/>
                </a:solidFill>
              </a:rPr>
              <a:t>Everything FAFSA</a:t>
            </a:r>
          </a:p>
        </p:txBody>
      </p:sp>
      <p:sp>
        <p:nvSpPr>
          <p:cNvPr id="27" name="Rectangle 26">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Rectangle 28">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6118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066800"/>
          </a:xfrm>
        </p:spPr>
        <p:txBody>
          <a:bodyPr>
            <a:normAutofit fontScale="90000"/>
          </a:bodyPr>
          <a:lstStyle/>
          <a:p>
            <a:r>
              <a:rPr lang="en-US" dirty="0"/>
              <a:t>FAFSA = </a:t>
            </a:r>
            <a:r>
              <a:rPr lang="en-US" b="1" u="sng" dirty="0"/>
              <a:t>Free</a:t>
            </a:r>
            <a:r>
              <a:rPr lang="en-US" dirty="0"/>
              <a:t> Application for Federal Student Aid</a:t>
            </a:r>
          </a:p>
        </p:txBody>
      </p:sp>
      <p:sp>
        <p:nvSpPr>
          <p:cNvPr id="5" name="Content Placeholder 4">
            <a:extLst>
              <a:ext uri="{FF2B5EF4-FFF2-40B4-BE49-F238E27FC236}">
                <a16:creationId xmlns:a16="http://schemas.microsoft.com/office/drawing/2014/main" id="{1B60B2CB-2B8E-D483-E74B-231B3845BBC9}"/>
              </a:ext>
            </a:extLst>
          </p:cNvPr>
          <p:cNvSpPr>
            <a:spLocks noGrp="1"/>
          </p:cNvSpPr>
          <p:nvPr>
            <p:ph idx="1"/>
          </p:nvPr>
        </p:nvSpPr>
        <p:spPr/>
        <p:txBody>
          <a:bodyPr>
            <a:noAutofit/>
          </a:bodyPr>
          <a:lstStyle/>
          <a:p>
            <a:r>
              <a:rPr lang="en-US" sz="2400" dirty="0"/>
              <a:t>Application for: </a:t>
            </a:r>
          </a:p>
          <a:p>
            <a:pPr lvl="1"/>
            <a:r>
              <a:rPr lang="en-US" sz="2400" dirty="0"/>
              <a:t>Federal grants, work-study, and federal student loans</a:t>
            </a:r>
          </a:p>
          <a:p>
            <a:pPr lvl="1"/>
            <a:r>
              <a:rPr lang="en-US" sz="2400" dirty="0"/>
              <a:t>State of Ohio grants</a:t>
            </a:r>
          </a:p>
          <a:p>
            <a:pPr lvl="1"/>
            <a:r>
              <a:rPr lang="en-US" sz="2400" dirty="0"/>
              <a:t>For some schools, institutional scholarships and grants</a:t>
            </a:r>
          </a:p>
          <a:p>
            <a:pPr lvl="1"/>
            <a:endParaRPr lang="en-US" sz="2400" dirty="0"/>
          </a:p>
          <a:p>
            <a:pPr marL="201168" lvl="1" indent="0">
              <a:buNone/>
            </a:pPr>
            <a:r>
              <a:rPr lang="en-US" sz="2400" dirty="0"/>
              <a:t>Information Provided:</a:t>
            </a:r>
          </a:p>
          <a:p>
            <a:pPr lvl="1"/>
            <a:r>
              <a:rPr lang="en-US" sz="2400" dirty="0"/>
              <a:t>Demographic (student and parent if dependent)</a:t>
            </a:r>
          </a:p>
          <a:p>
            <a:pPr lvl="1"/>
            <a:r>
              <a:rPr lang="en-US" sz="2400" dirty="0"/>
              <a:t>Taxable and untaxed income for 2023</a:t>
            </a:r>
          </a:p>
        </p:txBody>
      </p:sp>
      <p:pic>
        <p:nvPicPr>
          <p:cNvPr id="6" name="Picture 2" descr="What students need to know about FAFSA during the pandemic - Galion Inquirer">
            <a:extLst>
              <a:ext uri="{FF2B5EF4-FFF2-40B4-BE49-F238E27FC236}">
                <a16:creationId xmlns:a16="http://schemas.microsoft.com/office/drawing/2014/main" id="{928DC88B-C28F-7FAB-AB30-719D31FCAD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4917641"/>
            <a:ext cx="2546907" cy="133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9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6400800"/>
            <a:ext cx="914161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482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5" name="Rectangle 1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vert="horz" lIns="91440" tIns="45720" rIns="91440" bIns="45720" rtlCol="0" anchor="ctr">
            <a:normAutofit/>
          </a:bodyPr>
          <a:lstStyle/>
          <a:p>
            <a:r>
              <a:rPr lang="en-US" sz="3100" dirty="0"/>
              <a:t>Where and When</a:t>
            </a:r>
          </a:p>
        </p:txBody>
      </p:sp>
      <p:sp>
        <p:nvSpPr>
          <p:cNvPr id="19" name="Rectangle 1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D22FBA0D-7F41-903D-AC9E-5CAC6EC00CB7}"/>
              </a:ext>
            </a:extLst>
          </p:cNvPr>
          <p:cNvGraphicFramePr>
            <a:graphicFrameLocks noGrp="1"/>
          </p:cNvGraphicFramePr>
          <p:nvPr>
            <p:ph idx="1"/>
            <p:extLst>
              <p:ext uri="{D42A27DB-BD31-4B8C-83A1-F6EECF244321}">
                <p14:modId xmlns:p14="http://schemas.microsoft.com/office/powerpoint/2010/main" val="197404645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82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235" r="14706"/>
          <a:stretch/>
        </p:blipFill>
        <p:spPr>
          <a:xfrm>
            <a:off x="3779861" y="2377633"/>
            <a:ext cx="1447800" cy="1432560"/>
          </a:xfrm>
          <a:prstGeom prst="rect">
            <a:avLst/>
          </a:prstGeom>
        </p:spPr>
      </p:pic>
      <p:sp>
        <p:nvSpPr>
          <p:cNvPr id="9" name="Curved Up Ribbon 8"/>
          <p:cNvSpPr/>
          <p:nvPr/>
        </p:nvSpPr>
        <p:spPr>
          <a:xfrm>
            <a:off x="7437120" y="3465674"/>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urved Up Ribbon 10"/>
          <p:cNvSpPr/>
          <p:nvPr/>
        </p:nvSpPr>
        <p:spPr>
          <a:xfrm>
            <a:off x="7441522" y="4267200"/>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rved Up Ribbon 11"/>
          <p:cNvSpPr/>
          <p:nvPr/>
        </p:nvSpPr>
        <p:spPr>
          <a:xfrm>
            <a:off x="7441522" y="5055466"/>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rved Up Ribbon 12"/>
          <p:cNvSpPr/>
          <p:nvPr/>
        </p:nvSpPr>
        <p:spPr>
          <a:xfrm>
            <a:off x="7441522" y="5855566"/>
            <a:ext cx="1524000" cy="6096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2095500" y="1702527"/>
            <a:ext cx="0"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47276" y="4445866"/>
            <a:ext cx="579343"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94320" y="3442751"/>
            <a:ext cx="609600" cy="430887"/>
          </a:xfrm>
          <a:prstGeom prst="rect">
            <a:avLst/>
          </a:prstGeom>
          <a:noFill/>
        </p:spPr>
        <p:txBody>
          <a:bodyPr wrap="square" rtlCol="0">
            <a:spAutoFit/>
          </a:bodyPr>
          <a:lstStyle/>
          <a:p>
            <a:pPr algn="ctr"/>
            <a:r>
              <a:rPr lang="en-US" sz="1100" b="1" dirty="0"/>
              <a:t>School #1</a:t>
            </a:r>
          </a:p>
        </p:txBody>
      </p:sp>
      <p:sp>
        <p:nvSpPr>
          <p:cNvPr id="19" name="TextBox 18"/>
          <p:cNvSpPr txBox="1"/>
          <p:nvPr/>
        </p:nvSpPr>
        <p:spPr>
          <a:xfrm>
            <a:off x="7861711" y="4288512"/>
            <a:ext cx="609600" cy="430887"/>
          </a:xfrm>
          <a:prstGeom prst="rect">
            <a:avLst/>
          </a:prstGeom>
          <a:noFill/>
        </p:spPr>
        <p:txBody>
          <a:bodyPr wrap="square" rtlCol="0">
            <a:spAutoFit/>
          </a:bodyPr>
          <a:lstStyle/>
          <a:p>
            <a:pPr algn="ctr"/>
            <a:r>
              <a:rPr lang="en-US" sz="1100" b="1" dirty="0"/>
              <a:t>School #2</a:t>
            </a:r>
          </a:p>
        </p:txBody>
      </p:sp>
      <p:sp>
        <p:nvSpPr>
          <p:cNvPr id="20" name="TextBox 19"/>
          <p:cNvSpPr txBox="1"/>
          <p:nvPr/>
        </p:nvSpPr>
        <p:spPr>
          <a:xfrm>
            <a:off x="7898722" y="5067534"/>
            <a:ext cx="609600" cy="430887"/>
          </a:xfrm>
          <a:prstGeom prst="rect">
            <a:avLst/>
          </a:prstGeom>
          <a:noFill/>
        </p:spPr>
        <p:txBody>
          <a:bodyPr wrap="square" rtlCol="0">
            <a:spAutoFit/>
          </a:bodyPr>
          <a:lstStyle/>
          <a:p>
            <a:pPr algn="ctr"/>
            <a:r>
              <a:rPr lang="en-US" sz="1100" b="1" dirty="0"/>
              <a:t>School #3</a:t>
            </a:r>
          </a:p>
        </p:txBody>
      </p:sp>
      <p:sp>
        <p:nvSpPr>
          <p:cNvPr id="21" name="TextBox 20"/>
          <p:cNvSpPr txBox="1"/>
          <p:nvPr/>
        </p:nvSpPr>
        <p:spPr>
          <a:xfrm>
            <a:off x="7822523" y="5900147"/>
            <a:ext cx="788078" cy="430887"/>
          </a:xfrm>
          <a:prstGeom prst="rect">
            <a:avLst/>
          </a:prstGeom>
          <a:noFill/>
        </p:spPr>
        <p:txBody>
          <a:bodyPr wrap="square" rtlCol="0">
            <a:spAutoFit/>
          </a:bodyPr>
          <a:lstStyle/>
          <a:p>
            <a:pPr algn="ctr"/>
            <a:r>
              <a:rPr lang="en-US" sz="1100" b="1" dirty="0"/>
              <a:t>School </a:t>
            </a:r>
          </a:p>
          <a:p>
            <a:pPr algn="ctr"/>
            <a:r>
              <a:rPr lang="en-US" sz="1100" b="1" dirty="0"/>
              <a:t>Up to 20</a:t>
            </a:r>
          </a:p>
        </p:txBody>
      </p:sp>
      <p:cxnSp>
        <p:nvCxnSpPr>
          <p:cNvPr id="22" name="Straight Arrow Connector 21"/>
          <p:cNvCxnSpPr/>
          <p:nvPr/>
        </p:nvCxnSpPr>
        <p:spPr>
          <a:xfrm flipV="1">
            <a:off x="6051561" y="3770474"/>
            <a:ext cx="1385559" cy="1647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051561" y="4622074"/>
            <a:ext cx="1468183" cy="8077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35758" y="5429864"/>
            <a:ext cx="1477610" cy="782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42134" y="5429864"/>
            <a:ext cx="147123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Explosion 2 31"/>
          <p:cNvSpPr/>
          <p:nvPr/>
        </p:nvSpPr>
        <p:spPr>
          <a:xfrm rot="1089448">
            <a:off x="4881278" y="61382"/>
            <a:ext cx="3462892" cy="2828667"/>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334000" y="737051"/>
            <a:ext cx="2286000" cy="1477328"/>
          </a:xfrm>
          <a:prstGeom prst="rect">
            <a:avLst/>
          </a:prstGeom>
          <a:noFill/>
        </p:spPr>
        <p:txBody>
          <a:bodyPr wrap="square" rtlCol="0">
            <a:spAutoFit/>
          </a:bodyPr>
          <a:lstStyle/>
          <a:p>
            <a:pPr algn="ctr"/>
            <a:r>
              <a:rPr lang="en-US" sz="3000" dirty="0"/>
              <a:t>One FAFSA per student, per year</a:t>
            </a:r>
          </a:p>
        </p:txBody>
      </p:sp>
      <p:pic>
        <p:nvPicPr>
          <p:cNvPr id="10" name="Picture 9">
            <a:extLst>
              <a:ext uri="{FF2B5EF4-FFF2-40B4-BE49-F238E27FC236}">
                <a16:creationId xmlns:a16="http://schemas.microsoft.com/office/drawing/2014/main" id="{2DDB78B4-7CC5-A004-204D-C2F85C9BA3CB}"/>
              </a:ext>
            </a:extLst>
          </p:cNvPr>
          <p:cNvPicPr>
            <a:picLocks noChangeAspect="1"/>
          </p:cNvPicPr>
          <p:nvPr/>
        </p:nvPicPr>
        <p:blipFill>
          <a:blip r:embed="rId3"/>
          <a:stretch>
            <a:fillRect/>
          </a:stretch>
        </p:blipFill>
        <p:spPr>
          <a:xfrm>
            <a:off x="828207" y="2057400"/>
            <a:ext cx="2905594" cy="2350862"/>
          </a:xfrm>
          <a:prstGeom prst="rect">
            <a:avLst/>
          </a:prstGeom>
        </p:spPr>
      </p:pic>
      <p:pic>
        <p:nvPicPr>
          <p:cNvPr id="1026" name="Picture 2" descr="No photo description available.">
            <a:extLst>
              <a:ext uri="{FF2B5EF4-FFF2-40B4-BE49-F238E27FC236}">
                <a16:creationId xmlns:a16="http://schemas.microsoft.com/office/drawing/2014/main" id="{E53E91E8-17D1-25C1-198A-17B47522B4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113865"/>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 Department of Education">
            <a:extLst>
              <a:ext uri="{FF2B5EF4-FFF2-40B4-BE49-F238E27FC236}">
                <a16:creationId xmlns:a16="http://schemas.microsoft.com/office/drawing/2014/main" id="{D8CBFB1B-0717-1FA7-B92A-E98644B2C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437" y="4380821"/>
            <a:ext cx="1927635" cy="192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Topics We Will Discuss Tonight</a:t>
            </a:r>
          </a:p>
        </p:txBody>
      </p:sp>
      <p:sp>
        <p:nvSpPr>
          <p:cNvPr id="23" name="Rectangle 2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F289720D-E96D-8BF7-EF23-1B6B66611CCA}"/>
              </a:ext>
            </a:extLst>
          </p:cNvPr>
          <p:cNvGraphicFramePr>
            <a:graphicFrameLocks noGrp="1"/>
          </p:cNvGraphicFramePr>
          <p:nvPr>
            <p:ph idx="1"/>
            <p:extLst>
              <p:ext uri="{D42A27DB-BD31-4B8C-83A1-F6EECF244321}">
                <p14:modId xmlns:p14="http://schemas.microsoft.com/office/powerpoint/2010/main" val="283020568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a:solidFill>
                  <a:schemeClr val="tx1"/>
                </a:solidFill>
              </a:rPr>
              <a:t>How to Create An FSA ID</a:t>
            </a:r>
          </a:p>
        </p:txBody>
      </p:sp>
      <p:sp>
        <p:nvSpPr>
          <p:cNvPr id="12" name="TextBox 11">
            <a:extLst>
              <a:ext uri="{FF2B5EF4-FFF2-40B4-BE49-F238E27FC236}">
                <a16:creationId xmlns:a16="http://schemas.microsoft.com/office/drawing/2014/main" id="{B102B1C9-23C4-E4A0-D0C1-32812BFA6587}"/>
              </a:ext>
            </a:extLst>
          </p:cNvPr>
          <p:cNvSpPr txBox="1"/>
          <p:nvPr/>
        </p:nvSpPr>
        <p:spPr>
          <a:xfrm>
            <a:off x="914400" y="1981200"/>
            <a:ext cx="7162800" cy="2677656"/>
          </a:xfrm>
          <a:prstGeom prst="rect">
            <a:avLst/>
          </a:prstGeom>
          <a:noFill/>
        </p:spPr>
        <p:txBody>
          <a:bodyPr wrap="square">
            <a:spAutoFit/>
          </a:bodyPr>
          <a:lstStyle/>
          <a:p>
            <a:pPr>
              <a:buClr>
                <a:schemeClr val="accent1"/>
              </a:buClr>
            </a:pPr>
            <a:r>
              <a:rPr lang="en-US" sz="2400" dirty="0"/>
              <a:t>Student and parent(s) will each need individual FSA IDs</a:t>
            </a:r>
          </a:p>
          <a:p>
            <a:pPr marL="342900" indent="-342900">
              <a:buClr>
                <a:schemeClr val="accent1"/>
              </a:buClr>
              <a:buFont typeface="Wingdings" panose="05000000000000000000" pitchFamily="2" charset="2"/>
              <a:buChar char="§"/>
            </a:pPr>
            <a:r>
              <a:rPr lang="en-US" sz="2400" dirty="0"/>
              <a:t>Go to studentaid.gov – Top right has “Create an account” button</a:t>
            </a:r>
          </a:p>
          <a:p>
            <a:pPr marL="342900" indent="-342900">
              <a:buClr>
                <a:schemeClr val="accent1"/>
              </a:buClr>
              <a:buFont typeface="Wingdings" panose="05000000000000000000" pitchFamily="2" charset="2"/>
              <a:buChar char="§"/>
            </a:pPr>
            <a:r>
              <a:rPr lang="en-US" sz="2400" dirty="0"/>
              <a:t>Enter Log-in Information</a:t>
            </a:r>
          </a:p>
          <a:p>
            <a:pPr marL="342900" indent="-342900">
              <a:buClr>
                <a:schemeClr val="accent1"/>
              </a:buClr>
              <a:buFont typeface="Wingdings" panose="05000000000000000000" pitchFamily="2" charset="2"/>
              <a:buChar char="§"/>
            </a:pPr>
            <a:r>
              <a:rPr lang="en-US" sz="2400" dirty="0"/>
              <a:t>Enter Personal Information</a:t>
            </a:r>
          </a:p>
          <a:p>
            <a:pPr marL="342900" indent="-342900">
              <a:buClr>
                <a:schemeClr val="accent1"/>
              </a:buClr>
              <a:buFont typeface="Wingdings" panose="05000000000000000000" pitchFamily="2" charset="2"/>
              <a:buChar char="§"/>
            </a:pPr>
            <a:r>
              <a:rPr lang="en-US" sz="2400" dirty="0"/>
              <a:t>Enter Mailing Address, Email, Phone and </a:t>
            </a:r>
            <a:br>
              <a:rPr lang="en-US" sz="2400" dirty="0"/>
            </a:br>
            <a:r>
              <a:rPr lang="en-US" sz="2400" dirty="0"/>
              <a:t>language preference, Challenge Questions</a:t>
            </a:r>
          </a:p>
        </p:txBody>
      </p:sp>
      <p:sp>
        <p:nvSpPr>
          <p:cNvPr id="13" name="Rectangle 12">
            <a:extLst>
              <a:ext uri="{FF2B5EF4-FFF2-40B4-BE49-F238E27FC236}">
                <a16:creationId xmlns:a16="http://schemas.microsoft.com/office/drawing/2014/main" id="{D4BE7ABD-5AD1-217C-CA9D-1C31425FC68B}"/>
              </a:ext>
            </a:extLst>
          </p:cNvPr>
          <p:cNvSpPr/>
          <p:nvPr/>
        </p:nvSpPr>
        <p:spPr>
          <a:xfrm>
            <a:off x="533400" y="5562600"/>
            <a:ext cx="9541032" cy="523220"/>
          </a:xfrm>
          <a:prstGeom prst="rect">
            <a:avLst/>
          </a:prstGeom>
        </p:spPr>
        <p:txBody>
          <a:bodyPr wrap="square">
            <a:spAutoFit/>
          </a:bodyPr>
          <a:lstStyle/>
          <a:p>
            <a:r>
              <a:rPr lang="en-US" sz="2800" dirty="0">
                <a:hlinkClick r:id="rId2"/>
              </a:rPr>
              <a:t>https://studentaid.gov/fsa-id/create-account/launch</a:t>
            </a:r>
            <a:r>
              <a:rPr lang="en-US" sz="2800" dirty="0"/>
              <a:t> </a:t>
            </a:r>
          </a:p>
        </p:txBody>
      </p:sp>
    </p:spTree>
    <p:extLst>
      <p:ext uri="{BB962C8B-B14F-4D97-AF65-F5344CB8AC3E}">
        <p14:creationId xmlns:p14="http://schemas.microsoft.com/office/powerpoint/2010/main" val="353022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2D99-37C7-B278-AAC3-740E19DB37F0}"/>
              </a:ext>
            </a:extLst>
          </p:cNvPr>
          <p:cNvSpPr>
            <a:spLocks noGrp="1"/>
          </p:cNvSpPr>
          <p:nvPr>
            <p:ph type="title"/>
          </p:nvPr>
        </p:nvSpPr>
        <p:spPr/>
        <p:txBody>
          <a:bodyPr/>
          <a:lstStyle/>
          <a:p>
            <a:r>
              <a:rPr lang="en-US" dirty="0"/>
              <a:t>FSA ID TIPS</a:t>
            </a:r>
          </a:p>
        </p:txBody>
      </p:sp>
      <p:graphicFrame>
        <p:nvGraphicFramePr>
          <p:cNvPr id="5" name="Diagram 4">
            <a:extLst>
              <a:ext uri="{FF2B5EF4-FFF2-40B4-BE49-F238E27FC236}">
                <a16:creationId xmlns:a16="http://schemas.microsoft.com/office/drawing/2014/main" id="{5E0C998C-31E2-4A5F-813E-228AF967CB72}"/>
              </a:ext>
            </a:extLst>
          </p:cNvPr>
          <p:cNvGraphicFramePr/>
          <p:nvPr>
            <p:extLst>
              <p:ext uri="{D42A27DB-BD31-4B8C-83A1-F6EECF244321}">
                <p14:modId xmlns:p14="http://schemas.microsoft.com/office/powerpoint/2010/main" val="1432014607"/>
              </p:ext>
            </p:extLst>
          </p:nvPr>
        </p:nvGraphicFramePr>
        <p:xfrm>
          <a:off x="822960" y="1905000"/>
          <a:ext cx="754380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17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E862-5857-4FFF-9D60-578122381266}"/>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7400" dirty="0">
                <a:solidFill>
                  <a:schemeClr val="tx1">
                    <a:lumMod val="85000"/>
                    <a:lumOff val="15000"/>
                  </a:schemeClr>
                </a:solidFill>
              </a:rPr>
              <a:t>Completing FAFSA</a:t>
            </a:r>
          </a:p>
        </p:txBody>
      </p:sp>
    </p:spTree>
    <p:extLst>
      <p:ext uri="{BB962C8B-B14F-4D97-AF65-F5344CB8AC3E}">
        <p14:creationId xmlns:p14="http://schemas.microsoft.com/office/powerpoint/2010/main" val="394526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3;p15">
            <a:extLst>
              <a:ext uri="{FF2B5EF4-FFF2-40B4-BE49-F238E27FC236}">
                <a16:creationId xmlns:a16="http://schemas.microsoft.com/office/drawing/2014/main" id="{1ED0C4B2-CB62-7BED-D45C-0530FBD8319C}"/>
              </a:ext>
            </a:extLst>
          </p:cNvPr>
          <p:cNvPicPr preferRelativeResize="0"/>
          <p:nvPr/>
        </p:nvPicPr>
        <p:blipFill rotWithShape="1">
          <a:blip r:embed="rId2">
            <a:alphaModFix/>
          </a:blip>
          <a:srcRect/>
          <a:stretch/>
        </p:blipFill>
        <p:spPr>
          <a:xfrm>
            <a:off x="1143000" y="1734539"/>
            <a:ext cx="7543800" cy="4648200"/>
          </a:xfrm>
          <a:prstGeom prst="rect">
            <a:avLst/>
          </a:prstGeom>
          <a:noFill/>
          <a:ln>
            <a:noFill/>
          </a:ln>
        </p:spPr>
      </p:pic>
      <p:sp>
        <p:nvSpPr>
          <p:cNvPr id="4" name="Arrow: Right 3">
            <a:extLst>
              <a:ext uri="{FF2B5EF4-FFF2-40B4-BE49-F238E27FC236}">
                <a16:creationId xmlns:a16="http://schemas.microsoft.com/office/drawing/2014/main" id="{15BAA673-41F3-7377-A92C-A2CFA28079FF}"/>
              </a:ext>
            </a:extLst>
          </p:cNvPr>
          <p:cNvSpPr/>
          <p:nvPr/>
        </p:nvSpPr>
        <p:spPr>
          <a:xfrm>
            <a:off x="0" y="268931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itle 4">
            <a:extLst>
              <a:ext uri="{FF2B5EF4-FFF2-40B4-BE49-F238E27FC236}">
                <a16:creationId xmlns:a16="http://schemas.microsoft.com/office/drawing/2014/main" id="{6C57DAB7-CC3A-768F-6873-F079203B852D}"/>
              </a:ext>
            </a:extLst>
          </p:cNvPr>
          <p:cNvSpPr>
            <a:spLocks noGrp="1"/>
          </p:cNvSpPr>
          <p:nvPr>
            <p:ph type="title"/>
          </p:nvPr>
        </p:nvSpPr>
        <p:spPr/>
        <p:txBody>
          <a:bodyPr/>
          <a:lstStyle/>
          <a:p>
            <a:r>
              <a:rPr lang="en-US" dirty="0"/>
              <a:t>Landing Page</a:t>
            </a:r>
          </a:p>
        </p:txBody>
      </p:sp>
    </p:spTree>
    <p:extLst>
      <p:ext uri="{BB962C8B-B14F-4D97-AF65-F5344CB8AC3E}">
        <p14:creationId xmlns:p14="http://schemas.microsoft.com/office/powerpoint/2010/main" val="362045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164"/>
            <a:ext cx="8229600" cy="1066800"/>
          </a:xfrm>
        </p:spPr>
        <p:txBody>
          <a:bodyPr/>
          <a:lstStyle/>
          <a:p>
            <a:r>
              <a:rPr lang="en-US" dirty="0"/>
              <a:t>FAFSA Roles</a:t>
            </a:r>
          </a:p>
        </p:txBody>
      </p:sp>
      <p:pic>
        <p:nvPicPr>
          <p:cNvPr id="7" name="Content Placeholder 6">
            <a:extLst>
              <a:ext uri="{FF2B5EF4-FFF2-40B4-BE49-F238E27FC236}">
                <a16:creationId xmlns:a16="http://schemas.microsoft.com/office/drawing/2014/main" id="{E87F5644-3A41-35A1-E370-EEC93F2D2F93}"/>
              </a:ext>
            </a:extLst>
          </p:cNvPr>
          <p:cNvPicPr>
            <a:picLocks noGrp="1" noChangeAspect="1"/>
          </p:cNvPicPr>
          <p:nvPr>
            <p:ph idx="1"/>
          </p:nvPr>
        </p:nvPicPr>
        <p:blipFill>
          <a:blip r:embed="rId2"/>
          <a:stretch>
            <a:fillRect/>
          </a:stretch>
        </p:blipFill>
        <p:spPr>
          <a:xfrm>
            <a:off x="457200" y="1846263"/>
            <a:ext cx="8305800" cy="4022725"/>
          </a:xfrm>
        </p:spPr>
      </p:pic>
    </p:spTree>
    <p:extLst>
      <p:ext uri="{BB962C8B-B14F-4D97-AF65-F5344CB8AC3E}">
        <p14:creationId xmlns:p14="http://schemas.microsoft.com/office/powerpoint/2010/main" val="59583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2B30-3847-3DC7-EAC6-40DBA56A7D3F}"/>
              </a:ext>
            </a:extLst>
          </p:cNvPr>
          <p:cNvSpPr>
            <a:spLocks noGrp="1"/>
          </p:cNvSpPr>
          <p:nvPr>
            <p:ph type="title"/>
          </p:nvPr>
        </p:nvSpPr>
        <p:spPr/>
        <p:txBody>
          <a:bodyPr/>
          <a:lstStyle/>
          <a:p>
            <a:r>
              <a:rPr lang="en-US" dirty="0"/>
              <a:t>Student Identity Information</a:t>
            </a:r>
          </a:p>
        </p:txBody>
      </p:sp>
      <p:pic>
        <p:nvPicPr>
          <p:cNvPr id="3" name="Google Shape;322;p23">
            <a:extLst>
              <a:ext uri="{FF2B5EF4-FFF2-40B4-BE49-F238E27FC236}">
                <a16:creationId xmlns:a16="http://schemas.microsoft.com/office/drawing/2014/main" id="{2C4E265F-8642-8046-5B81-168A0A7C9B14}"/>
              </a:ext>
            </a:extLst>
          </p:cNvPr>
          <p:cNvPicPr preferRelativeResize="0"/>
          <p:nvPr/>
        </p:nvPicPr>
        <p:blipFill rotWithShape="1">
          <a:blip r:embed="rId2">
            <a:alphaModFix/>
          </a:blip>
          <a:srcRect/>
          <a:stretch/>
        </p:blipFill>
        <p:spPr>
          <a:xfrm>
            <a:off x="3017695" y="1905000"/>
            <a:ext cx="5821505" cy="4191000"/>
          </a:xfrm>
          <a:prstGeom prst="rect">
            <a:avLst/>
          </a:prstGeom>
          <a:noFill/>
          <a:ln>
            <a:noFill/>
          </a:ln>
        </p:spPr>
      </p:pic>
      <p:grpSp>
        <p:nvGrpSpPr>
          <p:cNvPr id="4" name="Google Shape;317;p23">
            <a:extLst>
              <a:ext uri="{FF2B5EF4-FFF2-40B4-BE49-F238E27FC236}">
                <a16:creationId xmlns:a16="http://schemas.microsoft.com/office/drawing/2014/main" id="{737B0F07-22EA-ED5A-388F-AA066F53DE89}"/>
              </a:ext>
            </a:extLst>
          </p:cNvPr>
          <p:cNvGrpSpPr/>
          <p:nvPr/>
        </p:nvGrpSpPr>
        <p:grpSpPr>
          <a:xfrm>
            <a:off x="76200" y="2590799"/>
            <a:ext cx="2941495" cy="3352802"/>
            <a:chOff x="307578" y="1918"/>
            <a:chExt cx="3448843" cy="4483496"/>
          </a:xfrm>
          <a:solidFill>
            <a:schemeClr val="accent3"/>
          </a:solidFill>
        </p:grpSpPr>
        <p:sp>
          <p:nvSpPr>
            <p:cNvPr id="5" name="Google Shape;318;p23">
              <a:extLst>
                <a:ext uri="{FF2B5EF4-FFF2-40B4-BE49-F238E27FC236}">
                  <a16:creationId xmlns:a16="http://schemas.microsoft.com/office/drawing/2014/main" id="{8A49F503-551F-04EF-A5E5-B0E4623ED2AA}"/>
                </a:ext>
              </a:extLst>
            </p:cNvPr>
            <p:cNvSpPr/>
            <p:nvPr/>
          </p:nvSpPr>
          <p:spPr>
            <a:xfrm>
              <a:off x="307578" y="1918"/>
              <a:ext cx="3448843" cy="206930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6" name="Google Shape;319;p23">
              <a:extLst>
                <a:ext uri="{FF2B5EF4-FFF2-40B4-BE49-F238E27FC236}">
                  <a16:creationId xmlns:a16="http://schemas.microsoft.com/office/drawing/2014/main" id="{A3E3C141-A2C9-FA2C-9B25-4017E1905D6E}"/>
                </a:ext>
              </a:extLst>
            </p:cNvPr>
            <p:cNvSpPr txBox="1"/>
            <p:nvPr/>
          </p:nvSpPr>
          <p:spPr>
            <a:xfrm>
              <a:off x="307578" y="1918"/>
              <a:ext cx="3448843" cy="2069306"/>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2400"/>
                <a:buFont typeface="Twentieth Century"/>
                <a:buNone/>
              </a:pPr>
              <a:r>
                <a:rPr lang="en-US" dirty="0">
                  <a:solidFill>
                    <a:schemeClr val="lt1"/>
                  </a:solidFill>
                  <a:latin typeface="Twentieth Century"/>
                  <a:ea typeface="Twentieth Century"/>
                  <a:cs typeface="Twentieth Century"/>
                  <a:sym typeface="Twentieth Century"/>
                </a:rPr>
                <a:t>To update any of the personal information, the student must access their Account Settings on StudentAid.gov. </a:t>
              </a:r>
              <a:endParaRPr dirty="0">
                <a:solidFill>
                  <a:schemeClr val="lt1"/>
                </a:solidFill>
                <a:latin typeface="Rockwell"/>
                <a:ea typeface="Rockwell"/>
                <a:cs typeface="Rockwell"/>
                <a:sym typeface="Rockwell"/>
              </a:endParaRPr>
            </a:p>
          </p:txBody>
        </p:sp>
        <p:sp>
          <p:nvSpPr>
            <p:cNvPr id="7" name="Google Shape;320;p23">
              <a:extLst>
                <a:ext uri="{FF2B5EF4-FFF2-40B4-BE49-F238E27FC236}">
                  <a16:creationId xmlns:a16="http://schemas.microsoft.com/office/drawing/2014/main" id="{E04D2BB8-6A94-3DD3-6054-F14E2F28A4B5}"/>
                </a:ext>
              </a:extLst>
            </p:cNvPr>
            <p:cNvSpPr/>
            <p:nvPr/>
          </p:nvSpPr>
          <p:spPr>
            <a:xfrm>
              <a:off x="307578" y="2416108"/>
              <a:ext cx="3448843" cy="206930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lt1"/>
                  </a:solidFill>
                  <a:latin typeface="Twentieth Century"/>
                  <a:ea typeface="Twentieth Century"/>
                  <a:cs typeface="Twentieth Century"/>
                  <a:sym typeface="Twentieth Century"/>
                </a:rPr>
                <a:t>For fields related to the student’s mailing address, the student can edit them directly on this page. </a:t>
              </a:r>
            </a:p>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670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BB5C-4DC2-98C7-6693-4012A282E91A}"/>
              </a:ext>
            </a:extLst>
          </p:cNvPr>
          <p:cNvSpPr>
            <a:spLocks noGrp="1"/>
          </p:cNvSpPr>
          <p:nvPr>
            <p:ph type="title"/>
          </p:nvPr>
        </p:nvSpPr>
        <p:spPr/>
        <p:txBody>
          <a:bodyPr/>
          <a:lstStyle/>
          <a:p>
            <a:r>
              <a:rPr lang="en-US" dirty="0"/>
              <a:t>IRS Consent Required – Tax Filers or Not</a:t>
            </a:r>
          </a:p>
        </p:txBody>
      </p:sp>
      <p:pic>
        <p:nvPicPr>
          <p:cNvPr id="4" name="Picture 3">
            <a:extLst>
              <a:ext uri="{FF2B5EF4-FFF2-40B4-BE49-F238E27FC236}">
                <a16:creationId xmlns:a16="http://schemas.microsoft.com/office/drawing/2014/main" id="{7B56887C-8133-31E6-79B3-C87406A32F41}"/>
              </a:ext>
            </a:extLst>
          </p:cNvPr>
          <p:cNvPicPr>
            <a:picLocks noChangeAspect="1"/>
          </p:cNvPicPr>
          <p:nvPr/>
        </p:nvPicPr>
        <p:blipFill>
          <a:blip r:embed="rId2"/>
          <a:stretch>
            <a:fillRect/>
          </a:stretch>
        </p:blipFill>
        <p:spPr>
          <a:xfrm>
            <a:off x="914400" y="1905000"/>
            <a:ext cx="4038600" cy="4350989"/>
          </a:xfrm>
          <a:prstGeom prst="rect">
            <a:avLst/>
          </a:prstGeom>
        </p:spPr>
      </p:pic>
      <p:pic>
        <p:nvPicPr>
          <p:cNvPr id="6" name="Picture 5">
            <a:extLst>
              <a:ext uri="{FF2B5EF4-FFF2-40B4-BE49-F238E27FC236}">
                <a16:creationId xmlns:a16="http://schemas.microsoft.com/office/drawing/2014/main" id="{EFA39EB3-20AC-59D5-3766-FC5640688898}"/>
              </a:ext>
            </a:extLst>
          </p:cNvPr>
          <p:cNvPicPr>
            <a:picLocks noChangeAspect="1"/>
          </p:cNvPicPr>
          <p:nvPr/>
        </p:nvPicPr>
        <p:blipFill>
          <a:blip r:embed="rId3"/>
          <a:stretch>
            <a:fillRect/>
          </a:stretch>
        </p:blipFill>
        <p:spPr>
          <a:xfrm>
            <a:off x="5029200" y="1923854"/>
            <a:ext cx="3809999" cy="4332135"/>
          </a:xfrm>
          <a:prstGeom prst="rect">
            <a:avLst/>
          </a:prstGeom>
        </p:spPr>
      </p:pic>
      <p:sp>
        <p:nvSpPr>
          <p:cNvPr id="3" name="Arrow: Down 2">
            <a:extLst>
              <a:ext uri="{FF2B5EF4-FFF2-40B4-BE49-F238E27FC236}">
                <a16:creationId xmlns:a16="http://schemas.microsoft.com/office/drawing/2014/main" id="{8F49EB34-55B7-3097-8EE3-F7419073E7BA}"/>
              </a:ext>
            </a:extLst>
          </p:cNvPr>
          <p:cNvSpPr/>
          <p:nvPr/>
        </p:nvSpPr>
        <p:spPr>
          <a:xfrm>
            <a:off x="8124444" y="48006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85705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2232-FB74-5E40-0AC0-CDB12B143198}"/>
              </a:ext>
            </a:extLst>
          </p:cNvPr>
          <p:cNvSpPr>
            <a:spLocks noGrp="1"/>
          </p:cNvSpPr>
          <p:nvPr>
            <p:ph type="title"/>
          </p:nvPr>
        </p:nvSpPr>
        <p:spPr/>
        <p:txBody>
          <a:bodyPr/>
          <a:lstStyle/>
          <a:p>
            <a:r>
              <a:rPr lang="en-US" dirty="0"/>
              <a:t>IRS Consent Required – Tax Filers or Not</a:t>
            </a:r>
          </a:p>
        </p:txBody>
      </p:sp>
      <p:sp>
        <p:nvSpPr>
          <p:cNvPr id="3" name="Content Placeholder 2">
            <a:extLst>
              <a:ext uri="{FF2B5EF4-FFF2-40B4-BE49-F238E27FC236}">
                <a16:creationId xmlns:a16="http://schemas.microsoft.com/office/drawing/2014/main" id="{1C8B4FCF-9D4D-26F1-B57E-7BCDBEB78A5B}"/>
              </a:ext>
            </a:extLst>
          </p:cNvPr>
          <p:cNvSpPr>
            <a:spLocks noGrp="1"/>
          </p:cNvSpPr>
          <p:nvPr>
            <p:ph idx="1"/>
          </p:nvPr>
        </p:nvSpPr>
        <p:spPr/>
        <p:txBody>
          <a:bodyPr/>
          <a:lstStyle/>
          <a:p>
            <a:r>
              <a:rPr lang="en-US" dirty="0"/>
              <a:t>EVERYONE who contributes the FAFSA will be required to provide consent to transfer data from the IRS.</a:t>
            </a:r>
          </a:p>
          <a:p>
            <a:r>
              <a:rPr lang="en-US" dirty="0"/>
              <a:t>This includes non-filers, people without social security numbers, and foreign tax filers.</a:t>
            </a:r>
          </a:p>
          <a:p>
            <a:r>
              <a:rPr lang="en-US" dirty="0"/>
              <a:t>The processing system will confirm if there is tax information on file and bring it directly into the FAFSA.</a:t>
            </a:r>
          </a:p>
          <a:p>
            <a:r>
              <a:rPr lang="en-US" dirty="0"/>
              <a:t>Will confirm those who are non-filers which may reduce verification burden.</a:t>
            </a:r>
          </a:p>
          <a:p>
            <a:r>
              <a:rPr lang="en-US" dirty="0"/>
              <a:t>NO CONSENT = NO FEDERAL AID</a:t>
            </a:r>
          </a:p>
        </p:txBody>
      </p:sp>
    </p:spTree>
    <p:extLst>
      <p:ext uri="{BB962C8B-B14F-4D97-AF65-F5344CB8AC3E}">
        <p14:creationId xmlns:p14="http://schemas.microsoft.com/office/powerpoint/2010/main" val="303524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488B-F7D6-E2EE-1432-F983392DE0B8}"/>
              </a:ext>
            </a:extLst>
          </p:cNvPr>
          <p:cNvSpPr>
            <a:spLocks noGrp="1"/>
          </p:cNvSpPr>
          <p:nvPr>
            <p:ph type="title"/>
          </p:nvPr>
        </p:nvSpPr>
        <p:spPr/>
        <p:txBody>
          <a:bodyPr/>
          <a:lstStyle/>
          <a:p>
            <a:r>
              <a:rPr lang="en-US" dirty="0"/>
              <a:t>Importing Data</a:t>
            </a:r>
          </a:p>
        </p:txBody>
      </p:sp>
      <p:pic>
        <p:nvPicPr>
          <p:cNvPr id="3" name="Google Shape;361;p27">
            <a:extLst>
              <a:ext uri="{FF2B5EF4-FFF2-40B4-BE49-F238E27FC236}">
                <a16:creationId xmlns:a16="http://schemas.microsoft.com/office/drawing/2014/main" id="{83A098F1-99E4-7E40-394E-983CF6350AEB}"/>
              </a:ext>
            </a:extLst>
          </p:cNvPr>
          <p:cNvPicPr preferRelativeResize="0"/>
          <p:nvPr/>
        </p:nvPicPr>
        <p:blipFill rotWithShape="1">
          <a:blip r:embed="rId2">
            <a:alphaModFix/>
          </a:blip>
          <a:srcRect/>
          <a:stretch/>
        </p:blipFill>
        <p:spPr>
          <a:xfrm>
            <a:off x="1069996" y="1905000"/>
            <a:ext cx="7268542" cy="3878152"/>
          </a:xfrm>
          <a:prstGeom prst="rect">
            <a:avLst/>
          </a:prstGeom>
          <a:noFill/>
          <a:ln>
            <a:noFill/>
          </a:ln>
        </p:spPr>
      </p:pic>
    </p:spTree>
    <p:extLst>
      <p:ext uri="{BB962C8B-B14F-4D97-AF65-F5344CB8AC3E}">
        <p14:creationId xmlns:p14="http://schemas.microsoft.com/office/powerpoint/2010/main" val="3312189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83AD-9CDD-5161-0201-61B07F6EA2A7}"/>
              </a:ext>
            </a:extLst>
          </p:cNvPr>
          <p:cNvSpPr>
            <a:spLocks noGrp="1"/>
          </p:cNvSpPr>
          <p:nvPr>
            <p:ph type="title"/>
          </p:nvPr>
        </p:nvSpPr>
        <p:spPr/>
        <p:txBody>
          <a:bodyPr/>
          <a:lstStyle/>
          <a:p>
            <a:r>
              <a:rPr lang="en-US" dirty="0"/>
              <a:t>Student Dependency Status</a:t>
            </a:r>
          </a:p>
        </p:txBody>
      </p:sp>
      <p:sp>
        <p:nvSpPr>
          <p:cNvPr id="3" name="Content Placeholder 2">
            <a:extLst>
              <a:ext uri="{FF2B5EF4-FFF2-40B4-BE49-F238E27FC236}">
                <a16:creationId xmlns:a16="http://schemas.microsoft.com/office/drawing/2014/main" id="{A426A273-EF04-D88F-1C80-B28283F39A12}"/>
              </a:ext>
            </a:extLst>
          </p:cNvPr>
          <p:cNvSpPr>
            <a:spLocks noGrp="1"/>
          </p:cNvSpPr>
          <p:nvPr>
            <p:ph sz="half" idx="1"/>
          </p:nvPr>
        </p:nvSpPr>
        <p:spPr/>
        <p:txBody>
          <a:bodyPr/>
          <a:lstStyle/>
          <a:p>
            <a:r>
              <a:rPr lang="en-US" sz="4000" dirty="0"/>
              <a:t>Dependent</a:t>
            </a:r>
          </a:p>
          <a:p>
            <a:r>
              <a:rPr lang="en-US" sz="2000" b="0" i="0" u="none" strike="noStrike" cap="none" dirty="0">
                <a:solidFill>
                  <a:schemeClr val="tx1"/>
                </a:solidFill>
                <a:latin typeface="Twentieth Century"/>
                <a:ea typeface="Twentieth Century"/>
                <a:cs typeface="Twentieth Century"/>
                <a:sym typeface="Twentieth Century"/>
              </a:rPr>
              <a:t>Under the age of 24 with no  unusual circumstances. If a student is dependent, they will report their own and their parent(s)/ contributor(s) information.</a:t>
            </a:r>
            <a:endParaRPr lang="en-US" dirty="0">
              <a:solidFill>
                <a:schemeClr val="tx1"/>
              </a:solidFill>
            </a:endParaRPr>
          </a:p>
          <a:p>
            <a:endParaRPr lang="en-US" dirty="0"/>
          </a:p>
        </p:txBody>
      </p:sp>
      <p:sp>
        <p:nvSpPr>
          <p:cNvPr id="4" name="Content Placeholder 3">
            <a:extLst>
              <a:ext uri="{FF2B5EF4-FFF2-40B4-BE49-F238E27FC236}">
                <a16:creationId xmlns:a16="http://schemas.microsoft.com/office/drawing/2014/main" id="{61638319-A19D-AD16-7021-7B88FA5B82F6}"/>
              </a:ext>
            </a:extLst>
          </p:cNvPr>
          <p:cNvSpPr>
            <a:spLocks noGrp="1"/>
          </p:cNvSpPr>
          <p:nvPr>
            <p:ph sz="half" idx="2"/>
          </p:nvPr>
        </p:nvSpPr>
        <p:spPr/>
        <p:txBody>
          <a:bodyPr/>
          <a:lstStyle/>
          <a:p>
            <a:r>
              <a:rPr lang="en-US" sz="4000" dirty="0"/>
              <a:t>Independent</a:t>
            </a:r>
          </a:p>
          <a:p>
            <a:r>
              <a:rPr lang="en-US" sz="2000" b="0" i="0" u="none" strike="noStrike" cap="none" dirty="0">
                <a:solidFill>
                  <a:schemeClr val="tx1"/>
                </a:solidFill>
                <a:latin typeface="Twentieth Century"/>
                <a:ea typeface="Twentieth Century"/>
                <a:cs typeface="Twentieth Century"/>
                <a:sym typeface="Twentieth Century"/>
              </a:rPr>
              <a:t>Independent students will report their own (and their spouse if they are married) income.</a:t>
            </a:r>
            <a:endParaRPr lang="en-US" dirty="0">
              <a:solidFill>
                <a:schemeClr val="tx1"/>
              </a:solidFill>
            </a:endParaRPr>
          </a:p>
          <a:p>
            <a:endParaRPr lang="en-US" dirty="0"/>
          </a:p>
        </p:txBody>
      </p:sp>
    </p:spTree>
    <p:extLst>
      <p:ext uri="{BB962C8B-B14F-4D97-AF65-F5344CB8AC3E}">
        <p14:creationId xmlns:p14="http://schemas.microsoft.com/office/powerpoint/2010/main" val="67498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3199" y="286603"/>
            <a:ext cx="5063240" cy="1450757"/>
          </a:xfrm>
        </p:spPr>
        <p:txBody>
          <a:bodyPr>
            <a:normAutofit/>
          </a:bodyPr>
          <a:lstStyle/>
          <a:p>
            <a:r>
              <a:rPr lang="en-US" dirty="0">
                <a:solidFill>
                  <a:schemeClr val="accent2"/>
                </a:solidFill>
              </a:rPr>
              <a:t>What is Financial Aid?</a:t>
            </a:r>
          </a:p>
        </p:txBody>
      </p:sp>
      <p:sp>
        <p:nvSpPr>
          <p:cNvPr id="3" name="Content Placeholder 2"/>
          <p:cNvSpPr>
            <a:spLocks noGrp="1"/>
          </p:cNvSpPr>
          <p:nvPr>
            <p:ph idx="1"/>
          </p:nvPr>
        </p:nvSpPr>
        <p:spPr>
          <a:xfrm>
            <a:off x="783153" y="2023962"/>
            <a:ext cx="5023286" cy="3845131"/>
          </a:xfrm>
        </p:spPr>
        <p:txBody>
          <a:bodyPr>
            <a:normAutofit/>
          </a:bodyPr>
          <a:lstStyle/>
          <a:p>
            <a:pPr marL="0" indent="0" eaLnBrk="1" hangingPunct="1">
              <a:buFontTx/>
              <a:buNone/>
            </a:pPr>
            <a:r>
              <a:rPr lang="en-US" sz="3600" dirty="0">
                <a:latin typeface="Arial" panose="020B0604020202020204" pitchFamily="34" charset="0"/>
                <a:cs typeface="Arial" panose="020B0604020202020204" pitchFamily="34" charset="0"/>
              </a:rPr>
              <a:t>Financial aid consists of funds provided to students and families to help pay for postsecondary educational expenses</a:t>
            </a:r>
          </a:p>
          <a:p>
            <a:pPr>
              <a:buClr>
                <a:schemeClr val="accent2"/>
              </a:buClr>
              <a:buSzPct val="100000"/>
            </a:pPr>
            <a:endParaRPr lang="en-US" dirty="0"/>
          </a:p>
          <a:p>
            <a:pPr>
              <a:buClr>
                <a:schemeClr val="accent2"/>
              </a:buClr>
              <a:buSzPct val="100000"/>
            </a:pPr>
            <a:endParaRPr lang="en-US" dirty="0"/>
          </a:p>
          <a:p>
            <a:endParaRPr lang="en-US" dirty="0"/>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80091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sz="4400" dirty="0"/>
              <a:t>Student Dependency Status</a:t>
            </a:r>
            <a:r>
              <a:rPr lang="en-US" dirty="0"/>
              <a:t>	</a:t>
            </a:r>
          </a:p>
        </p:txBody>
      </p:sp>
      <p:graphicFrame>
        <p:nvGraphicFramePr>
          <p:cNvPr id="5" name="Content Placeholder 2">
            <a:extLst>
              <a:ext uri="{FF2B5EF4-FFF2-40B4-BE49-F238E27FC236}">
                <a16:creationId xmlns:a16="http://schemas.microsoft.com/office/drawing/2014/main" id="{DFB5A9BD-50DA-5CE3-2A1E-A83598CAAEDB}"/>
              </a:ext>
            </a:extLst>
          </p:cNvPr>
          <p:cNvGraphicFramePr>
            <a:graphicFrameLocks noGrp="1"/>
          </p:cNvGraphicFramePr>
          <p:nvPr>
            <p:ph idx="1"/>
            <p:extLst>
              <p:ext uri="{D42A27DB-BD31-4B8C-83A1-F6EECF244321}">
                <p14:modId xmlns:p14="http://schemas.microsoft.com/office/powerpoint/2010/main" val="1856278253"/>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82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3844-8E86-C292-C9D6-72A04AC8593F}"/>
              </a:ext>
            </a:extLst>
          </p:cNvPr>
          <p:cNvSpPr>
            <a:spLocks noGrp="1"/>
          </p:cNvSpPr>
          <p:nvPr>
            <p:ph type="title"/>
          </p:nvPr>
        </p:nvSpPr>
        <p:spPr/>
        <p:txBody>
          <a:bodyPr/>
          <a:lstStyle/>
          <a:p>
            <a:r>
              <a:rPr lang="en-US" dirty="0"/>
              <a:t>Student Other Circumstances</a:t>
            </a:r>
          </a:p>
        </p:txBody>
      </p:sp>
      <p:pic>
        <p:nvPicPr>
          <p:cNvPr id="4" name="Google Shape;432;p34">
            <a:extLst>
              <a:ext uri="{FF2B5EF4-FFF2-40B4-BE49-F238E27FC236}">
                <a16:creationId xmlns:a16="http://schemas.microsoft.com/office/drawing/2014/main" id="{AD6A6994-F1DB-1756-C926-E9832F9BCBE3}"/>
              </a:ext>
            </a:extLst>
          </p:cNvPr>
          <p:cNvPicPr preferRelativeResize="0"/>
          <p:nvPr/>
        </p:nvPicPr>
        <p:blipFill rotWithShape="1">
          <a:blip r:embed="rId2">
            <a:alphaModFix/>
          </a:blip>
          <a:srcRect/>
          <a:stretch/>
        </p:blipFill>
        <p:spPr>
          <a:xfrm>
            <a:off x="305303" y="2133600"/>
            <a:ext cx="8579113" cy="2882379"/>
          </a:xfrm>
          <a:prstGeom prst="rect">
            <a:avLst/>
          </a:prstGeom>
          <a:noFill/>
          <a:ln>
            <a:noFill/>
          </a:ln>
        </p:spPr>
      </p:pic>
    </p:spTree>
    <p:extLst>
      <p:ext uri="{BB962C8B-B14F-4D97-AF65-F5344CB8AC3E}">
        <p14:creationId xmlns:p14="http://schemas.microsoft.com/office/powerpoint/2010/main" val="62793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3F61-B0C5-DC91-1969-AB849F07FA51}"/>
              </a:ext>
            </a:extLst>
          </p:cNvPr>
          <p:cNvSpPr>
            <a:spLocks noGrp="1"/>
          </p:cNvSpPr>
          <p:nvPr>
            <p:ph type="title"/>
          </p:nvPr>
        </p:nvSpPr>
        <p:spPr/>
        <p:txBody>
          <a:bodyPr/>
          <a:lstStyle/>
          <a:p>
            <a:r>
              <a:rPr lang="en-US" dirty="0"/>
              <a:t>Student Other Circumstances</a:t>
            </a:r>
          </a:p>
        </p:txBody>
      </p:sp>
      <p:pic>
        <p:nvPicPr>
          <p:cNvPr id="3" name="Google Shape;442;p35">
            <a:extLst>
              <a:ext uri="{FF2B5EF4-FFF2-40B4-BE49-F238E27FC236}">
                <a16:creationId xmlns:a16="http://schemas.microsoft.com/office/drawing/2014/main" id="{FC3DF854-5B09-9103-C9BA-4EF3CA5B0692}"/>
              </a:ext>
            </a:extLst>
          </p:cNvPr>
          <p:cNvPicPr preferRelativeResize="0"/>
          <p:nvPr/>
        </p:nvPicPr>
        <p:blipFill rotWithShape="1">
          <a:blip r:embed="rId2">
            <a:alphaModFix/>
          </a:blip>
          <a:srcRect/>
          <a:stretch/>
        </p:blipFill>
        <p:spPr>
          <a:xfrm>
            <a:off x="381000" y="1981200"/>
            <a:ext cx="8458200" cy="4114800"/>
          </a:xfrm>
          <a:prstGeom prst="rect">
            <a:avLst/>
          </a:prstGeom>
          <a:noFill/>
          <a:ln>
            <a:noFill/>
          </a:ln>
        </p:spPr>
      </p:pic>
    </p:spTree>
    <p:extLst>
      <p:ext uri="{BB962C8B-B14F-4D97-AF65-F5344CB8AC3E}">
        <p14:creationId xmlns:p14="http://schemas.microsoft.com/office/powerpoint/2010/main" val="1774821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5A67-683C-62FA-7EB2-1100545AF69D}"/>
              </a:ext>
            </a:extLst>
          </p:cNvPr>
          <p:cNvSpPr>
            <a:spLocks noGrp="1"/>
          </p:cNvSpPr>
          <p:nvPr>
            <p:ph type="title"/>
          </p:nvPr>
        </p:nvSpPr>
        <p:spPr/>
        <p:txBody>
          <a:bodyPr>
            <a:normAutofit/>
          </a:bodyPr>
          <a:lstStyle/>
          <a:p>
            <a:r>
              <a:rPr lang="en-US" sz="4400" dirty="0"/>
              <a:t>Student Unusual Circumstances</a:t>
            </a:r>
          </a:p>
        </p:txBody>
      </p:sp>
      <p:grpSp>
        <p:nvGrpSpPr>
          <p:cNvPr id="4" name="Google Shape;456;p37">
            <a:extLst>
              <a:ext uri="{FF2B5EF4-FFF2-40B4-BE49-F238E27FC236}">
                <a16:creationId xmlns:a16="http://schemas.microsoft.com/office/drawing/2014/main" id="{A2FC7A2F-C3CE-B06F-97B3-FFDB4F358DED}"/>
              </a:ext>
            </a:extLst>
          </p:cNvPr>
          <p:cNvGrpSpPr/>
          <p:nvPr/>
        </p:nvGrpSpPr>
        <p:grpSpPr>
          <a:xfrm>
            <a:off x="228600" y="2199401"/>
            <a:ext cx="2639021" cy="2459198"/>
            <a:chOff x="429090" y="706"/>
            <a:chExt cx="2639021" cy="2459198"/>
          </a:xfrm>
        </p:grpSpPr>
        <p:sp>
          <p:nvSpPr>
            <p:cNvPr id="5" name="Google Shape;457;p37">
              <a:extLst>
                <a:ext uri="{FF2B5EF4-FFF2-40B4-BE49-F238E27FC236}">
                  <a16:creationId xmlns:a16="http://schemas.microsoft.com/office/drawing/2014/main" id="{033712FE-3BDC-D090-450A-A1D2976B9111}"/>
                </a:ext>
              </a:extLst>
            </p:cNvPr>
            <p:cNvSpPr/>
            <p:nvPr/>
          </p:nvSpPr>
          <p:spPr>
            <a:xfrm>
              <a:off x="429090" y="706"/>
              <a:ext cx="2639021" cy="2459198"/>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58;p37">
              <a:extLst>
                <a:ext uri="{FF2B5EF4-FFF2-40B4-BE49-F238E27FC236}">
                  <a16:creationId xmlns:a16="http://schemas.microsoft.com/office/drawing/2014/main" id="{364825D7-C8A6-E4DF-5D71-F0EBF4C5E51E}"/>
                </a:ext>
              </a:extLst>
            </p:cNvPr>
            <p:cNvSpPr txBox="1"/>
            <p:nvPr/>
          </p:nvSpPr>
          <p:spPr>
            <a:xfrm>
              <a:off x="429090" y="706"/>
              <a:ext cx="2639021" cy="2459198"/>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sz="2400" dirty="0">
                  <a:solidFill>
                    <a:schemeClr val="lt1"/>
                  </a:solidFill>
                  <a:latin typeface="Twentieth Century"/>
                  <a:ea typeface="Twentieth Century"/>
                  <a:cs typeface="Twentieth Century"/>
                  <a:sym typeface="Twentieth Century"/>
                </a:rPr>
                <a:t>The student is asked if unusual circumstances prevent them from contacting their parent(s). </a:t>
              </a:r>
              <a:endParaRPr sz="2400" dirty="0">
                <a:solidFill>
                  <a:schemeClr val="lt1"/>
                </a:solidFill>
                <a:latin typeface="Twentieth Century"/>
                <a:ea typeface="Twentieth Century"/>
                <a:cs typeface="Twentieth Century"/>
                <a:sym typeface="Twentieth Century"/>
              </a:endParaRPr>
            </a:p>
          </p:txBody>
        </p:sp>
      </p:grpSp>
      <p:pic>
        <p:nvPicPr>
          <p:cNvPr id="7" name="Google Shape;459;p37">
            <a:extLst>
              <a:ext uri="{FF2B5EF4-FFF2-40B4-BE49-F238E27FC236}">
                <a16:creationId xmlns:a16="http://schemas.microsoft.com/office/drawing/2014/main" id="{F8E2D9B0-19EA-AD46-DC1A-3CFBB389607D}"/>
              </a:ext>
            </a:extLst>
          </p:cNvPr>
          <p:cNvPicPr preferRelativeResize="0"/>
          <p:nvPr/>
        </p:nvPicPr>
        <p:blipFill rotWithShape="1">
          <a:blip r:embed="rId2">
            <a:alphaModFix/>
          </a:blip>
          <a:srcRect/>
          <a:stretch/>
        </p:blipFill>
        <p:spPr>
          <a:xfrm>
            <a:off x="3329616" y="1762761"/>
            <a:ext cx="5597073" cy="4621666"/>
          </a:xfrm>
          <a:prstGeom prst="rect">
            <a:avLst/>
          </a:prstGeom>
          <a:noFill/>
          <a:ln>
            <a:noFill/>
          </a:ln>
        </p:spPr>
      </p:pic>
    </p:spTree>
    <p:extLst>
      <p:ext uri="{BB962C8B-B14F-4D97-AF65-F5344CB8AC3E}">
        <p14:creationId xmlns:p14="http://schemas.microsoft.com/office/powerpoint/2010/main" val="20393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3C24-C835-1C7D-9E0B-472769A14A0E}"/>
              </a:ext>
            </a:extLst>
          </p:cNvPr>
          <p:cNvSpPr>
            <a:spLocks noGrp="1"/>
          </p:cNvSpPr>
          <p:nvPr>
            <p:ph type="title"/>
          </p:nvPr>
        </p:nvSpPr>
        <p:spPr/>
        <p:txBody>
          <a:bodyPr/>
          <a:lstStyle/>
          <a:p>
            <a:r>
              <a:rPr lang="en-US" dirty="0"/>
              <a:t>Provisionally Independent</a:t>
            </a:r>
          </a:p>
        </p:txBody>
      </p:sp>
      <p:grpSp>
        <p:nvGrpSpPr>
          <p:cNvPr id="3" name="Google Shape;466;p38">
            <a:extLst>
              <a:ext uri="{FF2B5EF4-FFF2-40B4-BE49-F238E27FC236}">
                <a16:creationId xmlns:a16="http://schemas.microsoft.com/office/drawing/2014/main" id="{97FA2E89-3AC9-0E26-97AA-D7CCAD1C0CED}"/>
              </a:ext>
            </a:extLst>
          </p:cNvPr>
          <p:cNvGrpSpPr/>
          <p:nvPr/>
        </p:nvGrpSpPr>
        <p:grpSpPr>
          <a:xfrm>
            <a:off x="152400" y="1828800"/>
            <a:ext cx="3810856" cy="2588494"/>
            <a:chOff x="0" y="0"/>
            <a:chExt cx="3511758" cy="3180283"/>
          </a:xfrm>
        </p:grpSpPr>
        <p:sp>
          <p:nvSpPr>
            <p:cNvPr id="4" name="Google Shape;467;p38">
              <a:extLst>
                <a:ext uri="{FF2B5EF4-FFF2-40B4-BE49-F238E27FC236}">
                  <a16:creationId xmlns:a16="http://schemas.microsoft.com/office/drawing/2014/main" id="{183A99B7-7F77-2CFF-EDD8-C9196540590C}"/>
                </a:ext>
              </a:extLst>
            </p:cNvPr>
            <p:cNvSpPr/>
            <p:nvPr/>
          </p:nvSpPr>
          <p:spPr>
            <a:xfrm>
              <a:off x="0" y="0"/>
              <a:ext cx="3511758" cy="3180283"/>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468;p38">
              <a:extLst>
                <a:ext uri="{FF2B5EF4-FFF2-40B4-BE49-F238E27FC236}">
                  <a16:creationId xmlns:a16="http://schemas.microsoft.com/office/drawing/2014/main" id="{1EE031C1-B544-EBFE-F9BB-9FF13D611289}"/>
                </a:ext>
              </a:extLst>
            </p:cNvPr>
            <p:cNvSpPr txBox="1"/>
            <p:nvPr/>
          </p:nvSpPr>
          <p:spPr>
            <a:xfrm>
              <a:off x="307651" y="540168"/>
              <a:ext cx="2896456" cy="188745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sz="1600" dirty="0">
                  <a:solidFill>
                    <a:schemeClr val="lt1"/>
                  </a:solidFill>
                  <a:latin typeface="Twentieth Century"/>
                  <a:ea typeface="Twentieth Century"/>
                  <a:cs typeface="Twentieth Century"/>
                  <a:sym typeface="Twentieth Century"/>
                </a:rPr>
                <a:t>If the student answers yes to the questions in the “Other Student Circumstances” section, they will be considered Provisionally Independent  and will need to connect with their college’s financial aid office. </a:t>
              </a:r>
              <a:endParaRPr sz="1600" dirty="0">
                <a:solidFill>
                  <a:schemeClr val="lt1"/>
                </a:solidFill>
                <a:latin typeface="Twentieth Century"/>
                <a:ea typeface="Twentieth Century"/>
                <a:cs typeface="Twentieth Century"/>
                <a:sym typeface="Twentieth Century"/>
              </a:endParaRPr>
            </a:p>
          </p:txBody>
        </p:sp>
      </p:grpSp>
      <p:pic>
        <p:nvPicPr>
          <p:cNvPr id="6" name="Google Shape;469;p38">
            <a:extLst>
              <a:ext uri="{FF2B5EF4-FFF2-40B4-BE49-F238E27FC236}">
                <a16:creationId xmlns:a16="http://schemas.microsoft.com/office/drawing/2014/main" id="{966B3E40-0369-0CCA-C3AF-DBBFE2B88DD4}"/>
              </a:ext>
            </a:extLst>
          </p:cNvPr>
          <p:cNvPicPr preferRelativeResize="0"/>
          <p:nvPr/>
        </p:nvPicPr>
        <p:blipFill rotWithShape="1">
          <a:blip r:embed="rId2">
            <a:alphaModFix/>
          </a:blip>
          <a:srcRect/>
          <a:stretch/>
        </p:blipFill>
        <p:spPr>
          <a:xfrm>
            <a:off x="4297110" y="1981200"/>
            <a:ext cx="4499983" cy="4203539"/>
          </a:xfrm>
          <a:prstGeom prst="rect">
            <a:avLst/>
          </a:prstGeom>
          <a:noFill/>
          <a:ln>
            <a:noFill/>
          </a:ln>
        </p:spPr>
      </p:pic>
    </p:spTree>
    <p:extLst>
      <p:ext uri="{BB962C8B-B14F-4D97-AF65-F5344CB8AC3E}">
        <p14:creationId xmlns:p14="http://schemas.microsoft.com/office/powerpoint/2010/main" val="3914217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4837"/>
            <a:ext cx="8229600" cy="1066800"/>
          </a:xfrm>
        </p:spPr>
        <p:txBody>
          <a:bodyPr>
            <a:normAutofit/>
          </a:bodyPr>
          <a:lstStyle/>
          <a:p>
            <a:r>
              <a:rPr lang="en-US" dirty="0"/>
              <a:t>Student Dependency Status	</a:t>
            </a:r>
          </a:p>
        </p:txBody>
      </p:sp>
      <p:pic>
        <p:nvPicPr>
          <p:cNvPr id="7" name="Content Placeholder 6">
            <a:extLst>
              <a:ext uri="{FF2B5EF4-FFF2-40B4-BE49-F238E27FC236}">
                <a16:creationId xmlns:a16="http://schemas.microsoft.com/office/drawing/2014/main" id="{717980AC-C6C1-C6C1-DB26-D6EDF81F63EF}"/>
              </a:ext>
            </a:extLst>
          </p:cNvPr>
          <p:cNvPicPr>
            <a:picLocks noGrp="1" noChangeAspect="1"/>
          </p:cNvPicPr>
          <p:nvPr>
            <p:ph idx="1"/>
          </p:nvPr>
        </p:nvPicPr>
        <p:blipFill>
          <a:blip r:embed="rId2"/>
          <a:stretch>
            <a:fillRect/>
          </a:stretch>
        </p:blipFill>
        <p:spPr>
          <a:xfrm>
            <a:off x="2895600" y="1905000"/>
            <a:ext cx="6090385" cy="4022725"/>
          </a:xfrm>
        </p:spPr>
      </p:pic>
      <p:sp>
        <p:nvSpPr>
          <p:cNvPr id="3" name="TextBox 2">
            <a:extLst>
              <a:ext uri="{FF2B5EF4-FFF2-40B4-BE49-F238E27FC236}">
                <a16:creationId xmlns:a16="http://schemas.microsoft.com/office/drawing/2014/main" id="{D74CA730-B075-1EF8-B914-C28DCC2470C5}"/>
              </a:ext>
            </a:extLst>
          </p:cNvPr>
          <p:cNvSpPr txBox="1"/>
          <p:nvPr/>
        </p:nvSpPr>
        <p:spPr>
          <a:xfrm>
            <a:off x="152400" y="1998133"/>
            <a:ext cx="2590800" cy="1200329"/>
          </a:xfrm>
          <a:prstGeom prst="rect">
            <a:avLst/>
          </a:prstGeom>
          <a:noFill/>
        </p:spPr>
        <p:txBody>
          <a:bodyPr wrap="square" rtlCol="0">
            <a:spAutoFit/>
          </a:bodyPr>
          <a:lstStyle/>
          <a:p>
            <a:pPr algn="ctr"/>
            <a:r>
              <a:rPr lang="en-US" dirty="0"/>
              <a:t>This is the only option if the student’s parents are totally unwilling to provide information.</a:t>
            </a:r>
          </a:p>
        </p:txBody>
      </p:sp>
      <p:sp>
        <p:nvSpPr>
          <p:cNvPr id="4" name="TextBox 3">
            <a:extLst>
              <a:ext uri="{FF2B5EF4-FFF2-40B4-BE49-F238E27FC236}">
                <a16:creationId xmlns:a16="http://schemas.microsoft.com/office/drawing/2014/main" id="{CD828650-BCF1-6C1C-C6A0-8EEBA8139340}"/>
              </a:ext>
            </a:extLst>
          </p:cNvPr>
          <p:cNvSpPr txBox="1"/>
          <p:nvPr/>
        </p:nvSpPr>
        <p:spPr>
          <a:xfrm>
            <a:off x="285044" y="3733800"/>
            <a:ext cx="2438400" cy="1200329"/>
          </a:xfrm>
          <a:prstGeom prst="rect">
            <a:avLst/>
          </a:prstGeom>
          <a:noFill/>
        </p:spPr>
        <p:txBody>
          <a:bodyPr wrap="square" rtlCol="0">
            <a:spAutoFit/>
          </a:bodyPr>
          <a:lstStyle/>
          <a:p>
            <a:pPr algn="ctr"/>
            <a:r>
              <a:rPr lang="en-US" dirty="0"/>
              <a:t>The college will determine the student’s eligibility for a Direct Unsubsidized Loan only.</a:t>
            </a:r>
          </a:p>
        </p:txBody>
      </p:sp>
    </p:spTree>
    <p:extLst>
      <p:ext uri="{BB962C8B-B14F-4D97-AF65-F5344CB8AC3E}">
        <p14:creationId xmlns:p14="http://schemas.microsoft.com/office/powerpoint/2010/main" val="2021734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Who is My Parent?</a:t>
            </a:r>
          </a:p>
        </p:txBody>
      </p:sp>
      <p:pic>
        <p:nvPicPr>
          <p:cNvPr id="5" name="Picture 4">
            <a:extLst>
              <a:ext uri="{FF2B5EF4-FFF2-40B4-BE49-F238E27FC236}">
                <a16:creationId xmlns:a16="http://schemas.microsoft.com/office/drawing/2014/main" id="{AAEC8152-B98A-4232-E89E-39931973CDC2}"/>
              </a:ext>
            </a:extLst>
          </p:cNvPr>
          <p:cNvPicPr>
            <a:picLocks noChangeAspect="1"/>
          </p:cNvPicPr>
          <p:nvPr/>
        </p:nvPicPr>
        <p:blipFill>
          <a:blip r:embed="rId2"/>
          <a:stretch>
            <a:fillRect/>
          </a:stretch>
        </p:blipFill>
        <p:spPr>
          <a:xfrm>
            <a:off x="381000" y="1828800"/>
            <a:ext cx="4664964" cy="4419600"/>
          </a:xfrm>
          <a:prstGeom prst="rect">
            <a:avLst/>
          </a:prstGeom>
        </p:spPr>
      </p:pic>
      <p:pic>
        <p:nvPicPr>
          <p:cNvPr id="7" name="Picture 6">
            <a:extLst>
              <a:ext uri="{FF2B5EF4-FFF2-40B4-BE49-F238E27FC236}">
                <a16:creationId xmlns:a16="http://schemas.microsoft.com/office/drawing/2014/main" id="{6BEAD89C-6397-32B9-7DC5-DE27397EE004}"/>
              </a:ext>
            </a:extLst>
          </p:cNvPr>
          <p:cNvPicPr>
            <a:picLocks noChangeAspect="1"/>
          </p:cNvPicPr>
          <p:nvPr/>
        </p:nvPicPr>
        <p:blipFill>
          <a:blip r:embed="rId3"/>
          <a:stretch>
            <a:fillRect/>
          </a:stretch>
        </p:blipFill>
        <p:spPr>
          <a:xfrm>
            <a:off x="4953000" y="1828800"/>
            <a:ext cx="3954677" cy="4321302"/>
          </a:xfrm>
          <a:prstGeom prst="rect">
            <a:avLst/>
          </a:prstGeom>
        </p:spPr>
      </p:pic>
      <p:sp>
        <p:nvSpPr>
          <p:cNvPr id="3" name="TextBox 2">
            <a:extLst>
              <a:ext uri="{FF2B5EF4-FFF2-40B4-BE49-F238E27FC236}">
                <a16:creationId xmlns:a16="http://schemas.microsoft.com/office/drawing/2014/main" id="{DE71F177-440A-7955-8896-85526EEBF645}"/>
              </a:ext>
            </a:extLst>
          </p:cNvPr>
          <p:cNvSpPr txBox="1"/>
          <p:nvPr/>
        </p:nvSpPr>
        <p:spPr>
          <a:xfrm>
            <a:off x="152400" y="6019800"/>
            <a:ext cx="3954676" cy="307777"/>
          </a:xfrm>
          <a:prstGeom prst="rect">
            <a:avLst/>
          </a:prstGeom>
          <a:noFill/>
        </p:spPr>
        <p:txBody>
          <a:bodyPr wrap="square" rtlCol="0">
            <a:spAutoFit/>
          </a:bodyPr>
          <a:lstStyle/>
          <a:p>
            <a:r>
              <a:rPr lang="en-US" sz="1400" b="1" dirty="0"/>
              <a:t>Online tool: studentaid.gov/</a:t>
            </a:r>
            <a:r>
              <a:rPr lang="en-US" sz="1400" b="1" dirty="0" err="1"/>
              <a:t>fafsa</a:t>
            </a:r>
            <a:r>
              <a:rPr lang="en-US" sz="1400" b="1" dirty="0"/>
              <a:t>-apply/parents</a:t>
            </a:r>
          </a:p>
        </p:txBody>
      </p:sp>
    </p:spTree>
    <p:extLst>
      <p:ext uri="{BB962C8B-B14F-4D97-AF65-F5344CB8AC3E}">
        <p14:creationId xmlns:p14="http://schemas.microsoft.com/office/powerpoint/2010/main" val="68599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rmAutofit fontScale="90000"/>
          </a:bodyPr>
          <a:lstStyle/>
          <a:p>
            <a:r>
              <a:rPr lang="en-US" dirty="0"/>
              <a:t>Student will invite Parent to FAFSA</a:t>
            </a:r>
          </a:p>
        </p:txBody>
      </p:sp>
      <p:pic>
        <p:nvPicPr>
          <p:cNvPr id="3" name="Google Shape;515;p43">
            <a:extLst>
              <a:ext uri="{FF2B5EF4-FFF2-40B4-BE49-F238E27FC236}">
                <a16:creationId xmlns:a16="http://schemas.microsoft.com/office/drawing/2014/main" id="{8AE5AF6A-8B04-7DDE-E281-0D1BCF1E41F6}"/>
              </a:ext>
            </a:extLst>
          </p:cNvPr>
          <p:cNvPicPr preferRelativeResize="0"/>
          <p:nvPr/>
        </p:nvPicPr>
        <p:blipFill rotWithShape="1">
          <a:blip r:embed="rId2">
            <a:alphaModFix/>
          </a:blip>
          <a:srcRect/>
          <a:stretch/>
        </p:blipFill>
        <p:spPr>
          <a:xfrm>
            <a:off x="4114800" y="1905000"/>
            <a:ext cx="4781550" cy="4038599"/>
          </a:xfrm>
          <a:prstGeom prst="rect">
            <a:avLst/>
          </a:prstGeom>
          <a:noFill/>
          <a:ln>
            <a:noFill/>
          </a:ln>
        </p:spPr>
      </p:pic>
      <p:grpSp>
        <p:nvGrpSpPr>
          <p:cNvPr id="8" name="Google Shape;512;p43">
            <a:extLst>
              <a:ext uri="{FF2B5EF4-FFF2-40B4-BE49-F238E27FC236}">
                <a16:creationId xmlns:a16="http://schemas.microsoft.com/office/drawing/2014/main" id="{72803BBD-480C-6F6D-1BED-6A35BFD989AF}"/>
              </a:ext>
            </a:extLst>
          </p:cNvPr>
          <p:cNvGrpSpPr/>
          <p:nvPr/>
        </p:nvGrpSpPr>
        <p:grpSpPr>
          <a:xfrm>
            <a:off x="990600" y="2209801"/>
            <a:ext cx="2971800" cy="3182264"/>
            <a:chOff x="0" y="0"/>
            <a:chExt cx="8128000" cy="1216800"/>
          </a:xfrm>
          <a:solidFill>
            <a:schemeClr val="accent3"/>
          </a:solidFill>
        </p:grpSpPr>
        <p:sp>
          <p:nvSpPr>
            <p:cNvPr id="10" name="Google Shape;513;p43">
              <a:extLst>
                <a:ext uri="{FF2B5EF4-FFF2-40B4-BE49-F238E27FC236}">
                  <a16:creationId xmlns:a16="http://schemas.microsoft.com/office/drawing/2014/main" id="{79D2151B-B3BB-59B7-8A11-B2323D0064C2}"/>
                </a:ext>
              </a:extLst>
            </p:cNvPr>
            <p:cNvSpPr/>
            <p:nvPr/>
          </p:nvSpPr>
          <p:spPr>
            <a:xfrm>
              <a:off x="0" y="0"/>
              <a:ext cx="8128000" cy="1216800"/>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11" name="Google Shape;514;p43">
              <a:extLst>
                <a:ext uri="{FF2B5EF4-FFF2-40B4-BE49-F238E27FC236}">
                  <a16:creationId xmlns:a16="http://schemas.microsoft.com/office/drawing/2014/main" id="{E991D35F-A928-E9A4-7D1D-FB9864DAFA41}"/>
                </a:ext>
              </a:extLst>
            </p:cNvPr>
            <p:cNvSpPr txBox="1"/>
            <p:nvPr/>
          </p:nvSpPr>
          <p:spPr>
            <a:xfrm>
              <a:off x="625231" y="145682"/>
              <a:ext cx="7234959" cy="961675"/>
            </a:xfrm>
            <a:prstGeom prst="rect">
              <a:avLst/>
            </a:prstGeom>
            <a:grp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sz="2400" dirty="0">
                  <a:solidFill>
                    <a:schemeClr val="lt1"/>
                  </a:solidFill>
                  <a:latin typeface="Twentieth Century"/>
                  <a:ea typeface="Twentieth Century"/>
                  <a:cs typeface="Twentieth Century"/>
                  <a:sym typeface="Twentieth Century"/>
                </a:rPr>
                <a:t>Dependent Students will need to know their parent(s) name, social security number (if applicable) and DOB</a:t>
              </a:r>
              <a:endParaRPr sz="2400" dirty="0">
                <a:solidFill>
                  <a:schemeClr val="lt1"/>
                </a:solidFill>
                <a:latin typeface="Twentieth Century"/>
                <a:ea typeface="Twentieth Century"/>
                <a:cs typeface="Twentieth Century"/>
                <a:sym typeface="Twentieth Century"/>
              </a:endParaRPr>
            </a:p>
          </p:txBody>
        </p:sp>
      </p:grpSp>
    </p:spTree>
    <p:extLst>
      <p:ext uri="{BB962C8B-B14F-4D97-AF65-F5344CB8AC3E}">
        <p14:creationId xmlns:p14="http://schemas.microsoft.com/office/powerpoint/2010/main" val="406990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EA935D-A847-152F-4959-936D096A0C59}"/>
              </a:ext>
            </a:extLst>
          </p:cNvPr>
          <p:cNvSpPr>
            <a:spLocks noGrp="1"/>
          </p:cNvSpPr>
          <p:nvPr>
            <p:ph type="title"/>
          </p:nvPr>
        </p:nvSpPr>
        <p:spPr>
          <a:xfrm>
            <a:off x="822960" y="286603"/>
            <a:ext cx="7543800" cy="1450757"/>
          </a:xfrm>
        </p:spPr>
        <p:txBody>
          <a:bodyPr>
            <a:normAutofit/>
          </a:bodyPr>
          <a:lstStyle/>
          <a:p>
            <a:r>
              <a:rPr lang="en-US" dirty="0"/>
              <a:t>Key Guidance: Inviting Parent</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2603EC-0519-D789-5453-1611C2BDD2C7}"/>
              </a:ext>
            </a:extLst>
          </p:cNvPr>
          <p:cNvSpPr>
            <a:spLocks noGrp="1"/>
          </p:cNvSpPr>
          <p:nvPr>
            <p:ph idx="1"/>
          </p:nvPr>
        </p:nvSpPr>
        <p:spPr>
          <a:xfrm>
            <a:off x="822959" y="1845734"/>
            <a:ext cx="4841240" cy="4023360"/>
          </a:xfrm>
        </p:spPr>
        <p:txBody>
          <a:bodyPr>
            <a:normAutofit/>
          </a:bodyPr>
          <a:lstStyle/>
          <a:p>
            <a:r>
              <a:rPr lang="en-US" sz="1900" dirty="0"/>
              <a:t>Parent invite must match legal name, date of birth, and SSN or mailing address (if parent has no SSN)</a:t>
            </a:r>
          </a:p>
          <a:p>
            <a:r>
              <a:rPr lang="en-US" sz="1900" dirty="0"/>
              <a:t>Email address for the parent invite must match the one used for FSA ID</a:t>
            </a:r>
          </a:p>
          <a:p>
            <a:r>
              <a:rPr lang="en-US" sz="1900" dirty="0"/>
              <a:t>Only one parents info is needed to progress through the form, the second parent can be invited by the first parent, if needed</a:t>
            </a:r>
          </a:p>
          <a:p>
            <a:r>
              <a:rPr lang="en-US" sz="1900" dirty="0"/>
              <a:t>If there is an issue with a match – the student will need to make the fix</a:t>
            </a:r>
          </a:p>
          <a:p>
            <a:r>
              <a:rPr lang="en-US" sz="1900" b="1" dirty="0"/>
              <a:t>Recommendation:</a:t>
            </a:r>
            <a:r>
              <a:rPr lang="en-US" sz="1900" dirty="0"/>
              <a:t> Talk through the parent wizard questions before starting the FAFSA</a:t>
            </a:r>
          </a:p>
          <a:p>
            <a:endParaRPr lang="en-US" sz="1900" dirty="0"/>
          </a:p>
        </p:txBody>
      </p:sp>
      <p:pic>
        <p:nvPicPr>
          <p:cNvPr id="5" name="Picture 4">
            <a:extLst>
              <a:ext uri="{FF2B5EF4-FFF2-40B4-BE49-F238E27FC236}">
                <a16:creationId xmlns:a16="http://schemas.microsoft.com/office/drawing/2014/main" id="{CBE68E3F-5421-2135-7A84-33EA32AF6D0F}"/>
              </a:ext>
            </a:extLst>
          </p:cNvPr>
          <p:cNvPicPr>
            <a:picLocks noChangeAspect="1"/>
          </p:cNvPicPr>
          <p:nvPr/>
        </p:nvPicPr>
        <p:blipFill>
          <a:blip r:embed="rId2"/>
          <a:stretch>
            <a:fillRect/>
          </a:stretch>
        </p:blipFill>
        <p:spPr>
          <a:xfrm>
            <a:off x="6015427" y="2476158"/>
            <a:ext cx="2351332" cy="2351332"/>
          </a:xfrm>
          <a:prstGeom prst="rect">
            <a:avLst/>
          </a:prstGeom>
        </p:spPr>
      </p:pic>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26048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8D0CCA-C23D-AFF4-8863-5303BCD47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8305799"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2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Cost of Attendance (COA)?</a:t>
            </a:r>
          </a:p>
        </p:txBody>
      </p:sp>
      <p:sp>
        <p:nvSpPr>
          <p:cNvPr id="3" name="Content Placeholder 2"/>
          <p:cNvSpPr>
            <a:spLocks noGrp="1"/>
          </p:cNvSpPr>
          <p:nvPr>
            <p:ph sz="half" idx="1"/>
          </p:nvPr>
        </p:nvSpPr>
        <p:spPr/>
        <p:txBody>
          <a:bodyPr>
            <a:normAutofit/>
          </a:bodyPr>
          <a:lstStyle/>
          <a:p>
            <a:pPr>
              <a:spcBef>
                <a:spcPts val="1200"/>
              </a:spcBef>
              <a:buClr>
                <a:schemeClr val="accent2"/>
              </a:buClr>
              <a:buSzPct val="100000"/>
            </a:pPr>
            <a:r>
              <a:rPr lang="en-US" sz="2800" dirty="0"/>
              <a:t>Direct costs </a:t>
            </a:r>
          </a:p>
          <a:p>
            <a:pPr lvl="1">
              <a:spcBef>
                <a:spcPts val="1200"/>
              </a:spcBef>
              <a:buSzPct val="100000"/>
              <a:buFont typeface="Arial" panose="020B0604020202020204" pitchFamily="34" charset="0"/>
              <a:buChar char="•"/>
            </a:pPr>
            <a:r>
              <a:rPr lang="en-US" sz="2400" dirty="0"/>
              <a:t>Tuition</a:t>
            </a:r>
          </a:p>
          <a:p>
            <a:pPr lvl="1">
              <a:spcBef>
                <a:spcPts val="1200"/>
              </a:spcBef>
              <a:buSzPct val="100000"/>
              <a:buFont typeface="Arial" panose="020B0604020202020204" pitchFamily="34" charset="0"/>
              <a:buChar char="•"/>
            </a:pPr>
            <a:r>
              <a:rPr lang="en-US" sz="2400" dirty="0"/>
              <a:t>Fees</a:t>
            </a:r>
          </a:p>
          <a:p>
            <a:pPr lvl="1">
              <a:spcBef>
                <a:spcPts val="1200"/>
              </a:spcBef>
              <a:buSzPct val="100000"/>
              <a:buFont typeface="Arial" panose="020B0604020202020204" pitchFamily="34" charset="0"/>
              <a:buChar char="•"/>
            </a:pPr>
            <a:r>
              <a:rPr lang="en-US" sz="2400" dirty="0"/>
              <a:t>Housing and Food</a:t>
            </a:r>
          </a:p>
          <a:p>
            <a:pPr marL="201168" lvl="1" indent="0">
              <a:spcBef>
                <a:spcPts val="1200"/>
              </a:spcBef>
              <a:buSzPct val="100000"/>
              <a:buNone/>
            </a:pPr>
            <a:endParaRPr lang="en-US" sz="2400" dirty="0"/>
          </a:p>
          <a:p>
            <a:pPr marL="109728" indent="0">
              <a:buNone/>
            </a:pPr>
            <a:endParaRPr lang="en-US" dirty="0"/>
          </a:p>
        </p:txBody>
      </p:sp>
      <p:sp>
        <p:nvSpPr>
          <p:cNvPr id="6" name="Content Placeholder 5">
            <a:extLst>
              <a:ext uri="{FF2B5EF4-FFF2-40B4-BE49-F238E27FC236}">
                <a16:creationId xmlns:a16="http://schemas.microsoft.com/office/drawing/2014/main" id="{B2A86967-88DC-1D7D-646C-BBD0CD535C55}"/>
              </a:ext>
            </a:extLst>
          </p:cNvPr>
          <p:cNvSpPr>
            <a:spLocks noGrp="1"/>
          </p:cNvSpPr>
          <p:nvPr>
            <p:ph sz="half" idx="2"/>
          </p:nvPr>
        </p:nvSpPr>
        <p:spPr/>
        <p:txBody>
          <a:bodyPr>
            <a:normAutofit/>
          </a:bodyPr>
          <a:lstStyle/>
          <a:p>
            <a:r>
              <a:rPr lang="en-US" sz="2800" dirty="0"/>
              <a:t>Indirect costs</a:t>
            </a:r>
          </a:p>
          <a:p>
            <a:pPr>
              <a:buFont typeface="Arial" panose="020B0604020202020204" pitchFamily="34" charset="0"/>
              <a:buChar char="•"/>
            </a:pPr>
            <a:r>
              <a:rPr lang="en-US" sz="2400" dirty="0"/>
              <a:t>Books, course materials, supplies and equipment</a:t>
            </a:r>
          </a:p>
          <a:p>
            <a:pPr>
              <a:buFont typeface="Arial" panose="020B0604020202020204" pitchFamily="34" charset="0"/>
              <a:buChar char="•"/>
            </a:pPr>
            <a:r>
              <a:rPr lang="en-US" sz="2400" dirty="0"/>
              <a:t>Transportation</a:t>
            </a:r>
          </a:p>
          <a:p>
            <a:pPr>
              <a:buFont typeface="Arial" panose="020B0604020202020204" pitchFamily="34" charset="0"/>
              <a:buChar char="•"/>
            </a:pPr>
            <a:r>
              <a:rPr lang="en-US" sz="2400" dirty="0"/>
              <a:t>Personal Expenses</a:t>
            </a:r>
          </a:p>
        </p:txBody>
      </p:sp>
      <p:graphicFrame>
        <p:nvGraphicFramePr>
          <p:cNvPr id="9" name="TextBox 3">
            <a:extLst>
              <a:ext uri="{FF2B5EF4-FFF2-40B4-BE49-F238E27FC236}">
                <a16:creationId xmlns:a16="http://schemas.microsoft.com/office/drawing/2014/main" id="{1D27A188-F07C-7145-C3D3-F124D0E2646C}"/>
              </a:ext>
            </a:extLst>
          </p:cNvPr>
          <p:cNvGraphicFramePr/>
          <p:nvPr>
            <p:extLst>
              <p:ext uri="{D42A27DB-BD31-4B8C-83A1-F6EECF244321}">
                <p14:modId xmlns:p14="http://schemas.microsoft.com/office/powerpoint/2010/main" val="365722289"/>
              </p:ext>
            </p:extLst>
          </p:nvPr>
        </p:nvGraphicFramePr>
        <p:xfrm>
          <a:off x="853440" y="4495800"/>
          <a:ext cx="7620000"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244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605896"/>
            <a:ext cx="2313633" cy="5646208"/>
          </a:xfrm>
        </p:spPr>
        <p:txBody>
          <a:bodyPr anchor="ctr">
            <a:normAutofit/>
          </a:bodyPr>
          <a:lstStyle/>
          <a:p>
            <a:r>
              <a:rPr lang="en-US" sz="2900" dirty="0">
                <a:solidFill>
                  <a:srgbClr val="FFFFFF"/>
                </a:solidFill>
              </a:rPr>
              <a:t>Student Demographics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3556512" y="605896"/>
            <a:ext cx="4810247" cy="5646208"/>
          </a:xfrm>
        </p:spPr>
        <p:txBody>
          <a:bodyPr anchor="ctr">
            <a:normAutofit/>
          </a:bodyPr>
          <a:lstStyle/>
          <a:p>
            <a:pPr>
              <a:spcBef>
                <a:spcPts val="1200"/>
              </a:spcBef>
              <a:buClr>
                <a:schemeClr val="accent2"/>
              </a:buClr>
              <a:buSzPct val="100000"/>
            </a:pPr>
            <a:r>
              <a:rPr lang="en-US" dirty="0"/>
              <a:t>Student will be asked about gender, race, and ethnicity</a:t>
            </a:r>
          </a:p>
          <a:p>
            <a:pPr>
              <a:spcBef>
                <a:spcPts val="1200"/>
              </a:spcBef>
              <a:buClr>
                <a:schemeClr val="accent2"/>
              </a:buClr>
              <a:buSzPct val="100000"/>
            </a:pPr>
            <a:r>
              <a:rPr lang="en-US" dirty="0"/>
              <a:t>Responses to the demographic questions are for research purposes only</a:t>
            </a:r>
          </a:p>
          <a:p>
            <a:pPr>
              <a:spcBef>
                <a:spcPts val="1200"/>
              </a:spcBef>
              <a:buClr>
                <a:schemeClr val="accent2"/>
              </a:buClr>
              <a:buSzPct val="100000"/>
            </a:pPr>
            <a:r>
              <a:rPr lang="en-US" dirty="0"/>
              <a:t>Answers will </a:t>
            </a:r>
            <a:r>
              <a:rPr lang="en-US" b="1" u="sng" dirty="0"/>
              <a:t>not</a:t>
            </a:r>
          </a:p>
          <a:p>
            <a:pPr lvl="1">
              <a:spcBef>
                <a:spcPts val="1200"/>
              </a:spcBef>
              <a:buClr>
                <a:schemeClr val="accent2"/>
              </a:buClr>
              <a:buSzPct val="100000"/>
            </a:pPr>
            <a:r>
              <a:rPr lang="en-US" dirty="0"/>
              <a:t>Affect student eligibility for federal student aid</a:t>
            </a:r>
          </a:p>
          <a:p>
            <a:pPr lvl="1">
              <a:spcBef>
                <a:spcPts val="1200"/>
              </a:spcBef>
              <a:buClr>
                <a:schemeClr val="accent2"/>
              </a:buClr>
              <a:buSzPct val="100000"/>
            </a:pPr>
            <a:r>
              <a:rPr lang="en-US" dirty="0"/>
              <a:t>Be used in any calculations</a:t>
            </a:r>
          </a:p>
          <a:p>
            <a:pPr lvl="1">
              <a:spcBef>
                <a:spcPts val="1200"/>
              </a:spcBef>
              <a:buClr>
                <a:schemeClr val="accent2"/>
              </a:buClr>
              <a:buSzPct val="100000"/>
            </a:pPr>
            <a:r>
              <a:rPr lang="en-US" dirty="0"/>
              <a:t>Be shared with the schools to which the student applies</a:t>
            </a:r>
          </a:p>
          <a:p>
            <a:pPr>
              <a:buSzPct val="100000"/>
            </a:pPr>
            <a:endParaRPr lang="en-US" dirty="0"/>
          </a:p>
        </p:txBody>
      </p:sp>
    </p:spTree>
    <p:extLst>
      <p:ext uri="{BB962C8B-B14F-4D97-AF65-F5344CB8AC3E}">
        <p14:creationId xmlns:p14="http://schemas.microsoft.com/office/powerpoint/2010/main" val="215970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BE9C-4E73-C01F-DD4D-007BCD04592E}"/>
              </a:ext>
            </a:extLst>
          </p:cNvPr>
          <p:cNvSpPr>
            <a:spLocks noGrp="1"/>
          </p:cNvSpPr>
          <p:nvPr>
            <p:ph type="title"/>
          </p:nvPr>
        </p:nvSpPr>
        <p:spPr/>
        <p:txBody>
          <a:bodyPr/>
          <a:lstStyle/>
          <a:p>
            <a:r>
              <a:rPr lang="en-US" dirty="0"/>
              <a:t>Student Citizenship Status</a:t>
            </a:r>
          </a:p>
        </p:txBody>
      </p:sp>
      <p:pic>
        <p:nvPicPr>
          <p:cNvPr id="3" name="Google Shape;577;p50">
            <a:extLst>
              <a:ext uri="{FF2B5EF4-FFF2-40B4-BE49-F238E27FC236}">
                <a16:creationId xmlns:a16="http://schemas.microsoft.com/office/drawing/2014/main" id="{A47EAA53-2AB2-C86C-4D92-C9F4F1CD4602}"/>
              </a:ext>
            </a:extLst>
          </p:cNvPr>
          <p:cNvPicPr preferRelativeResize="0"/>
          <p:nvPr/>
        </p:nvPicPr>
        <p:blipFill rotWithShape="1">
          <a:blip r:embed="rId2">
            <a:alphaModFix/>
          </a:blip>
          <a:srcRect/>
          <a:stretch/>
        </p:blipFill>
        <p:spPr>
          <a:xfrm>
            <a:off x="1143000" y="1905000"/>
            <a:ext cx="7086600" cy="4114800"/>
          </a:xfrm>
          <a:prstGeom prst="rect">
            <a:avLst/>
          </a:prstGeom>
          <a:noFill/>
          <a:ln>
            <a:noFill/>
          </a:ln>
        </p:spPr>
      </p:pic>
    </p:spTree>
    <p:extLst>
      <p:ext uri="{BB962C8B-B14F-4D97-AF65-F5344CB8AC3E}">
        <p14:creationId xmlns:p14="http://schemas.microsoft.com/office/powerpoint/2010/main" val="61600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FE6A-751A-17B1-81D1-B8714F7BCFC8}"/>
              </a:ext>
            </a:extLst>
          </p:cNvPr>
          <p:cNvSpPr>
            <a:spLocks noGrp="1"/>
          </p:cNvSpPr>
          <p:nvPr>
            <p:ph type="title"/>
          </p:nvPr>
        </p:nvSpPr>
        <p:spPr/>
        <p:txBody>
          <a:bodyPr/>
          <a:lstStyle/>
          <a:p>
            <a:r>
              <a:rPr lang="en-US" dirty="0"/>
              <a:t>Parent Education Status</a:t>
            </a:r>
          </a:p>
        </p:txBody>
      </p:sp>
      <p:pic>
        <p:nvPicPr>
          <p:cNvPr id="3" name="Google Shape;587;p51">
            <a:extLst>
              <a:ext uri="{FF2B5EF4-FFF2-40B4-BE49-F238E27FC236}">
                <a16:creationId xmlns:a16="http://schemas.microsoft.com/office/drawing/2014/main" id="{D3B174FF-4571-0DAE-D2E3-8A15B474B147}"/>
              </a:ext>
            </a:extLst>
          </p:cNvPr>
          <p:cNvPicPr preferRelativeResize="0"/>
          <p:nvPr/>
        </p:nvPicPr>
        <p:blipFill rotWithShape="1">
          <a:blip r:embed="rId2">
            <a:alphaModFix/>
          </a:blip>
          <a:srcRect/>
          <a:stretch/>
        </p:blipFill>
        <p:spPr>
          <a:xfrm>
            <a:off x="1099282" y="1765583"/>
            <a:ext cx="6991156" cy="4423016"/>
          </a:xfrm>
          <a:prstGeom prst="rect">
            <a:avLst/>
          </a:prstGeom>
          <a:noFill/>
          <a:ln>
            <a:noFill/>
          </a:ln>
        </p:spPr>
      </p:pic>
    </p:spTree>
    <p:extLst>
      <p:ext uri="{BB962C8B-B14F-4D97-AF65-F5344CB8AC3E}">
        <p14:creationId xmlns:p14="http://schemas.microsoft.com/office/powerpoint/2010/main" val="3633158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BE9E-C050-7E4C-9159-F682AC3D394F}"/>
              </a:ext>
            </a:extLst>
          </p:cNvPr>
          <p:cNvSpPr>
            <a:spLocks noGrp="1"/>
          </p:cNvSpPr>
          <p:nvPr>
            <p:ph type="title"/>
          </p:nvPr>
        </p:nvSpPr>
        <p:spPr/>
        <p:txBody>
          <a:bodyPr/>
          <a:lstStyle/>
          <a:p>
            <a:r>
              <a:rPr lang="en-US" dirty="0"/>
              <a:t>Student’s Parent Killed in Line of Duty</a:t>
            </a:r>
          </a:p>
        </p:txBody>
      </p:sp>
      <p:pic>
        <p:nvPicPr>
          <p:cNvPr id="3" name="Google Shape;594;p52">
            <a:extLst>
              <a:ext uri="{FF2B5EF4-FFF2-40B4-BE49-F238E27FC236}">
                <a16:creationId xmlns:a16="http://schemas.microsoft.com/office/drawing/2014/main" id="{63DA9B37-1110-BDBB-E4EE-75EC422D5FC0}"/>
              </a:ext>
            </a:extLst>
          </p:cNvPr>
          <p:cNvPicPr preferRelativeResize="0"/>
          <p:nvPr/>
        </p:nvPicPr>
        <p:blipFill rotWithShape="1">
          <a:blip r:embed="rId2">
            <a:alphaModFix/>
          </a:blip>
          <a:srcRect/>
          <a:stretch/>
        </p:blipFill>
        <p:spPr>
          <a:xfrm>
            <a:off x="505027" y="1981200"/>
            <a:ext cx="8133945" cy="3872169"/>
          </a:xfrm>
          <a:prstGeom prst="rect">
            <a:avLst/>
          </a:prstGeom>
          <a:noFill/>
          <a:ln>
            <a:noFill/>
          </a:ln>
        </p:spPr>
      </p:pic>
    </p:spTree>
    <p:extLst>
      <p:ext uri="{BB962C8B-B14F-4D97-AF65-F5344CB8AC3E}">
        <p14:creationId xmlns:p14="http://schemas.microsoft.com/office/powerpoint/2010/main" val="3789653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D0D0-0C2B-4C71-E097-007DC3E2871E}"/>
              </a:ext>
            </a:extLst>
          </p:cNvPr>
          <p:cNvSpPr>
            <a:spLocks noGrp="1"/>
          </p:cNvSpPr>
          <p:nvPr>
            <p:ph type="title"/>
          </p:nvPr>
        </p:nvSpPr>
        <p:spPr/>
        <p:txBody>
          <a:bodyPr/>
          <a:lstStyle/>
          <a:p>
            <a:r>
              <a:rPr lang="en-US" dirty="0"/>
              <a:t>Student High School Completion Status</a:t>
            </a:r>
          </a:p>
        </p:txBody>
      </p:sp>
      <p:pic>
        <p:nvPicPr>
          <p:cNvPr id="3" name="Google Shape;600;p53">
            <a:extLst>
              <a:ext uri="{FF2B5EF4-FFF2-40B4-BE49-F238E27FC236}">
                <a16:creationId xmlns:a16="http://schemas.microsoft.com/office/drawing/2014/main" id="{08FC76B7-EA33-7727-6288-657A2F2DC229}"/>
              </a:ext>
            </a:extLst>
          </p:cNvPr>
          <p:cNvPicPr preferRelativeResize="0"/>
          <p:nvPr/>
        </p:nvPicPr>
        <p:blipFill rotWithShape="1">
          <a:blip r:embed="rId2">
            <a:alphaModFix/>
          </a:blip>
          <a:srcRect/>
          <a:stretch/>
        </p:blipFill>
        <p:spPr>
          <a:xfrm>
            <a:off x="533400" y="1797915"/>
            <a:ext cx="7951347" cy="4374285"/>
          </a:xfrm>
          <a:prstGeom prst="rect">
            <a:avLst/>
          </a:prstGeom>
          <a:noFill/>
          <a:ln>
            <a:noFill/>
          </a:ln>
        </p:spPr>
      </p:pic>
    </p:spTree>
    <p:extLst>
      <p:ext uri="{BB962C8B-B14F-4D97-AF65-F5344CB8AC3E}">
        <p14:creationId xmlns:p14="http://schemas.microsoft.com/office/powerpoint/2010/main" val="1663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3D23-D970-8E81-2A74-DB70040E6AAF}"/>
              </a:ext>
            </a:extLst>
          </p:cNvPr>
          <p:cNvSpPr>
            <a:spLocks noGrp="1"/>
          </p:cNvSpPr>
          <p:nvPr>
            <p:ph type="title"/>
          </p:nvPr>
        </p:nvSpPr>
        <p:spPr/>
        <p:txBody>
          <a:bodyPr/>
          <a:lstStyle/>
          <a:p>
            <a:r>
              <a:rPr lang="en-US" dirty="0"/>
              <a:t>Student High School Information</a:t>
            </a:r>
          </a:p>
        </p:txBody>
      </p:sp>
      <p:pic>
        <p:nvPicPr>
          <p:cNvPr id="3" name="Google Shape;609;p54">
            <a:extLst>
              <a:ext uri="{FF2B5EF4-FFF2-40B4-BE49-F238E27FC236}">
                <a16:creationId xmlns:a16="http://schemas.microsoft.com/office/drawing/2014/main" id="{64C16EA8-D81C-3836-7D60-6DC1B1881C4D}"/>
              </a:ext>
            </a:extLst>
          </p:cNvPr>
          <p:cNvPicPr preferRelativeResize="0"/>
          <p:nvPr/>
        </p:nvPicPr>
        <p:blipFill rotWithShape="1">
          <a:blip r:embed="rId2">
            <a:alphaModFix/>
          </a:blip>
          <a:srcRect/>
          <a:stretch/>
        </p:blipFill>
        <p:spPr>
          <a:xfrm>
            <a:off x="152400" y="1905000"/>
            <a:ext cx="5003069" cy="4283413"/>
          </a:xfrm>
          <a:prstGeom prst="rect">
            <a:avLst/>
          </a:prstGeom>
          <a:noFill/>
          <a:ln>
            <a:noFill/>
          </a:ln>
        </p:spPr>
      </p:pic>
      <p:pic>
        <p:nvPicPr>
          <p:cNvPr id="4" name="Google Shape;610;p54">
            <a:extLst>
              <a:ext uri="{FF2B5EF4-FFF2-40B4-BE49-F238E27FC236}">
                <a16:creationId xmlns:a16="http://schemas.microsoft.com/office/drawing/2014/main" id="{30FEB746-7DA9-8E99-6F8B-6AD2C6174F90}"/>
              </a:ext>
            </a:extLst>
          </p:cNvPr>
          <p:cNvPicPr preferRelativeResize="0"/>
          <p:nvPr/>
        </p:nvPicPr>
        <p:blipFill rotWithShape="1">
          <a:blip r:embed="rId3">
            <a:alphaModFix/>
          </a:blip>
          <a:srcRect/>
          <a:stretch/>
        </p:blipFill>
        <p:spPr>
          <a:xfrm>
            <a:off x="5155469" y="1881294"/>
            <a:ext cx="3988531" cy="4283413"/>
          </a:xfrm>
          <a:prstGeom prst="rect">
            <a:avLst/>
          </a:prstGeom>
          <a:noFill/>
          <a:ln>
            <a:noFill/>
          </a:ln>
        </p:spPr>
      </p:pic>
    </p:spTree>
    <p:extLst>
      <p:ext uri="{BB962C8B-B14F-4D97-AF65-F5344CB8AC3E}">
        <p14:creationId xmlns:p14="http://schemas.microsoft.com/office/powerpoint/2010/main" val="2408100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97D8-1883-8EE9-0ADF-9FBAE88C9FDE}"/>
              </a:ext>
            </a:extLst>
          </p:cNvPr>
          <p:cNvSpPr>
            <a:spLocks noGrp="1"/>
          </p:cNvSpPr>
          <p:nvPr>
            <p:ph type="title"/>
          </p:nvPr>
        </p:nvSpPr>
        <p:spPr/>
        <p:txBody>
          <a:bodyPr/>
          <a:lstStyle/>
          <a:p>
            <a:r>
              <a:rPr lang="en-US" dirty="0"/>
              <a:t>Student Financials – 2023 Taxes</a:t>
            </a:r>
          </a:p>
        </p:txBody>
      </p:sp>
      <p:pic>
        <p:nvPicPr>
          <p:cNvPr id="3" name="Google Shape;639;p57">
            <a:extLst>
              <a:ext uri="{FF2B5EF4-FFF2-40B4-BE49-F238E27FC236}">
                <a16:creationId xmlns:a16="http://schemas.microsoft.com/office/drawing/2014/main" id="{EE2D28C2-45E8-4638-AD54-C94C19C32D1F}"/>
              </a:ext>
            </a:extLst>
          </p:cNvPr>
          <p:cNvPicPr preferRelativeResize="0"/>
          <p:nvPr/>
        </p:nvPicPr>
        <p:blipFill rotWithShape="1">
          <a:blip r:embed="rId2">
            <a:alphaModFix/>
          </a:blip>
          <a:srcRect/>
          <a:stretch/>
        </p:blipFill>
        <p:spPr>
          <a:xfrm>
            <a:off x="961208" y="1905000"/>
            <a:ext cx="7221583" cy="4329991"/>
          </a:xfrm>
          <a:prstGeom prst="rect">
            <a:avLst/>
          </a:prstGeom>
          <a:noFill/>
          <a:ln>
            <a:noFill/>
          </a:ln>
        </p:spPr>
      </p:pic>
    </p:spTree>
    <p:extLst>
      <p:ext uri="{BB962C8B-B14F-4D97-AF65-F5344CB8AC3E}">
        <p14:creationId xmlns:p14="http://schemas.microsoft.com/office/powerpoint/2010/main" val="28341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D0AB-A0C4-FBBF-4A52-CA6828427A59}"/>
              </a:ext>
            </a:extLst>
          </p:cNvPr>
          <p:cNvSpPr>
            <a:spLocks noGrp="1"/>
          </p:cNvSpPr>
          <p:nvPr>
            <p:ph type="title"/>
          </p:nvPr>
        </p:nvSpPr>
        <p:spPr/>
        <p:txBody>
          <a:bodyPr/>
          <a:lstStyle/>
          <a:p>
            <a:r>
              <a:rPr lang="en-US" dirty="0"/>
              <a:t>Student Assets</a:t>
            </a:r>
          </a:p>
        </p:txBody>
      </p:sp>
      <p:pic>
        <p:nvPicPr>
          <p:cNvPr id="3" name="Google Shape;655;p58">
            <a:extLst>
              <a:ext uri="{FF2B5EF4-FFF2-40B4-BE49-F238E27FC236}">
                <a16:creationId xmlns:a16="http://schemas.microsoft.com/office/drawing/2014/main" id="{841AAF5C-3F0D-97B3-7ABA-A698A2FBF9A6}"/>
              </a:ext>
            </a:extLst>
          </p:cNvPr>
          <p:cNvPicPr preferRelativeResize="0"/>
          <p:nvPr/>
        </p:nvPicPr>
        <p:blipFill rotWithShape="1">
          <a:blip r:embed="rId2">
            <a:alphaModFix/>
          </a:blip>
          <a:srcRect/>
          <a:stretch/>
        </p:blipFill>
        <p:spPr>
          <a:xfrm>
            <a:off x="4495800" y="1905000"/>
            <a:ext cx="4467680" cy="4072647"/>
          </a:xfrm>
          <a:prstGeom prst="rect">
            <a:avLst/>
          </a:prstGeom>
          <a:noFill/>
          <a:ln>
            <a:noFill/>
          </a:ln>
        </p:spPr>
      </p:pic>
      <p:grpSp>
        <p:nvGrpSpPr>
          <p:cNvPr id="5" name="Google Shape;646;p58">
            <a:extLst>
              <a:ext uri="{FF2B5EF4-FFF2-40B4-BE49-F238E27FC236}">
                <a16:creationId xmlns:a16="http://schemas.microsoft.com/office/drawing/2014/main" id="{BE31B3C7-5EF8-1FD4-D502-A0D72490815E}"/>
              </a:ext>
            </a:extLst>
          </p:cNvPr>
          <p:cNvGrpSpPr/>
          <p:nvPr/>
        </p:nvGrpSpPr>
        <p:grpSpPr>
          <a:xfrm>
            <a:off x="102440" y="2331883"/>
            <a:ext cx="4467680" cy="2918298"/>
            <a:chOff x="0" y="833860"/>
            <a:chExt cx="4879627" cy="3045905"/>
          </a:xfrm>
        </p:grpSpPr>
        <p:sp>
          <p:nvSpPr>
            <p:cNvPr id="6" name="Google Shape;647;p58">
              <a:extLst>
                <a:ext uri="{FF2B5EF4-FFF2-40B4-BE49-F238E27FC236}">
                  <a16:creationId xmlns:a16="http://schemas.microsoft.com/office/drawing/2014/main" id="{332088CF-2D4C-8DA9-F907-AEC9B7360D68}"/>
                </a:ext>
              </a:extLst>
            </p:cNvPr>
            <p:cNvSpPr/>
            <p:nvPr/>
          </p:nvSpPr>
          <p:spPr>
            <a:xfrm>
              <a:off x="0" y="833860"/>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48;p58">
              <a:extLst>
                <a:ext uri="{FF2B5EF4-FFF2-40B4-BE49-F238E27FC236}">
                  <a16:creationId xmlns:a16="http://schemas.microsoft.com/office/drawing/2014/main" id="{A7E945E3-C289-962F-C429-61AFB6DE3AA1}"/>
                </a:ext>
              </a:extLst>
            </p:cNvPr>
            <p:cNvSpPr txBox="1"/>
            <p:nvPr/>
          </p:nvSpPr>
          <p:spPr>
            <a:xfrm>
              <a:off x="0" y="833860"/>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Families that meet all three following criteria will not have to report assets.</a:t>
              </a:r>
              <a:endParaRPr sz="1600" dirty="0">
                <a:solidFill>
                  <a:schemeClr val="lt1"/>
                </a:solidFill>
                <a:latin typeface="Twentieth Century"/>
                <a:ea typeface="Twentieth Century"/>
                <a:cs typeface="Twentieth Century"/>
                <a:sym typeface="Twentieth Century"/>
              </a:endParaRPr>
            </a:p>
          </p:txBody>
        </p:sp>
        <p:sp>
          <p:nvSpPr>
            <p:cNvPr id="8" name="Google Shape;649;p58">
              <a:extLst>
                <a:ext uri="{FF2B5EF4-FFF2-40B4-BE49-F238E27FC236}">
                  <a16:creationId xmlns:a16="http://schemas.microsoft.com/office/drawing/2014/main" id="{CEA0BBFE-8BB6-58D4-C053-E214A592029C}"/>
                </a:ext>
              </a:extLst>
            </p:cNvPr>
            <p:cNvSpPr/>
            <p:nvPr/>
          </p:nvSpPr>
          <p:spPr>
            <a:xfrm>
              <a:off x="2556279" y="859412"/>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650;p58">
              <a:extLst>
                <a:ext uri="{FF2B5EF4-FFF2-40B4-BE49-F238E27FC236}">
                  <a16:creationId xmlns:a16="http://schemas.microsoft.com/office/drawing/2014/main" id="{8A4025C8-DEAE-6B4D-33F1-E37B4D9B90D5}"/>
                </a:ext>
              </a:extLst>
            </p:cNvPr>
            <p:cNvSpPr txBox="1"/>
            <p:nvPr/>
          </p:nvSpPr>
          <p:spPr>
            <a:xfrm>
              <a:off x="2556279" y="859412"/>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Have a total AGI of less than $60,000</a:t>
              </a:r>
              <a:endParaRPr sz="1600" dirty="0">
                <a:solidFill>
                  <a:schemeClr val="lt1"/>
                </a:solidFill>
                <a:latin typeface="Twentieth Century"/>
                <a:ea typeface="Twentieth Century"/>
                <a:cs typeface="Twentieth Century"/>
                <a:sym typeface="Twentieth Century"/>
              </a:endParaRPr>
            </a:p>
          </p:txBody>
        </p:sp>
        <p:sp>
          <p:nvSpPr>
            <p:cNvPr id="10" name="Google Shape;651;p58">
              <a:extLst>
                <a:ext uri="{FF2B5EF4-FFF2-40B4-BE49-F238E27FC236}">
                  <a16:creationId xmlns:a16="http://schemas.microsoft.com/office/drawing/2014/main" id="{A908F90C-8323-C2CD-5060-20088701E059}"/>
                </a:ext>
              </a:extLst>
            </p:cNvPr>
            <p:cNvSpPr/>
            <p:nvPr/>
          </p:nvSpPr>
          <p:spPr>
            <a:xfrm>
              <a:off x="595" y="2485756"/>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52;p58">
              <a:extLst>
                <a:ext uri="{FF2B5EF4-FFF2-40B4-BE49-F238E27FC236}">
                  <a16:creationId xmlns:a16="http://schemas.microsoft.com/office/drawing/2014/main" id="{B9F2612A-CF70-D7A2-C93E-C66F463C1CCC}"/>
                </a:ext>
              </a:extLst>
            </p:cNvPr>
            <p:cNvSpPr txBox="1"/>
            <p:nvPr/>
          </p:nvSpPr>
          <p:spPr>
            <a:xfrm>
              <a:off x="595" y="2485756"/>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Do not file a Schedule A, B, D, E, F, or H (or equivalent successor schedules) on their federal tax return</a:t>
              </a:r>
              <a:endParaRPr sz="1600" dirty="0">
                <a:solidFill>
                  <a:schemeClr val="lt1"/>
                </a:solidFill>
                <a:latin typeface="Twentieth Century"/>
                <a:ea typeface="Twentieth Century"/>
                <a:cs typeface="Twentieth Century"/>
                <a:sym typeface="Twentieth Century"/>
              </a:endParaRPr>
            </a:p>
          </p:txBody>
        </p:sp>
        <p:sp>
          <p:nvSpPr>
            <p:cNvPr id="12" name="Google Shape;653;p58">
              <a:extLst>
                <a:ext uri="{FF2B5EF4-FFF2-40B4-BE49-F238E27FC236}">
                  <a16:creationId xmlns:a16="http://schemas.microsoft.com/office/drawing/2014/main" id="{18204F9D-41E1-BAAA-1418-8705D5C1B16B}"/>
                </a:ext>
              </a:extLst>
            </p:cNvPr>
            <p:cNvSpPr/>
            <p:nvPr/>
          </p:nvSpPr>
          <p:spPr>
            <a:xfrm>
              <a:off x="2556279" y="2485756"/>
              <a:ext cx="2323348" cy="1394009"/>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54;p58">
              <a:extLst>
                <a:ext uri="{FF2B5EF4-FFF2-40B4-BE49-F238E27FC236}">
                  <a16:creationId xmlns:a16="http://schemas.microsoft.com/office/drawing/2014/main" id="{669275BD-EFE4-F845-796B-D48A9EA5D244}"/>
                </a:ext>
              </a:extLst>
            </p:cNvPr>
            <p:cNvSpPr txBox="1"/>
            <p:nvPr/>
          </p:nvSpPr>
          <p:spPr>
            <a:xfrm>
              <a:off x="2556279" y="2485756"/>
              <a:ext cx="2323348" cy="139400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0" i="0" dirty="0">
                  <a:solidFill>
                    <a:schemeClr val="lt1"/>
                  </a:solidFill>
                  <a:latin typeface="Twentieth Century"/>
                  <a:ea typeface="Twentieth Century"/>
                  <a:cs typeface="Twentieth Century"/>
                  <a:sym typeface="Twentieth Century"/>
                </a:rPr>
                <a:t>and either do not file a Schedule C or file that form with a net business gain or loss of $10,000 or less</a:t>
              </a:r>
              <a:endParaRPr sz="1600" dirty="0">
                <a:solidFill>
                  <a:schemeClr val="lt1"/>
                </a:solidFill>
                <a:latin typeface="Twentieth Century"/>
                <a:ea typeface="Twentieth Century"/>
                <a:cs typeface="Twentieth Century"/>
                <a:sym typeface="Twentieth Century"/>
              </a:endParaRPr>
            </a:p>
          </p:txBody>
        </p:sp>
      </p:grpSp>
      <p:sp>
        <p:nvSpPr>
          <p:cNvPr id="14" name="TextBox 13">
            <a:extLst>
              <a:ext uri="{FF2B5EF4-FFF2-40B4-BE49-F238E27FC236}">
                <a16:creationId xmlns:a16="http://schemas.microsoft.com/office/drawing/2014/main" id="{98103159-FC20-227A-2289-B4BF41FDB7E0}"/>
              </a:ext>
            </a:extLst>
          </p:cNvPr>
          <p:cNvSpPr txBox="1"/>
          <p:nvPr/>
        </p:nvSpPr>
        <p:spPr>
          <a:xfrm>
            <a:off x="11875" y="5330576"/>
            <a:ext cx="5002505" cy="1077218"/>
          </a:xfrm>
          <a:prstGeom prst="rect">
            <a:avLst/>
          </a:prstGeom>
          <a:noFill/>
        </p:spPr>
        <p:txBody>
          <a:bodyPr wrap="square" rtlCol="0">
            <a:spAutoFit/>
          </a:bodyPr>
          <a:lstStyle/>
          <a:p>
            <a:r>
              <a:rPr lang="en-US" sz="1600" dirty="0"/>
              <a:t>Students will always answer these questions if they start the form because we do not have the family AGI. The answers are not used in the SAI calculation if the above criteria are met.</a:t>
            </a:r>
          </a:p>
        </p:txBody>
      </p:sp>
    </p:spTree>
    <p:extLst>
      <p:ext uri="{BB962C8B-B14F-4D97-AF65-F5344CB8AC3E}">
        <p14:creationId xmlns:p14="http://schemas.microsoft.com/office/powerpoint/2010/main" val="509339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4845-618D-4DFF-F71E-E65EA99A7D55}"/>
              </a:ext>
            </a:extLst>
          </p:cNvPr>
          <p:cNvSpPr>
            <a:spLocks noGrp="1"/>
          </p:cNvSpPr>
          <p:nvPr>
            <p:ph type="title"/>
          </p:nvPr>
        </p:nvSpPr>
        <p:spPr/>
        <p:txBody>
          <a:bodyPr/>
          <a:lstStyle/>
          <a:p>
            <a:r>
              <a:rPr lang="en-US" dirty="0"/>
              <a:t>Search and Select Colleges</a:t>
            </a:r>
          </a:p>
        </p:txBody>
      </p:sp>
      <p:pic>
        <p:nvPicPr>
          <p:cNvPr id="4" name="Picture 3" descr="Screenshot continuation of the Select Colleges section. A list of the schools entered by the student are displayed. The student can use toggle buttons to change the order of the schools listed, or the student can select “Remove” or “View Info” hyperlinks for each school. ">
            <a:extLst>
              <a:ext uri="{FF2B5EF4-FFF2-40B4-BE49-F238E27FC236}">
                <a16:creationId xmlns:a16="http://schemas.microsoft.com/office/drawing/2014/main" id="{CF4A43C1-0A62-7BE2-C4B5-3A11043729A3}"/>
              </a:ext>
            </a:extLst>
          </p:cNvPr>
          <p:cNvPicPr>
            <a:picLocks noChangeAspect="1"/>
          </p:cNvPicPr>
          <p:nvPr/>
        </p:nvPicPr>
        <p:blipFill>
          <a:blip r:embed="rId2"/>
          <a:stretch>
            <a:fillRect/>
          </a:stretch>
        </p:blipFill>
        <p:spPr>
          <a:xfrm>
            <a:off x="822960" y="1912013"/>
            <a:ext cx="3542016" cy="2966415"/>
          </a:xfrm>
          <a:prstGeom prst="rect">
            <a:avLst/>
          </a:prstGeom>
          <a:ln w="12700">
            <a:solidFill>
              <a:schemeClr val="tx1"/>
            </a:solidFill>
          </a:ln>
        </p:spPr>
      </p:pic>
      <p:pic>
        <p:nvPicPr>
          <p:cNvPr id="5" name="Picture 4" descr="Screenshot continuation of the Select Colleges section. Below the tenth school listed, the student can select “Next” to see more schools. After verifying the schools and order, the student can select “Continue.” ">
            <a:extLst>
              <a:ext uri="{FF2B5EF4-FFF2-40B4-BE49-F238E27FC236}">
                <a16:creationId xmlns:a16="http://schemas.microsoft.com/office/drawing/2014/main" id="{FB7DE3A2-9571-1ED3-5379-56BA351950D7}"/>
              </a:ext>
            </a:extLst>
          </p:cNvPr>
          <p:cNvPicPr>
            <a:picLocks noChangeAspect="1"/>
          </p:cNvPicPr>
          <p:nvPr/>
        </p:nvPicPr>
        <p:blipFill>
          <a:blip r:embed="rId3"/>
          <a:stretch>
            <a:fillRect/>
          </a:stretch>
        </p:blipFill>
        <p:spPr>
          <a:xfrm>
            <a:off x="4937760" y="1912013"/>
            <a:ext cx="3429000" cy="2966415"/>
          </a:xfrm>
          <a:prstGeom prst="rect">
            <a:avLst/>
          </a:prstGeom>
          <a:ln w="12700">
            <a:solidFill>
              <a:schemeClr val="tx1"/>
            </a:solidFill>
          </a:ln>
        </p:spPr>
      </p:pic>
      <p:sp>
        <p:nvSpPr>
          <p:cNvPr id="6" name="TextBox 5">
            <a:extLst>
              <a:ext uri="{FF2B5EF4-FFF2-40B4-BE49-F238E27FC236}">
                <a16:creationId xmlns:a16="http://schemas.microsoft.com/office/drawing/2014/main" id="{1D63ED8E-C8A6-ADA1-9232-4C0A608A366F}"/>
              </a:ext>
            </a:extLst>
          </p:cNvPr>
          <p:cNvSpPr txBox="1"/>
          <p:nvPr/>
        </p:nvSpPr>
        <p:spPr>
          <a:xfrm>
            <a:off x="922020" y="5120640"/>
            <a:ext cx="7299960" cy="461665"/>
          </a:xfrm>
          <a:prstGeom prst="rect">
            <a:avLst/>
          </a:prstGeom>
          <a:noFill/>
        </p:spPr>
        <p:txBody>
          <a:bodyPr wrap="square" rtlCol="0">
            <a:spAutoFit/>
          </a:bodyPr>
          <a:lstStyle/>
          <a:p>
            <a:r>
              <a:rPr lang="en-US" sz="2400" dirty="0"/>
              <a:t>Select up to 20 schools to receive your FAFSA information</a:t>
            </a:r>
          </a:p>
        </p:txBody>
      </p:sp>
    </p:spTree>
    <p:extLst>
      <p:ext uri="{BB962C8B-B14F-4D97-AF65-F5344CB8AC3E}">
        <p14:creationId xmlns:p14="http://schemas.microsoft.com/office/powerpoint/2010/main" val="4111752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275A-5D4C-4606-4C94-DF090F880CF1}"/>
              </a:ext>
            </a:extLst>
          </p:cNvPr>
          <p:cNvSpPr>
            <a:spLocks noGrp="1"/>
          </p:cNvSpPr>
          <p:nvPr>
            <p:ph type="title"/>
          </p:nvPr>
        </p:nvSpPr>
        <p:spPr/>
        <p:txBody>
          <a:bodyPr/>
          <a:lstStyle/>
          <a:p>
            <a:r>
              <a:rPr lang="en-US" dirty="0"/>
              <a:t>Student Review Page</a:t>
            </a:r>
          </a:p>
        </p:txBody>
      </p:sp>
      <p:pic>
        <p:nvPicPr>
          <p:cNvPr id="3" name="Google Shape;698;p62">
            <a:extLst>
              <a:ext uri="{FF2B5EF4-FFF2-40B4-BE49-F238E27FC236}">
                <a16:creationId xmlns:a16="http://schemas.microsoft.com/office/drawing/2014/main" id="{3674D3B0-4B6E-4398-E3EC-EE8C59A608DD}"/>
              </a:ext>
            </a:extLst>
          </p:cNvPr>
          <p:cNvPicPr preferRelativeResize="0"/>
          <p:nvPr/>
        </p:nvPicPr>
        <p:blipFill rotWithShape="1">
          <a:blip r:embed="rId2">
            <a:alphaModFix/>
          </a:blip>
          <a:srcRect/>
          <a:stretch/>
        </p:blipFill>
        <p:spPr>
          <a:xfrm>
            <a:off x="1524000" y="1905000"/>
            <a:ext cx="5826329" cy="4282439"/>
          </a:xfrm>
          <a:prstGeom prst="rect">
            <a:avLst/>
          </a:prstGeom>
          <a:noFill/>
          <a:ln>
            <a:noFill/>
          </a:ln>
        </p:spPr>
      </p:pic>
    </p:spTree>
    <p:extLst>
      <p:ext uri="{BB962C8B-B14F-4D97-AF65-F5344CB8AC3E}">
        <p14:creationId xmlns:p14="http://schemas.microsoft.com/office/powerpoint/2010/main" val="53630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199" y="286603"/>
            <a:ext cx="5063240" cy="1450757"/>
          </a:xfrm>
        </p:spPr>
        <p:txBody>
          <a:bodyPr>
            <a:normAutofit/>
          </a:bodyPr>
          <a:lstStyle/>
          <a:p>
            <a:r>
              <a:rPr lang="en-US" dirty="0">
                <a:solidFill>
                  <a:schemeClr val="tx1"/>
                </a:solidFill>
              </a:rPr>
              <a:t>What is the Student Aid Index (SAI)?</a:t>
            </a:r>
          </a:p>
        </p:txBody>
      </p:sp>
      <p:sp>
        <p:nvSpPr>
          <p:cNvPr id="3" name="Content Placeholder 2"/>
          <p:cNvSpPr>
            <a:spLocks noGrp="1"/>
          </p:cNvSpPr>
          <p:nvPr>
            <p:ph idx="1"/>
          </p:nvPr>
        </p:nvSpPr>
        <p:spPr>
          <a:xfrm>
            <a:off x="857781" y="1905000"/>
            <a:ext cx="6000219" cy="4224438"/>
          </a:xfrm>
        </p:spPr>
        <p:txBody>
          <a:bodyPr>
            <a:normAutofit lnSpcReduction="10000"/>
          </a:bodyPr>
          <a:lstStyle/>
          <a:p>
            <a:pPr marL="0" indent="0">
              <a:spcBef>
                <a:spcPts val="1200"/>
              </a:spcBef>
              <a:buClr>
                <a:schemeClr val="accent2"/>
              </a:buClr>
              <a:buSzPct val="100000"/>
              <a:buNone/>
            </a:pPr>
            <a:r>
              <a:rPr lang="en-US" sz="2400" dirty="0"/>
              <a:t>Index number used by colleges to determine eligibility for aid</a:t>
            </a:r>
          </a:p>
          <a:p>
            <a:pPr marL="0" indent="0">
              <a:spcBef>
                <a:spcPts val="1200"/>
              </a:spcBef>
              <a:buClr>
                <a:schemeClr val="accent2"/>
              </a:buClr>
              <a:buSzPct val="100000"/>
              <a:buNone/>
            </a:pPr>
            <a:r>
              <a:rPr lang="en-US" sz="2400" dirty="0"/>
              <a:t>Calculated using information provided on the FAFSA </a:t>
            </a:r>
          </a:p>
          <a:p>
            <a:pPr marL="0" indent="0">
              <a:spcBef>
                <a:spcPts val="1200"/>
              </a:spcBef>
              <a:buClr>
                <a:schemeClr val="accent2"/>
              </a:buClr>
              <a:buSzPct val="100000"/>
              <a:buNone/>
            </a:pPr>
            <a:r>
              <a:rPr lang="en-US" sz="2400" dirty="0"/>
              <a:t>Stays the same regardless of college</a:t>
            </a:r>
          </a:p>
          <a:p>
            <a:pPr marL="0" indent="0">
              <a:lnSpc>
                <a:spcPct val="90000"/>
              </a:lnSpc>
              <a:buNone/>
            </a:pPr>
            <a:r>
              <a:rPr lang="en-US" sz="2400" dirty="0">
                <a:solidFill>
                  <a:schemeClr val="tx1"/>
                </a:solidFill>
                <a:cs typeface="Arial" panose="020B0604020202020204" pitchFamily="34" charset="0"/>
              </a:rPr>
              <a:t>Not the amount of money owed to the college</a:t>
            </a:r>
          </a:p>
          <a:p>
            <a:pPr marL="0" indent="0">
              <a:buNone/>
            </a:pPr>
            <a:r>
              <a:rPr lang="en-US" sz="2400" dirty="0">
                <a:solidFill>
                  <a:schemeClr val="tx1"/>
                </a:solidFill>
                <a:cs typeface="Arial" panose="020B0604020202020204" pitchFamily="34" charset="0"/>
              </a:rPr>
              <a:t>Based on ability to pay for college not willingness</a:t>
            </a:r>
          </a:p>
          <a:p>
            <a:pPr marL="0" indent="0">
              <a:spcBef>
                <a:spcPts val="1200"/>
              </a:spcBef>
              <a:buClr>
                <a:schemeClr val="accent2"/>
              </a:buClr>
              <a:buSzPct val="100000"/>
              <a:buNone/>
            </a:pPr>
            <a:r>
              <a:rPr lang="en-US" sz="2400" dirty="0"/>
              <a:t>Ranges from -1500 to 999,999</a:t>
            </a:r>
          </a:p>
          <a:p>
            <a:pPr marL="0" indent="0">
              <a:spcBef>
                <a:spcPts val="1200"/>
              </a:spcBef>
              <a:buClr>
                <a:schemeClr val="accent2"/>
              </a:buClr>
              <a:buSzPct val="100000"/>
              <a:buNone/>
            </a:pPr>
            <a:r>
              <a:rPr lang="en-US" sz="2400" dirty="0"/>
              <a:t>The lower the SAI = more aid eligibility</a:t>
            </a:r>
          </a:p>
        </p:txBody>
      </p:sp>
    </p:spTree>
    <p:extLst>
      <p:ext uri="{BB962C8B-B14F-4D97-AF65-F5344CB8AC3E}">
        <p14:creationId xmlns:p14="http://schemas.microsoft.com/office/powerpoint/2010/main" val="97491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275A-5D4C-4606-4C94-DF090F880CF1}"/>
              </a:ext>
            </a:extLst>
          </p:cNvPr>
          <p:cNvSpPr>
            <a:spLocks noGrp="1"/>
          </p:cNvSpPr>
          <p:nvPr>
            <p:ph type="title"/>
          </p:nvPr>
        </p:nvSpPr>
        <p:spPr/>
        <p:txBody>
          <a:bodyPr/>
          <a:lstStyle/>
          <a:p>
            <a:r>
              <a:rPr lang="en-US" dirty="0"/>
              <a:t>Student Review Page (cont’d)</a:t>
            </a:r>
          </a:p>
        </p:txBody>
      </p:sp>
      <p:pic>
        <p:nvPicPr>
          <p:cNvPr id="4" name="Google Shape;708;p63">
            <a:extLst>
              <a:ext uri="{FF2B5EF4-FFF2-40B4-BE49-F238E27FC236}">
                <a16:creationId xmlns:a16="http://schemas.microsoft.com/office/drawing/2014/main" id="{5885BEB5-471B-19C4-1811-74E189851C7A}"/>
              </a:ext>
            </a:extLst>
          </p:cNvPr>
          <p:cNvPicPr preferRelativeResize="0"/>
          <p:nvPr/>
        </p:nvPicPr>
        <p:blipFill rotWithShape="1">
          <a:blip r:embed="rId2">
            <a:alphaModFix/>
          </a:blip>
          <a:srcRect/>
          <a:stretch/>
        </p:blipFill>
        <p:spPr>
          <a:xfrm>
            <a:off x="944477" y="1828800"/>
            <a:ext cx="7255045" cy="4474723"/>
          </a:xfrm>
          <a:prstGeom prst="rect">
            <a:avLst/>
          </a:prstGeom>
          <a:noFill/>
          <a:ln>
            <a:noFill/>
          </a:ln>
        </p:spPr>
      </p:pic>
    </p:spTree>
    <p:extLst>
      <p:ext uri="{BB962C8B-B14F-4D97-AF65-F5344CB8AC3E}">
        <p14:creationId xmlns:p14="http://schemas.microsoft.com/office/powerpoint/2010/main" val="116294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E43C-476D-0C00-C869-ECE482ABB100}"/>
              </a:ext>
            </a:extLst>
          </p:cNvPr>
          <p:cNvSpPr>
            <a:spLocks noGrp="1"/>
          </p:cNvSpPr>
          <p:nvPr>
            <p:ph type="title"/>
          </p:nvPr>
        </p:nvSpPr>
        <p:spPr/>
        <p:txBody>
          <a:bodyPr/>
          <a:lstStyle/>
          <a:p>
            <a:r>
              <a:rPr lang="en-US" dirty="0"/>
              <a:t>Student Signature</a:t>
            </a:r>
          </a:p>
        </p:txBody>
      </p:sp>
      <p:pic>
        <p:nvPicPr>
          <p:cNvPr id="5" name="Google Shape;720;p64">
            <a:extLst>
              <a:ext uri="{FF2B5EF4-FFF2-40B4-BE49-F238E27FC236}">
                <a16:creationId xmlns:a16="http://schemas.microsoft.com/office/drawing/2014/main" id="{80DFB623-20BC-D5CF-7E9D-0FF03F104F21}"/>
              </a:ext>
            </a:extLst>
          </p:cNvPr>
          <p:cNvPicPr preferRelativeResize="0">
            <a:picLocks noGrp="1"/>
          </p:cNvPicPr>
          <p:nvPr>
            <p:ph sz="half" idx="1"/>
          </p:nvPr>
        </p:nvPicPr>
        <p:blipFill rotWithShape="1">
          <a:blip r:embed="rId2">
            <a:alphaModFix/>
          </a:blip>
          <a:srcRect/>
          <a:stretch/>
        </p:blipFill>
        <p:spPr>
          <a:xfrm>
            <a:off x="822325" y="1845734"/>
            <a:ext cx="3703638" cy="3945465"/>
          </a:xfrm>
          <a:prstGeom prst="rect">
            <a:avLst/>
          </a:prstGeom>
          <a:noFill/>
          <a:ln>
            <a:noFill/>
          </a:ln>
        </p:spPr>
      </p:pic>
      <p:pic>
        <p:nvPicPr>
          <p:cNvPr id="6" name="Google Shape;727;p65">
            <a:extLst>
              <a:ext uri="{FF2B5EF4-FFF2-40B4-BE49-F238E27FC236}">
                <a16:creationId xmlns:a16="http://schemas.microsoft.com/office/drawing/2014/main" id="{28E657A8-7B9A-6CBD-78B0-B67173BF870A}"/>
              </a:ext>
            </a:extLst>
          </p:cNvPr>
          <p:cNvPicPr preferRelativeResize="0">
            <a:picLocks noGrp="1"/>
          </p:cNvPicPr>
          <p:nvPr>
            <p:ph sz="half" idx="2"/>
          </p:nvPr>
        </p:nvPicPr>
        <p:blipFill rotWithShape="1">
          <a:blip r:embed="rId3">
            <a:alphaModFix/>
          </a:blip>
          <a:srcRect/>
          <a:stretch/>
        </p:blipFill>
        <p:spPr>
          <a:xfrm>
            <a:off x="4664075" y="1845734"/>
            <a:ext cx="3702050" cy="3945465"/>
          </a:xfrm>
          <a:prstGeom prst="rect">
            <a:avLst/>
          </a:prstGeom>
          <a:noFill/>
          <a:ln>
            <a:noFill/>
          </a:ln>
        </p:spPr>
      </p:pic>
      <p:sp>
        <p:nvSpPr>
          <p:cNvPr id="7" name="Arrow: Right 6">
            <a:extLst>
              <a:ext uri="{FF2B5EF4-FFF2-40B4-BE49-F238E27FC236}">
                <a16:creationId xmlns:a16="http://schemas.microsoft.com/office/drawing/2014/main" id="{58E1E71C-EE01-FAA8-21F1-0A8887A4BA72}"/>
              </a:ext>
            </a:extLst>
          </p:cNvPr>
          <p:cNvSpPr/>
          <p:nvPr/>
        </p:nvSpPr>
        <p:spPr>
          <a:xfrm>
            <a:off x="4038599" y="4636008"/>
            <a:ext cx="62547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EC1528D5-A0BD-BC9A-8512-AA8E5A438AE4}"/>
              </a:ext>
            </a:extLst>
          </p:cNvPr>
          <p:cNvSpPr/>
          <p:nvPr/>
        </p:nvSpPr>
        <p:spPr>
          <a:xfrm>
            <a:off x="8305841" y="5305577"/>
            <a:ext cx="685759"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260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2E68-CE5F-324C-571B-E8529C3D4305}"/>
              </a:ext>
            </a:extLst>
          </p:cNvPr>
          <p:cNvSpPr>
            <a:spLocks noGrp="1"/>
          </p:cNvSpPr>
          <p:nvPr>
            <p:ph type="title"/>
          </p:nvPr>
        </p:nvSpPr>
        <p:spPr/>
        <p:txBody>
          <a:bodyPr/>
          <a:lstStyle/>
          <a:p>
            <a:r>
              <a:rPr lang="en-US" dirty="0"/>
              <a:t>Student Section Complete</a:t>
            </a:r>
          </a:p>
        </p:txBody>
      </p:sp>
      <p:sp>
        <p:nvSpPr>
          <p:cNvPr id="4" name="Content Placeholder 3">
            <a:extLst>
              <a:ext uri="{FF2B5EF4-FFF2-40B4-BE49-F238E27FC236}">
                <a16:creationId xmlns:a16="http://schemas.microsoft.com/office/drawing/2014/main" id="{E1AECAE6-7C83-8E51-8066-21F92AD94BAD}"/>
              </a:ext>
            </a:extLst>
          </p:cNvPr>
          <p:cNvSpPr>
            <a:spLocks noGrp="1"/>
          </p:cNvSpPr>
          <p:nvPr>
            <p:ph sz="half" idx="2"/>
          </p:nvPr>
        </p:nvSpPr>
        <p:spPr/>
        <p:txBody>
          <a:bodyPr/>
          <a:lstStyle/>
          <a:p>
            <a:endParaRPr lang="en-US" dirty="0"/>
          </a:p>
        </p:txBody>
      </p:sp>
      <p:pic>
        <p:nvPicPr>
          <p:cNvPr id="5" name="Google Shape;734;p66">
            <a:extLst>
              <a:ext uri="{FF2B5EF4-FFF2-40B4-BE49-F238E27FC236}">
                <a16:creationId xmlns:a16="http://schemas.microsoft.com/office/drawing/2014/main" id="{3182A0A0-2493-12C2-BE0E-F0E364A860A6}"/>
              </a:ext>
            </a:extLst>
          </p:cNvPr>
          <p:cNvPicPr preferRelativeResize="0">
            <a:picLocks noGrp="1"/>
          </p:cNvPicPr>
          <p:nvPr>
            <p:ph sz="half" idx="1"/>
          </p:nvPr>
        </p:nvPicPr>
        <p:blipFill rotWithShape="1">
          <a:blip r:embed="rId2">
            <a:alphaModFix/>
          </a:blip>
          <a:srcRect/>
          <a:stretch/>
        </p:blipFill>
        <p:spPr>
          <a:xfrm>
            <a:off x="822325" y="1845734"/>
            <a:ext cx="3703638" cy="4023359"/>
          </a:xfrm>
          <a:prstGeom prst="rect">
            <a:avLst/>
          </a:prstGeom>
          <a:noFill/>
          <a:ln>
            <a:noFill/>
          </a:ln>
        </p:spPr>
      </p:pic>
      <p:pic>
        <p:nvPicPr>
          <p:cNvPr id="6" name="Google Shape;735;p66">
            <a:extLst>
              <a:ext uri="{FF2B5EF4-FFF2-40B4-BE49-F238E27FC236}">
                <a16:creationId xmlns:a16="http://schemas.microsoft.com/office/drawing/2014/main" id="{26E5981D-EF96-4461-7971-04314AF2F438}"/>
              </a:ext>
            </a:extLst>
          </p:cNvPr>
          <p:cNvPicPr preferRelativeResize="0"/>
          <p:nvPr/>
        </p:nvPicPr>
        <p:blipFill rotWithShape="1">
          <a:blip r:embed="rId3">
            <a:alphaModFix/>
          </a:blip>
          <a:srcRect/>
          <a:stretch/>
        </p:blipFill>
        <p:spPr>
          <a:xfrm>
            <a:off x="4594860" y="1742421"/>
            <a:ext cx="4341812" cy="4353580"/>
          </a:xfrm>
          <a:prstGeom prst="rect">
            <a:avLst/>
          </a:prstGeom>
          <a:noFill/>
          <a:ln>
            <a:noFill/>
          </a:ln>
        </p:spPr>
      </p:pic>
    </p:spTree>
    <p:extLst>
      <p:ext uri="{BB962C8B-B14F-4D97-AF65-F5344CB8AC3E}">
        <p14:creationId xmlns:p14="http://schemas.microsoft.com/office/powerpoint/2010/main" val="1670781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B1BD-6083-4804-553B-FA49D9982E91}"/>
              </a:ext>
            </a:extLst>
          </p:cNvPr>
          <p:cNvSpPr>
            <a:spLocks noGrp="1"/>
          </p:cNvSpPr>
          <p:nvPr>
            <p:ph type="title"/>
          </p:nvPr>
        </p:nvSpPr>
        <p:spPr/>
        <p:txBody>
          <a:bodyPr/>
          <a:lstStyle/>
          <a:p>
            <a:r>
              <a:rPr lang="en-US" dirty="0"/>
              <a:t>Parent Invitation Email</a:t>
            </a:r>
          </a:p>
        </p:txBody>
      </p:sp>
      <p:pic>
        <p:nvPicPr>
          <p:cNvPr id="3" name="Google Shape;765;p70">
            <a:extLst>
              <a:ext uri="{FF2B5EF4-FFF2-40B4-BE49-F238E27FC236}">
                <a16:creationId xmlns:a16="http://schemas.microsoft.com/office/drawing/2014/main" id="{B4B224B9-D89B-28E2-80C0-2288FDCC5B20}"/>
              </a:ext>
            </a:extLst>
          </p:cNvPr>
          <p:cNvPicPr preferRelativeResize="0"/>
          <p:nvPr/>
        </p:nvPicPr>
        <p:blipFill rotWithShape="1">
          <a:blip r:embed="rId2">
            <a:alphaModFix/>
          </a:blip>
          <a:srcRect/>
          <a:stretch/>
        </p:blipFill>
        <p:spPr>
          <a:xfrm>
            <a:off x="523521" y="1904999"/>
            <a:ext cx="4429479" cy="4343401"/>
          </a:xfrm>
          <a:prstGeom prst="rect">
            <a:avLst/>
          </a:prstGeom>
          <a:noFill/>
          <a:ln>
            <a:noFill/>
          </a:ln>
        </p:spPr>
      </p:pic>
      <p:pic>
        <p:nvPicPr>
          <p:cNvPr id="4" name="Google Shape;766;p70">
            <a:extLst>
              <a:ext uri="{FF2B5EF4-FFF2-40B4-BE49-F238E27FC236}">
                <a16:creationId xmlns:a16="http://schemas.microsoft.com/office/drawing/2014/main" id="{10E5C08F-494E-7F2D-4A92-DD676C3BC234}"/>
              </a:ext>
            </a:extLst>
          </p:cNvPr>
          <p:cNvPicPr preferRelativeResize="0"/>
          <p:nvPr/>
        </p:nvPicPr>
        <p:blipFill rotWithShape="1">
          <a:blip r:embed="rId3">
            <a:alphaModFix/>
          </a:blip>
          <a:srcRect/>
          <a:stretch/>
        </p:blipFill>
        <p:spPr>
          <a:xfrm>
            <a:off x="5029200" y="2590800"/>
            <a:ext cx="3962400" cy="2743200"/>
          </a:xfrm>
          <a:prstGeom prst="rect">
            <a:avLst/>
          </a:prstGeom>
          <a:noFill/>
          <a:ln>
            <a:noFill/>
          </a:ln>
        </p:spPr>
      </p:pic>
    </p:spTree>
    <p:extLst>
      <p:ext uri="{BB962C8B-B14F-4D97-AF65-F5344CB8AC3E}">
        <p14:creationId xmlns:p14="http://schemas.microsoft.com/office/powerpoint/2010/main" val="4134076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7463-9BF8-92D3-F3B5-ADF4F9C62ECB}"/>
              </a:ext>
            </a:extLst>
          </p:cNvPr>
          <p:cNvSpPr>
            <a:spLocks noGrp="1"/>
          </p:cNvSpPr>
          <p:nvPr>
            <p:ph type="title"/>
          </p:nvPr>
        </p:nvSpPr>
        <p:spPr/>
        <p:txBody>
          <a:bodyPr/>
          <a:lstStyle/>
          <a:p>
            <a:r>
              <a:rPr lang="en-US" dirty="0"/>
              <a:t>Parent Log In and My Activity</a:t>
            </a:r>
          </a:p>
        </p:txBody>
      </p:sp>
      <p:pic>
        <p:nvPicPr>
          <p:cNvPr id="5" name="Google Shape;773;p71">
            <a:extLst>
              <a:ext uri="{FF2B5EF4-FFF2-40B4-BE49-F238E27FC236}">
                <a16:creationId xmlns:a16="http://schemas.microsoft.com/office/drawing/2014/main" id="{48C163B1-AEAF-0D13-D064-AA172DED0A43}"/>
              </a:ext>
            </a:extLst>
          </p:cNvPr>
          <p:cNvPicPr preferRelativeResize="0">
            <a:picLocks noGrp="1"/>
          </p:cNvPicPr>
          <p:nvPr>
            <p:ph idx="1"/>
          </p:nvPr>
        </p:nvPicPr>
        <p:blipFill rotWithShape="1">
          <a:blip r:embed="rId2">
            <a:alphaModFix/>
          </a:blip>
          <a:srcRect/>
          <a:stretch/>
        </p:blipFill>
        <p:spPr>
          <a:xfrm>
            <a:off x="3429000" y="424644"/>
            <a:ext cx="4868863" cy="3379124"/>
          </a:xfrm>
          <a:prstGeom prst="rect">
            <a:avLst/>
          </a:prstGeom>
          <a:noFill/>
          <a:ln>
            <a:noFill/>
          </a:ln>
        </p:spPr>
      </p:pic>
      <p:pic>
        <p:nvPicPr>
          <p:cNvPr id="6" name="Google Shape;780;p72">
            <a:extLst>
              <a:ext uri="{FF2B5EF4-FFF2-40B4-BE49-F238E27FC236}">
                <a16:creationId xmlns:a16="http://schemas.microsoft.com/office/drawing/2014/main" id="{F4F26B3F-FB61-101C-9EF0-57274164B617}"/>
              </a:ext>
            </a:extLst>
          </p:cNvPr>
          <p:cNvPicPr preferRelativeResize="0"/>
          <p:nvPr/>
        </p:nvPicPr>
        <p:blipFill rotWithShape="1">
          <a:blip r:embed="rId3">
            <a:alphaModFix/>
          </a:blip>
          <a:srcRect/>
          <a:stretch/>
        </p:blipFill>
        <p:spPr>
          <a:xfrm>
            <a:off x="3402281" y="3429000"/>
            <a:ext cx="5359142" cy="3158633"/>
          </a:xfrm>
          <a:prstGeom prst="rect">
            <a:avLst/>
          </a:prstGeom>
          <a:noFill/>
          <a:ln>
            <a:noFill/>
          </a:ln>
        </p:spPr>
      </p:pic>
    </p:spTree>
    <p:extLst>
      <p:ext uri="{BB962C8B-B14F-4D97-AF65-F5344CB8AC3E}">
        <p14:creationId xmlns:p14="http://schemas.microsoft.com/office/powerpoint/2010/main" val="1018571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5696-05E8-5DDF-83EA-3E3D236DA066}"/>
              </a:ext>
            </a:extLst>
          </p:cNvPr>
          <p:cNvSpPr>
            <a:spLocks noGrp="1"/>
          </p:cNvSpPr>
          <p:nvPr>
            <p:ph type="title"/>
          </p:nvPr>
        </p:nvSpPr>
        <p:spPr/>
        <p:txBody>
          <a:bodyPr/>
          <a:lstStyle/>
          <a:p>
            <a:r>
              <a:rPr lang="en-US" dirty="0"/>
              <a:t>Parent Spouse/Partner Invite</a:t>
            </a:r>
          </a:p>
        </p:txBody>
      </p:sp>
      <p:pic>
        <p:nvPicPr>
          <p:cNvPr id="3" name="Google Shape;847;p80">
            <a:extLst>
              <a:ext uri="{FF2B5EF4-FFF2-40B4-BE49-F238E27FC236}">
                <a16:creationId xmlns:a16="http://schemas.microsoft.com/office/drawing/2014/main" id="{96ACEE9D-8A7C-9C65-0C9C-BCBBD2E047B3}"/>
              </a:ext>
            </a:extLst>
          </p:cNvPr>
          <p:cNvPicPr preferRelativeResize="0"/>
          <p:nvPr/>
        </p:nvPicPr>
        <p:blipFill rotWithShape="1">
          <a:blip r:embed="rId2">
            <a:alphaModFix/>
          </a:blip>
          <a:srcRect/>
          <a:stretch/>
        </p:blipFill>
        <p:spPr>
          <a:xfrm>
            <a:off x="447130" y="1801573"/>
            <a:ext cx="5572670" cy="3913428"/>
          </a:xfrm>
          <a:prstGeom prst="rect">
            <a:avLst/>
          </a:prstGeom>
          <a:noFill/>
          <a:ln>
            <a:noFill/>
          </a:ln>
        </p:spPr>
      </p:pic>
      <p:pic>
        <p:nvPicPr>
          <p:cNvPr id="4" name="Google Shape;848;p80">
            <a:extLst>
              <a:ext uri="{FF2B5EF4-FFF2-40B4-BE49-F238E27FC236}">
                <a16:creationId xmlns:a16="http://schemas.microsoft.com/office/drawing/2014/main" id="{995DC5B3-8F93-2A6D-D81B-E2287E0016D2}"/>
              </a:ext>
            </a:extLst>
          </p:cNvPr>
          <p:cNvPicPr preferRelativeResize="0"/>
          <p:nvPr/>
        </p:nvPicPr>
        <p:blipFill rotWithShape="1">
          <a:blip r:embed="rId3">
            <a:alphaModFix/>
          </a:blip>
          <a:srcRect/>
          <a:stretch/>
        </p:blipFill>
        <p:spPr>
          <a:xfrm>
            <a:off x="6383512" y="1801573"/>
            <a:ext cx="2313357" cy="4218227"/>
          </a:xfrm>
          <a:prstGeom prst="rect">
            <a:avLst/>
          </a:prstGeom>
          <a:noFill/>
          <a:ln>
            <a:noFill/>
          </a:ln>
        </p:spPr>
      </p:pic>
    </p:spTree>
    <p:extLst>
      <p:ext uri="{BB962C8B-B14F-4D97-AF65-F5344CB8AC3E}">
        <p14:creationId xmlns:p14="http://schemas.microsoft.com/office/powerpoint/2010/main" val="175342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BF66-0C57-B07E-61BB-C456D4D65AA6}"/>
              </a:ext>
            </a:extLst>
          </p:cNvPr>
          <p:cNvSpPr>
            <a:spLocks noGrp="1"/>
          </p:cNvSpPr>
          <p:nvPr>
            <p:ph type="title"/>
          </p:nvPr>
        </p:nvSpPr>
        <p:spPr/>
        <p:txBody>
          <a:bodyPr/>
          <a:lstStyle/>
          <a:p>
            <a:r>
              <a:rPr lang="en-US" dirty="0"/>
              <a:t>Federal Benefits Received</a:t>
            </a:r>
          </a:p>
        </p:txBody>
      </p:sp>
      <p:pic>
        <p:nvPicPr>
          <p:cNvPr id="3" name="Google Shape;869;p83">
            <a:extLst>
              <a:ext uri="{FF2B5EF4-FFF2-40B4-BE49-F238E27FC236}">
                <a16:creationId xmlns:a16="http://schemas.microsoft.com/office/drawing/2014/main" id="{D40BD93B-D12B-07DC-4B17-B8663672861A}"/>
              </a:ext>
            </a:extLst>
          </p:cNvPr>
          <p:cNvPicPr preferRelativeResize="0"/>
          <p:nvPr/>
        </p:nvPicPr>
        <p:blipFill rotWithShape="1">
          <a:blip r:embed="rId2">
            <a:alphaModFix/>
          </a:blip>
          <a:srcRect/>
          <a:stretch/>
        </p:blipFill>
        <p:spPr>
          <a:xfrm>
            <a:off x="228600" y="1905000"/>
            <a:ext cx="5004197" cy="4285034"/>
          </a:xfrm>
          <a:prstGeom prst="rect">
            <a:avLst/>
          </a:prstGeom>
          <a:noFill/>
          <a:ln>
            <a:noFill/>
          </a:ln>
        </p:spPr>
      </p:pic>
      <p:pic>
        <p:nvPicPr>
          <p:cNvPr id="4" name="Google Shape;870;p83">
            <a:extLst>
              <a:ext uri="{FF2B5EF4-FFF2-40B4-BE49-F238E27FC236}">
                <a16:creationId xmlns:a16="http://schemas.microsoft.com/office/drawing/2014/main" id="{0589B3F5-4EAD-2485-38CB-8FFEFC7FAB1E}"/>
              </a:ext>
            </a:extLst>
          </p:cNvPr>
          <p:cNvPicPr preferRelativeResize="0"/>
          <p:nvPr/>
        </p:nvPicPr>
        <p:blipFill rotWithShape="1">
          <a:blip r:embed="rId3">
            <a:alphaModFix/>
          </a:blip>
          <a:srcRect/>
          <a:stretch/>
        </p:blipFill>
        <p:spPr>
          <a:xfrm>
            <a:off x="5029201" y="1890156"/>
            <a:ext cx="3886200" cy="4053444"/>
          </a:xfrm>
          <a:prstGeom prst="rect">
            <a:avLst/>
          </a:prstGeom>
          <a:noFill/>
          <a:ln>
            <a:noFill/>
          </a:ln>
        </p:spPr>
      </p:pic>
    </p:spTree>
    <p:extLst>
      <p:ext uri="{BB962C8B-B14F-4D97-AF65-F5344CB8AC3E}">
        <p14:creationId xmlns:p14="http://schemas.microsoft.com/office/powerpoint/2010/main" val="1225142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77A3-DE84-1413-C2C5-C27C7325C2F3}"/>
              </a:ext>
            </a:extLst>
          </p:cNvPr>
          <p:cNvSpPr>
            <a:spLocks noGrp="1"/>
          </p:cNvSpPr>
          <p:nvPr>
            <p:ph type="title"/>
          </p:nvPr>
        </p:nvSpPr>
        <p:spPr/>
        <p:txBody>
          <a:bodyPr/>
          <a:lstStyle/>
          <a:p>
            <a:r>
              <a:rPr lang="en-US" dirty="0"/>
              <a:t>Parent Family Size</a:t>
            </a:r>
          </a:p>
        </p:txBody>
      </p:sp>
      <p:pic>
        <p:nvPicPr>
          <p:cNvPr id="3" name="Google Shape;877;p84">
            <a:extLst>
              <a:ext uri="{FF2B5EF4-FFF2-40B4-BE49-F238E27FC236}">
                <a16:creationId xmlns:a16="http://schemas.microsoft.com/office/drawing/2014/main" id="{2762A5AE-62CC-78D4-E89D-7CD42CC0C8C5}"/>
              </a:ext>
            </a:extLst>
          </p:cNvPr>
          <p:cNvPicPr preferRelativeResize="0"/>
          <p:nvPr/>
        </p:nvPicPr>
        <p:blipFill rotWithShape="1">
          <a:blip r:embed="rId2">
            <a:alphaModFix/>
          </a:blip>
          <a:srcRect/>
          <a:stretch/>
        </p:blipFill>
        <p:spPr>
          <a:xfrm>
            <a:off x="1371600" y="1828800"/>
            <a:ext cx="6400800" cy="4343400"/>
          </a:xfrm>
          <a:prstGeom prst="rect">
            <a:avLst/>
          </a:prstGeom>
          <a:noFill/>
          <a:ln>
            <a:noFill/>
          </a:ln>
        </p:spPr>
      </p:pic>
      <p:sp>
        <p:nvSpPr>
          <p:cNvPr id="4" name="Oval 3">
            <a:extLst>
              <a:ext uri="{FF2B5EF4-FFF2-40B4-BE49-F238E27FC236}">
                <a16:creationId xmlns:a16="http://schemas.microsoft.com/office/drawing/2014/main" id="{B3777FB7-7BBD-1CBF-C977-F74A8EAD8264}"/>
              </a:ext>
            </a:extLst>
          </p:cNvPr>
          <p:cNvSpPr/>
          <p:nvPr/>
        </p:nvSpPr>
        <p:spPr>
          <a:xfrm>
            <a:off x="1905000" y="2362200"/>
            <a:ext cx="5214025"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6428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1900-B2B9-200F-C37F-43941E3FFA13}"/>
              </a:ext>
            </a:extLst>
          </p:cNvPr>
          <p:cNvSpPr>
            <a:spLocks noGrp="1"/>
          </p:cNvSpPr>
          <p:nvPr>
            <p:ph type="title"/>
          </p:nvPr>
        </p:nvSpPr>
        <p:spPr/>
        <p:txBody>
          <a:bodyPr/>
          <a:lstStyle/>
          <a:p>
            <a:r>
              <a:rPr lang="en-US" dirty="0"/>
              <a:t>Parent – Number in College</a:t>
            </a:r>
          </a:p>
        </p:txBody>
      </p:sp>
      <p:pic>
        <p:nvPicPr>
          <p:cNvPr id="3" name="Google Shape;884;p85">
            <a:extLst>
              <a:ext uri="{FF2B5EF4-FFF2-40B4-BE49-F238E27FC236}">
                <a16:creationId xmlns:a16="http://schemas.microsoft.com/office/drawing/2014/main" id="{CE549E47-29C5-40FE-7BB5-29F450FC8AEE}"/>
              </a:ext>
            </a:extLst>
          </p:cNvPr>
          <p:cNvPicPr preferRelativeResize="0"/>
          <p:nvPr/>
        </p:nvPicPr>
        <p:blipFill rotWithShape="1">
          <a:blip r:embed="rId2">
            <a:alphaModFix/>
          </a:blip>
          <a:srcRect/>
          <a:stretch/>
        </p:blipFill>
        <p:spPr>
          <a:xfrm>
            <a:off x="630826" y="1905000"/>
            <a:ext cx="7928068" cy="4314355"/>
          </a:xfrm>
          <a:prstGeom prst="rect">
            <a:avLst/>
          </a:prstGeom>
          <a:noFill/>
          <a:ln>
            <a:noFill/>
          </a:ln>
        </p:spPr>
      </p:pic>
      <p:grpSp>
        <p:nvGrpSpPr>
          <p:cNvPr id="4" name="Google Shape;885;p85">
            <a:extLst>
              <a:ext uri="{FF2B5EF4-FFF2-40B4-BE49-F238E27FC236}">
                <a16:creationId xmlns:a16="http://schemas.microsoft.com/office/drawing/2014/main" id="{DB95622C-443F-0841-544E-E83351510A73}"/>
              </a:ext>
            </a:extLst>
          </p:cNvPr>
          <p:cNvGrpSpPr/>
          <p:nvPr/>
        </p:nvGrpSpPr>
        <p:grpSpPr>
          <a:xfrm>
            <a:off x="6875295" y="3276600"/>
            <a:ext cx="2116305" cy="1524000"/>
            <a:chOff x="0" y="1023263"/>
            <a:chExt cx="2982930" cy="1789758"/>
          </a:xfrm>
        </p:grpSpPr>
        <p:sp>
          <p:nvSpPr>
            <p:cNvPr id="5" name="Google Shape;886;p85">
              <a:extLst>
                <a:ext uri="{FF2B5EF4-FFF2-40B4-BE49-F238E27FC236}">
                  <a16:creationId xmlns:a16="http://schemas.microsoft.com/office/drawing/2014/main" id="{A84CE4F9-ADB7-F627-0B7C-96C2122686AA}"/>
                </a:ext>
              </a:extLst>
            </p:cNvPr>
            <p:cNvSpPr/>
            <p:nvPr/>
          </p:nvSpPr>
          <p:spPr>
            <a:xfrm>
              <a:off x="0" y="1023263"/>
              <a:ext cx="2982930" cy="1789758"/>
            </a:xfrm>
            <a:prstGeom prst="rect">
              <a:avLst/>
            </a:prstGeom>
            <a:solidFill>
              <a:srgbClr val="C68928"/>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Rockwell"/>
                <a:ea typeface="Rockwell"/>
                <a:cs typeface="Rockwell"/>
                <a:sym typeface="Rockwell"/>
              </a:endParaRPr>
            </a:p>
          </p:txBody>
        </p:sp>
        <p:sp>
          <p:nvSpPr>
            <p:cNvPr id="6" name="Google Shape;887;p85">
              <a:extLst>
                <a:ext uri="{FF2B5EF4-FFF2-40B4-BE49-F238E27FC236}">
                  <a16:creationId xmlns:a16="http://schemas.microsoft.com/office/drawing/2014/main" id="{BA81EC6E-07AC-72F4-D013-06472116111A}"/>
                </a:ext>
              </a:extLst>
            </p:cNvPr>
            <p:cNvSpPr txBox="1"/>
            <p:nvPr/>
          </p:nvSpPr>
          <p:spPr>
            <a:xfrm>
              <a:off x="0" y="1023263"/>
              <a:ext cx="2982930" cy="1789758"/>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Twentieth Century"/>
                <a:buNone/>
              </a:pPr>
              <a:r>
                <a:rPr lang="en-US" dirty="0">
                  <a:solidFill>
                    <a:schemeClr val="lt1"/>
                  </a:solidFill>
                  <a:latin typeface="Twentieth Century"/>
                  <a:ea typeface="Twentieth Century"/>
                  <a:cs typeface="Twentieth Century"/>
                  <a:sym typeface="Twentieth Century"/>
                </a:rPr>
                <a:t>This information will not be used in the SAI calculation</a:t>
              </a:r>
              <a:endParaRPr dirty="0"/>
            </a:p>
          </p:txBody>
        </p:sp>
      </p:grpSp>
    </p:spTree>
    <p:extLst>
      <p:ext uri="{BB962C8B-B14F-4D97-AF65-F5344CB8AC3E}">
        <p14:creationId xmlns:p14="http://schemas.microsoft.com/office/powerpoint/2010/main" val="1808923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94613" y="634946"/>
            <a:ext cx="2767693" cy="1450757"/>
          </a:xfrm>
        </p:spPr>
        <p:txBody>
          <a:bodyPr>
            <a:normAutofit/>
          </a:bodyPr>
          <a:lstStyle/>
          <a:p>
            <a:r>
              <a:rPr lang="en-US" dirty="0"/>
              <a:t>Tax Filers</a:t>
            </a:r>
          </a:p>
        </p:txBody>
      </p:sp>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94613" y="2198914"/>
            <a:ext cx="2767693" cy="3670180"/>
          </a:xfrm>
        </p:spPr>
        <p:txBody>
          <a:bodyPr>
            <a:normAutofit/>
          </a:bodyPr>
          <a:lstStyle/>
          <a:p>
            <a:pPr>
              <a:spcBef>
                <a:spcPts val="1200"/>
              </a:spcBef>
              <a:buClr>
                <a:schemeClr val="accent2"/>
              </a:buClr>
              <a:buSzPct val="100000"/>
            </a:pPr>
            <a:r>
              <a:rPr lang="en-US" dirty="0"/>
              <a:t>The 2025-2026 FAFSA will use tax information from 2023.</a:t>
            </a:r>
          </a:p>
          <a:p>
            <a:pPr>
              <a:spcBef>
                <a:spcPts val="1200"/>
              </a:spcBef>
              <a:buClr>
                <a:schemeClr val="accent2"/>
              </a:buClr>
              <a:buSzPct val="100000"/>
            </a:pPr>
            <a:endParaRPr lang="en-US" dirty="0"/>
          </a:p>
        </p:txBody>
      </p:sp>
      <p:sp>
        <p:nvSpPr>
          <p:cNvPr id="14" name="Rectangle 13">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 name="Google Shape;894;p86">
            <a:extLst>
              <a:ext uri="{FF2B5EF4-FFF2-40B4-BE49-F238E27FC236}">
                <a16:creationId xmlns:a16="http://schemas.microsoft.com/office/drawing/2014/main" id="{0E2B6AF4-E178-DBD9-7475-4A5FC9ACD3A7}"/>
              </a:ext>
            </a:extLst>
          </p:cNvPr>
          <p:cNvPicPr preferRelativeResize="0"/>
          <p:nvPr/>
        </p:nvPicPr>
        <p:blipFill rotWithShape="1">
          <a:blip r:embed="rId2">
            <a:alphaModFix/>
          </a:blip>
          <a:srcRect/>
          <a:stretch/>
        </p:blipFill>
        <p:spPr>
          <a:xfrm>
            <a:off x="152400" y="228600"/>
            <a:ext cx="5562600" cy="4419595"/>
          </a:xfrm>
          <a:prstGeom prst="rect">
            <a:avLst/>
          </a:prstGeom>
          <a:noFill/>
          <a:ln>
            <a:noFill/>
          </a:ln>
        </p:spPr>
      </p:pic>
      <p:pic>
        <p:nvPicPr>
          <p:cNvPr id="9" name="Google Shape;895;p86">
            <a:extLst>
              <a:ext uri="{FF2B5EF4-FFF2-40B4-BE49-F238E27FC236}">
                <a16:creationId xmlns:a16="http://schemas.microsoft.com/office/drawing/2014/main" id="{8713AF7F-D8A5-B679-1B9A-61AF6F87231A}"/>
              </a:ext>
            </a:extLst>
          </p:cNvPr>
          <p:cNvPicPr preferRelativeResize="0"/>
          <p:nvPr/>
        </p:nvPicPr>
        <p:blipFill rotWithShape="1">
          <a:blip r:embed="rId3">
            <a:alphaModFix/>
          </a:blip>
          <a:srcRect/>
          <a:stretch/>
        </p:blipFill>
        <p:spPr>
          <a:xfrm>
            <a:off x="4634856" y="3167158"/>
            <a:ext cx="4356744" cy="2931794"/>
          </a:xfrm>
          <a:prstGeom prst="rect">
            <a:avLst/>
          </a:prstGeom>
          <a:noFill/>
          <a:ln>
            <a:noFill/>
          </a:ln>
        </p:spPr>
      </p:pic>
    </p:spTree>
    <p:extLst>
      <p:ext uri="{BB962C8B-B14F-4D97-AF65-F5344CB8AC3E}">
        <p14:creationId xmlns:p14="http://schemas.microsoft.com/office/powerpoint/2010/main" val="56812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8216"/>
            <a:ext cx="7704667" cy="1010584"/>
          </a:xfrm>
        </p:spPr>
        <p:txBody>
          <a:bodyPr anchor="t"/>
          <a:lstStyle/>
          <a:p>
            <a:r>
              <a:rPr lang="en-US" dirty="0"/>
              <a:t>What is Financial Need?</a:t>
            </a:r>
          </a:p>
        </p:txBody>
      </p:sp>
      <p:sp>
        <p:nvSpPr>
          <p:cNvPr id="3" name="Content Placeholder 2"/>
          <p:cNvSpPr>
            <a:spLocks noGrp="1"/>
          </p:cNvSpPr>
          <p:nvPr>
            <p:ph idx="1"/>
          </p:nvPr>
        </p:nvSpPr>
        <p:spPr>
          <a:xfrm>
            <a:off x="0" y="1828800"/>
            <a:ext cx="8991600" cy="3942416"/>
          </a:xfrm>
        </p:spPr>
        <p:txBody>
          <a:bodyPr/>
          <a:lstStyle/>
          <a:p>
            <a:pPr marL="109728" indent="0">
              <a:buNone/>
            </a:pPr>
            <a:r>
              <a:rPr lang="en-US" sz="2800" dirty="0"/>
              <a:t>      Cost of Attendance – Student Aid Index = Financial Need</a:t>
            </a:r>
          </a:p>
          <a:p>
            <a:pPr marL="109728" indent="0">
              <a:buNone/>
            </a:pPr>
            <a:endParaRPr lang="en-US" sz="2800" dirty="0"/>
          </a:p>
          <a:p>
            <a:endParaRPr lang="en-US" dirty="0"/>
          </a:p>
        </p:txBody>
      </p:sp>
      <p:pic>
        <p:nvPicPr>
          <p:cNvPr id="7" name="table">
            <a:extLst>
              <a:ext uri="{FF2B5EF4-FFF2-40B4-BE49-F238E27FC236}">
                <a16:creationId xmlns:a16="http://schemas.microsoft.com/office/drawing/2014/main" id="{1D6DA380-DC7D-B556-A13E-AA1F48F67AEC}"/>
              </a:ext>
            </a:extLst>
          </p:cNvPr>
          <p:cNvPicPr>
            <a:picLocks noChangeAspect="1"/>
          </p:cNvPicPr>
          <p:nvPr/>
        </p:nvPicPr>
        <p:blipFill>
          <a:blip r:embed="rId2"/>
          <a:stretch>
            <a:fillRect/>
          </a:stretch>
        </p:blipFill>
        <p:spPr>
          <a:xfrm>
            <a:off x="384720" y="2667000"/>
            <a:ext cx="8374560" cy="2699656"/>
          </a:xfrm>
          <a:prstGeom prst="rect">
            <a:avLst/>
          </a:prstGeom>
        </p:spPr>
      </p:pic>
    </p:spTree>
    <p:extLst>
      <p:ext uri="{BB962C8B-B14F-4D97-AF65-F5344CB8AC3E}">
        <p14:creationId xmlns:p14="http://schemas.microsoft.com/office/powerpoint/2010/main" val="304046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785A-1308-ED6B-983C-7E6ABC11A56D}"/>
              </a:ext>
            </a:extLst>
          </p:cNvPr>
          <p:cNvSpPr>
            <a:spLocks noGrp="1"/>
          </p:cNvSpPr>
          <p:nvPr>
            <p:ph type="title"/>
          </p:nvPr>
        </p:nvSpPr>
        <p:spPr/>
        <p:txBody>
          <a:bodyPr/>
          <a:lstStyle/>
          <a:p>
            <a:r>
              <a:rPr lang="en-US" dirty="0"/>
              <a:t>Parent Assets</a:t>
            </a:r>
          </a:p>
        </p:txBody>
      </p:sp>
      <p:pic>
        <p:nvPicPr>
          <p:cNvPr id="3" name="Google Shape;902;p87">
            <a:extLst>
              <a:ext uri="{FF2B5EF4-FFF2-40B4-BE49-F238E27FC236}">
                <a16:creationId xmlns:a16="http://schemas.microsoft.com/office/drawing/2014/main" id="{F29F635C-9C09-AA0B-1265-E2B021ED14B4}"/>
              </a:ext>
            </a:extLst>
          </p:cNvPr>
          <p:cNvPicPr preferRelativeResize="0"/>
          <p:nvPr/>
        </p:nvPicPr>
        <p:blipFill rotWithShape="1">
          <a:blip r:embed="rId2">
            <a:alphaModFix/>
          </a:blip>
          <a:srcRect/>
          <a:stretch/>
        </p:blipFill>
        <p:spPr>
          <a:xfrm>
            <a:off x="152401" y="1905000"/>
            <a:ext cx="6324600" cy="4182477"/>
          </a:xfrm>
          <a:prstGeom prst="rect">
            <a:avLst/>
          </a:prstGeom>
          <a:noFill/>
          <a:ln>
            <a:noFill/>
          </a:ln>
        </p:spPr>
      </p:pic>
      <p:sp>
        <p:nvSpPr>
          <p:cNvPr id="5" name="TextBox 4">
            <a:extLst>
              <a:ext uri="{FF2B5EF4-FFF2-40B4-BE49-F238E27FC236}">
                <a16:creationId xmlns:a16="http://schemas.microsoft.com/office/drawing/2014/main" id="{3946F131-EA78-BBB2-1417-245AFD22C606}"/>
              </a:ext>
            </a:extLst>
          </p:cNvPr>
          <p:cNvSpPr txBox="1"/>
          <p:nvPr/>
        </p:nvSpPr>
        <p:spPr>
          <a:xfrm>
            <a:off x="5791199" y="2819400"/>
            <a:ext cx="3200399" cy="2031325"/>
          </a:xfrm>
          <a:prstGeom prst="rect">
            <a:avLst/>
          </a:prstGeom>
          <a:noFill/>
        </p:spPr>
        <p:txBody>
          <a:bodyPr wrap="square" rtlCol="0">
            <a:spAutoFit/>
          </a:bodyPr>
          <a:lstStyle/>
          <a:p>
            <a:r>
              <a:rPr lang="en-US" dirty="0"/>
              <a:t>ASSETS DON’T INCLUDE</a:t>
            </a:r>
          </a:p>
          <a:p>
            <a:endParaRPr lang="en-US" dirty="0"/>
          </a:p>
          <a:p>
            <a:pPr marL="285750" indent="-285750">
              <a:buFont typeface="Arial" panose="020B0604020202020204" pitchFamily="34" charset="0"/>
              <a:buChar char="•"/>
            </a:pPr>
            <a:r>
              <a:rPr lang="en-US" dirty="0"/>
              <a:t>Value of your primary residence</a:t>
            </a:r>
          </a:p>
          <a:p>
            <a:pPr marL="285750" indent="-285750">
              <a:buFont typeface="Arial" panose="020B0604020202020204" pitchFamily="34" charset="0"/>
              <a:buChar char="•"/>
            </a:pPr>
            <a:r>
              <a:rPr lang="en-US" dirty="0"/>
              <a:t>Value of life insurance</a:t>
            </a:r>
          </a:p>
          <a:p>
            <a:pPr marL="285750" indent="-285750">
              <a:buFont typeface="Arial" panose="020B0604020202020204" pitchFamily="34" charset="0"/>
              <a:buChar char="•"/>
            </a:pPr>
            <a:r>
              <a:rPr lang="en-US" dirty="0"/>
              <a:t>Traditional retirement plan</a:t>
            </a:r>
          </a:p>
          <a:p>
            <a:endParaRPr lang="en-US" dirty="0"/>
          </a:p>
        </p:txBody>
      </p:sp>
    </p:spTree>
    <p:extLst>
      <p:ext uri="{BB962C8B-B14F-4D97-AF65-F5344CB8AC3E}">
        <p14:creationId xmlns:p14="http://schemas.microsoft.com/office/powerpoint/2010/main" val="658889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F68A-FDB1-F6C5-331B-5419D849185C}"/>
              </a:ext>
            </a:extLst>
          </p:cNvPr>
          <p:cNvSpPr>
            <a:spLocks noGrp="1"/>
          </p:cNvSpPr>
          <p:nvPr>
            <p:ph type="title"/>
          </p:nvPr>
        </p:nvSpPr>
        <p:spPr/>
        <p:txBody>
          <a:bodyPr/>
          <a:lstStyle/>
          <a:p>
            <a:r>
              <a:rPr lang="en-US" dirty="0"/>
              <a:t>Almost Done</a:t>
            </a:r>
          </a:p>
        </p:txBody>
      </p:sp>
      <p:pic>
        <p:nvPicPr>
          <p:cNvPr id="5" name="Google Shape;909;p88">
            <a:extLst>
              <a:ext uri="{FF2B5EF4-FFF2-40B4-BE49-F238E27FC236}">
                <a16:creationId xmlns:a16="http://schemas.microsoft.com/office/drawing/2014/main" id="{081CCE43-1A48-57E0-8C5B-40D8AEFFC151}"/>
              </a:ext>
            </a:extLst>
          </p:cNvPr>
          <p:cNvPicPr preferRelativeResize="0">
            <a:picLocks noGrp="1"/>
          </p:cNvPicPr>
          <p:nvPr>
            <p:ph sz="half" idx="1"/>
          </p:nvPr>
        </p:nvPicPr>
        <p:blipFill rotWithShape="1">
          <a:blip r:embed="rId2">
            <a:alphaModFix/>
          </a:blip>
          <a:srcRect/>
          <a:stretch/>
        </p:blipFill>
        <p:spPr>
          <a:xfrm>
            <a:off x="822325" y="1845735"/>
            <a:ext cx="3703638" cy="4023360"/>
          </a:xfrm>
          <a:prstGeom prst="rect">
            <a:avLst/>
          </a:prstGeom>
          <a:noFill/>
          <a:ln>
            <a:noFill/>
          </a:ln>
        </p:spPr>
      </p:pic>
      <p:pic>
        <p:nvPicPr>
          <p:cNvPr id="6" name="Google Shape;916;p89">
            <a:extLst>
              <a:ext uri="{FF2B5EF4-FFF2-40B4-BE49-F238E27FC236}">
                <a16:creationId xmlns:a16="http://schemas.microsoft.com/office/drawing/2014/main" id="{8FA46410-4AF6-7551-BD09-87932CBE0319}"/>
              </a:ext>
            </a:extLst>
          </p:cNvPr>
          <p:cNvPicPr preferRelativeResize="0">
            <a:picLocks noGrp="1"/>
          </p:cNvPicPr>
          <p:nvPr>
            <p:ph sz="half" idx="2"/>
          </p:nvPr>
        </p:nvPicPr>
        <p:blipFill rotWithShape="1">
          <a:blip r:embed="rId3">
            <a:alphaModFix/>
          </a:blip>
          <a:srcRect/>
          <a:stretch/>
        </p:blipFill>
        <p:spPr>
          <a:xfrm>
            <a:off x="4664075" y="1845735"/>
            <a:ext cx="3702050" cy="2421465"/>
          </a:xfrm>
          <a:prstGeom prst="rect">
            <a:avLst/>
          </a:prstGeom>
          <a:noFill/>
          <a:ln>
            <a:noFill/>
          </a:ln>
        </p:spPr>
      </p:pic>
      <p:pic>
        <p:nvPicPr>
          <p:cNvPr id="7" name="Google Shape;917;p89">
            <a:extLst>
              <a:ext uri="{FF2B5EF4-FFF2-40B4-BE49-F238E27FC236}">
                <a16:creationId xmlns:a16="http://schemas.microsoft.com/office/drawing/2014/main" id="{B9C65D87-9F43-23DD-6114-DB377B3121FA}"/>
              </a:ext>
            </a:extLst>
          </p:cNvPr>
          <p:cNvPicPr preferRelativeResize="0"/>
          <p:nvPr/>
        </p:nvPicPr>
        <p:blipFill rotWithShape="1">
          <a:blip r:embed="rId4">
            <a:alphaModFix/>
          </a:blip>
          <a:srcRect/>
          <a:stretch/>
        </p:blipFill>
        <p:spPr>
          <a:xfrm>
            <a:off x="5105400" y="4373869"/>
            <a:ext cx="2899476" cy="1798331"/>
          </a:xfrm>
          <a:prstGeom prst="rect">
            <a:avLst/>
          </a:prstGeom>
          <a:noFill/>
          <a:ln>
            <a:noFill/>
          </a:ln>
        </p:spPr>
      </p:pic>
    </p:spTree>
    <p:extLst>
      <p:ext uri="{BB962C8B-B14F-4D97-AF65-F5344CB8AC3E}">
        <p14:creationId xmlns:p14="http://schemas.microsoft.com/office/powerpoint/2010/main" val="943053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D2DB-1BC5-0434-05E5-C31DE84823CE}"/>
              </a:ext>
            </a:extLst>
          </p:cNvPr>
          <p:cNvSpPr>
            <a:spLocks noGrp="1"/>
          </p:cNvSpPr>
          <p:nvPr>
            <p:ph type="title"/>
          </p:nvPr>
        </p:nvSpPr>
        <p:spPr/>
        <p:txBody>
          <a:bodyPr/>
          <a:lstStyle/>
          <a:p>
            <a:r>
              <a:rPr lang="en-US" dirty="0"/>
              <a:t>FAFSA Confirmation</a:t>
            </a:r>
          </a:p>
        </p:txBody>
      </p:sp>
      <p:sp>
        <p:nvSpPr>
          <p:cNvPr id="3" name="Content Placeholder 2">
            <a:extLst>
              <a:ext uri="{FF2B5EF4-FFF2-40B4-BE49-F238E27FC236}">
                <a16:creationId xmlns:a16="http://schemas.microsoft.com/office/drawing/2014/main" id="{2200AD95-3A22-4006-93AF-573DB925DA99}"/>
              </a:ext>
            </a:extLst>
          </p:cNvPr>
          <p:cNvSpPr>
            <a:spLocks noGrp="1"/>
          </p:cNvSpPr>
          <p:nvPr>
            <p:ph sz="half" idx="1"/>
          </p:nvPr>
        </p:nvSpPr>
        <p:spPr/>
        <p:txBody>
          <a:bodyPr/>
          <a:lstStyle/>
          <a:p>
            <a:endParaRPr lang="en-US" dirty="0"/>
          </a:p>
        </p:txBody>
      </p:sp>
      <p:pic>
        <p:nvPicPr>
          <p:cNvPr id="5" name="Google Shape;925;p90">
            <a:extLst>
              <a:ext uri="{FF2B5EF4-FFF2-40B4-BE49-F238E27FC236}">
                <a16:creationId xmlns:a16="http://schemas.microsoft.com/office/drawing/2014/main" id="{FED521A5-12F9-7DFA-DCFF-6EF81C774221}"/>
              </a:ext>
            </a:extLst>
          </p:cNvPr>
          <p:cNvPicPr preferRelativeResize="0"/>
          <p:nvPr/>
        </p:nvPicPr>
        <p:blipFill rotWithShape="1">
          <a:blip r:embed="rId2">
            <a:alphaModFix/>
          </a:blip>
          <a:srcRect/>
          <a:stretch/>
        </p:blipFill>
        <p:spPr>
          <a:xfrm>
            <a:off x="851857" y="1843757"/>
            <a:ext cx="3703320" cy="3947444"/>
          </a:xfrm>
          <a:prstGeom prst="rect">
            <a:avLst/>
          </a:prstGeom>
          <a:noFill/>
          <a:ln>
            <a:noFill/>
          </a:ln>
        </p:spPr>
      </p:pic>
      <p:pic>
        <p:nvPicPr>
          <p:cNvPr id="7" name="Google Shape;924;p90"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EF58B084-71FA-6837-8BC6-A251871E7840}"/>
              </a:ext>
            </a:extLst>
          </p:cNvPr>
          <p:cNvPicPr preferRelativeResize="0"/>
          <p:nvPr/>
        </p:nvPicPr>
        <p:blipFill rotWithShape="1">
          <a:blip r:embed="rId3">
            <a:alphaModFix/>
          </a:blip>
          <a:srcRect/>
          <a:stretch/>
        </p:blipFill>
        <p:spPr>
          <a:xfrm>
            <a:off x="4705202" y="1855854"/>
            <a:ext cx="3661558" cy="4013240"/>
          </a:xfrm>
          <a:prstGeom prst="rect">
            <a:avLst/>
          </a:prstGeom>
          <a:noFill/>
          <a:ln w="127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786566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132E-D3E6-D0ED-F628-6E1F4A9BE316}"/>
              </a:ext>
            </a:extLst>
          </p:cNvPr>
          <p:cNvSpPr>
            <a:spLocks noGrp="1"/>
          </p:cNvSpPr>
          <p:nvPr>
            <p:ph type="title"/>
          </p:nvPr>
        </p:nvSpPr>
        <p:spPr/>
        <p:txBody>
          <a:bodyPr/>
          <a:lstStyle/>
          <a:p>
            <a:r>
              <a:rPr lang="en-US" dirty="0"/>
              <a:t>FAFSA Submission Summary</a:t>
            </a:r>
          </a:p>
        </p:txBody>
      </p:sp>
      <p:pic>
        <p:nvPicPr>
          <p:cNvPr id="3" name="Google Shape;750;p68">
            <a:extLst>
              <a:ext uri="{FF2B5EF4-FFF2-40B4-BE49-F238E27FC236}">
                <a16:creationId xmlns:a16="http://schemas.microsoft.com/office/drawing/2014/main" id="{17C1669A-0900-199C-B5E4-AAE12B8C83C1}"/>
              </a:ext>
            </a:extLst>
          </p:cNvPr>
          <p:cNvPicPr preferRelativeResize="0"/>
          <p:nvPr/>
        </p:nvPicPr>
        <p:blipFill rotWithShape="1">
          <a:blip r:embed="rId2">
            <a:alphaModFix/>
          </a:blip>
          <a:srcRect/>
          <a:stretch/>
        </p:blipFill>
        <p:spPr>
          <a:xfrm>
            <a:off x="152401" y="1905000"/>
            <a:ext cx="5486400" cy="1370704"/>
          </a:xfrm>
          <a:prstGeom prst="rect">
            <a:avLst/>
          </a:prstGeom>
          <a:noFill/>
          <a:ln>
            <a:noFill/>
          </a:ln>
        </p:spPr>
      </p:pic>
      <p:pic>
        <p:nvPicPr>
          <p:cNvPr id="4" name="Google Shape;752;p68">
            <a:extLst>
              <a:ext uri="{FF2B5EF4-FFF2-40B4-BE49-F238E27FC236}">
                <a16:creationId xmlns:a16="http://schemas.microsoft.com/office/drawing/2014/main" id="{EF7B7F1F-D382-6BB7-5544-A370D61BF1E5}"/>
              </a:ext>
            </a:extLst>
          </p:cNvPr>
          <p:cNvPicPr preferRelativeResize="0"/>
          <p:nvPr/>
        </p:nvPicPr>
        <p:blipFill rotWithShape="1">
          <a:blip r:embed="rId3">
            <a:alphaModFix/>
          </a:blip>
          <a:srcRect/>
          <a:stretch/>
        </p:blipFill>
        <p:spPr>
          <a:xfrm>
            <a:off x="476498" y="3581796"/>
            <a:ext cx="4838205" cy="2062248"/>
          </a:xfrm>
          <a:prstGeom prst="rect">
            <a:avLst/>
          </a:prstGeom>
          <a:noFill/>
          <a:ln>
            <a:noFill/>
          </a:ln>
        </p:spPr>
      </p:pic>
      <p:pic>
        <p:nvPicPr>
          <p:cNvPr id="5" name="Google Shape;751;p68">
            <a:extLst>
              <a:ext uri="{FF2B5EF4-FFF2-40B4-BE49-F238E27FC236}">
                <a16:creationId xmlns:a16="http://schemas.microsoft.com/office/drawing/2014/main" id="{6E626E06-0B2E-146D-9610-E5288581F5E3}"/>
              </a:ext>
            </a:extLst>
          </p:cNvPr>
          <p:cNvPicPr preferRelativeResize="0"/>
          <p:nvPr/>
        </p:nvPicPr>
        <p:blipFill rotWithShape="1">
          <a:blip r:embed="rId4">
            <a:alphaModFix/>
          </a:blip>
          <a:srcRect/>
          <a:stretch/>
        </p:blipFill>
        <p:spPr>
          <a:xfrm>
            <a:off x="5528918" y="1813561"/>
            <a:ext cx="3462681" cy="4248360"/>
          </a:xfrm>
          <a:prstGeom prst="rect">
            <a:avLst/>
          </a:prstGeom>
          <a:noFill/>
          <a:ln>
            <a:noFill/>
          </a:ln>
        </p:spPr>
      </p:pic>
      <p:sp>
        <p:nvSpPr>
          <p:cNvPr id="6" name="TextBox 5">
            <a:extLst>
              <a:ext uri="{FF2B5EF4-FFF2-40B4-BE49-F238E27FC236}">
                <a16:creationId xmlns:a16="http://schemas.microsoft.com/office/drawing/2014/main" id="{FEAEDC8B-BB6D-236E-B7E0-FCCE0D10AC84}"/>
              </a:ext>
            </a:extLst>
          </p:cNvPr>
          <p:cNvSpPr txBox="1"/>
          <p:nvPr/>
        </p:nvSpPr>
        <p:spPr>
          <a:xfrm>
            <a:off x="711487" y="5877255"/>
            <a:ext cx="4258345" cy="369332"/>
          </a:xfrm>
          <a:prstGeom prst="rect">
            <a:avLst/>
          </a:prstGeom>
          <a:noFill/>
        </p:spPr>
        <p:txBody>
          <a:bodyPr wrap="none" rtlCol="0">
            <a:spAutoFit/>
          </a:bodyPr>
          <a:lstStyle/>
          <a:p>
            <a:r>
              <a:rPr lang="en-US" dirty="0"/>
              <a:t>May be needed for scholarship applications</a:t>
            </a:r>
          </a:p>
        </p:txBody>
      </p:sp>
    </p:spTree>
    <p:extLst>
      <p:ext uri="{BB962C8B-B14F-4D97-AF65-F5344CB8AC3E}">
        <p14:creationId xmlns:p14="http://schemas.microsoft.com/office/powerpoint/2010/main" val="3755584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605896"/>
            <a:ext cx="2313633" cy="5646208"/>
          </a:xfrm>
        </p:spPr>
        <p:txBody>
          <a:bodyPr anchor="ctr">
            <a:normAutofit/>
          </a:bodyPr>
          <a:lstStyle/>
          <a:p>
            <a:r>
              <a:rPr lang="en-US" sz="3100" dirty="0">
                <a:solidFill>
                  <a:srgbClr val="FFFFFF"/>
                </a:solidFill>
              </a:rPr>
              <a:t>Verification</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2"/>
          <p:cNvSpPr>
            <a:spLocks noGrp="1"/>
          </p:cNvSpPr>
          <p:nvPr>
            <p:ph idx="1"/>
          </p:nvPr>
        </p:nvSpPr>
        <p:spPr>
          <a:xfrm>
            <a:off x="3556512" y="605896"/>
            <a:ext cx="4810247" cy="5646208"/>
          </a:xfrm>
        </p:spPr>
        <p:txBody>
          <a:bodyPr anchor="ctr">
            <a:normAutofit/>
          </a:bodyPr>
          <a:lstStyle/>
          <a:p>
            <a:pPr>
              <a:spcBef>
                <a:spcPts val="1200"/>
              </a:spcBef>
              <a:buClr>
                <a:schemeClr val="accent2"/>
              </a:buClr>
              <a:buSzPct val="100000"/>
            </a:pPr>
            <a:r>
              <a:rPr lang="en-US" dirty="0"/>
              <a:t>Prescribed by the US Department of Education</a:t>
            </a:r>
          </a:p>
          <a:p>
            <a:pPr>
              <a:spcBef>
                <a:spcPts val="1200"/>
              </a:spcBef>
              <a:buClr>
                <a:schemeClr val="accent2"/>
              </a:buClr>
              <a:buSzPct val="100000"/>
            </a:pPr>
            <a:r>
              <a:rPr lang="en-US" dirty="0"/>
              <a:t>If required, all schools need to complete the review</a:t>
            </a:r>
          </a:p>
          <a:p>
            <a:pPr>
              <a:spcBef>
                <a:spcPts val="1200"/>
              </a:spcBef>
              <a:buClr>
                <a:schemeClr val="accent2"/>
              </a:buClr>
              <a:buSzPct val="100000"/>
            </a:pPr>
            <a:r>
              <a:rPr lang="en-US" dirty="0"/>
              <a:t>Additional documentation would need to be submitted to </a:t>
            </a:r>
            <a:r>
              <a:rPr lang="en-US" u="sng" dirty="0"/>
              <a:t>each</a:t>
            </a:r>
            <a:r>
              <a:rPr lang="en-US" dirty="0"/>
              <a:t> school your student is considering</a:t>
            </a:r>
          </a:p>
          <a:p>
            <a:pPr>
              <a:spcBef>
                <a:spcPts val="1200"/>
              </a:spcBef>
              <a:buClr>
                <a:schemeClr val="accent2"/>
              </a:buClr>
              <a:buSzPct val="100000"/>
            </a:pPr>
            <a:r>
              <a:rPr lang="en-US" dirty="0"/>
              <a:t>IRS Consent may reduce verification documentation needed</a:t>
            </a:r>
          </a:p>
          <a:p>
            <a:pPr>
              <a:spcBef>
                <a:spcPts val="1200"/>
              </a:spcBef>
              <a:buClr>
                <a:schemeClr val="accent2"/>
              </a:buClr>
              <a:buSzPct val="100000"/>
            </a:pPr>
            <a:r>
              <a:rPr lang="en-US" dirty="0"/>
              <a:t>Used to confirm accuracy of FAFSA data</a:t>
            </a:r>
          </a:p>
          <a:p>
            <a:endParaRPr lang="en-US" dirty="0"/>
          </a:p>
        </p:txBody>
      </p:sp>
    </p:spTree>
    <p:extLst>
      <p:ext uri="{BB962C8B-B14F-4D97-AF65-F5344CB8AC3E}">
        <p14:creationId xmlns:p14="http://schemas.microsoft.com/office/powerpoint/2010/main" val="425197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nchor="t">
            <a:normAutofit fontScale="90000"/>
          </a:bodyPr>
          <a:lstStyle/>
          <a:p>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57200" y="838200"/>
            <a:ext cx="8647453" cy="5334000"/>
          </a:xfrm>
          <a:prstGeom prst="rect">
            <a:avLst/>
          </a:prstGeom>
        </p:spPr>
      </p:pic>
    </p:spTree>
    <p:extLst>
      <p:ext uri="{BB962C8B-B14F-4D97-AF65-F5344CB8AC3E}">
        <p14:creationId xmlns:p14="http://schemas.microsoft.com/office/powerpoint/2010/main" val="634933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52" y="446311"/>
            <a:ext cx="7704667" cy="990599"/>
          </a:xfrm>
        </p:spPr>
        <p:txBody>
          <a:bodyPr anchor="t"/>
          <a:lstStyle/>
          <a:p>
            <a:r>
              <a:rPr lang="en-US" dirty="0"/>
              <a:t>Special Circumstances</a:t>
            </a:r>
          </a:p>
        </p:txBody>
      </p:sp>
      <p:sp>
        <p:nvSpPr>
          <p:cNvPr id="3" name="Content Placeholder 2"/>
          <p:cNvSpPr>
            <a:spLocks noGrp="1"/>
          </p:cNvSpPr>
          <p:nvPr>
            <p:ph idx="1"/>
          </p:nvPr>
        </p:nvSpPr>
        <p:spPr>
          <a:xfrm>
            <a:off x="838200" y="2154261"/>
            <a:ext cx="7704667" cy="4247216"/>
          </a:xfrm>
        </p:spPr>
        <p:txBody>
          <a:bodyPr anchor="t">
            <a:normAutofit/>
          </a:bodyPr>
          <a:lstStyle/>
          <a:p>
            <a:pPr>
              <a:spcBef>
                <a:spcPts val="1800"/>
              </a:spcBef>
              <a:buClr>
                <a:schemeClr val="accent2"/>
              </a:buClr>
              <a:buSzPct val="100000"/>
            </a:pPr>
            <a:r>
              <a:rPr lang="en-US" sz="2800" dirty="0"/>
              <a:t>Each college handles this process differently; no universal procedures</a:t>
            </a:r>
          </a:p>
          <a:p>
            <a:pPr>
              <a:spcBef>
                <a:spcPts val="1800"/>
              </a:spcBef>
              <a:buClr>
                <a:schemeClr val="accent2"/>
              </a:buClr>
              <a:buSzPct val="100000"/>
            </a:pPr>
            <a:r>
              <a:rPr lang="en-US" sz="2800" dirty="0"/>
              <a:t>College will review and request additional information if necessary</a:t>
            </a:r>
          </a:p>
          <a:p>
            <a:pPr>
              <a:spcBef>
                <a:spcPts val="1800"/>
              </a:spcBef>
              <a:buClr>
                <a:schemeClr val="accent2"/>
              </a:buClr>
              <a:buSzPct val="100000"/>
            </a:pPr>
            <a:r>
              <a:rPr lang="en-US" sz="2800" dirty="0"/>
              <a:t>Send written explanation and documentation to financial aid office at each college</a:t>
            </a:r>
          </a:p>
          <a:p>
            <a:pPr>
              <a:spcBef>
                <a:spcPts val="1800"/>
              </a:spcBef>
              <a:buClr>
                <a:schemeClr val="accent2"/>
              </a:buClr>
              <a:buSzPct val="100000"/>
            </a:pPr>
            <a:endParaRPr lang="en-US" sz="2800" dirty="0"/>
          </a:p>
          <a:p>
            <a:endParaRPr lang="en-US" dirty="0"/>
          </a:p>
        </p:txBody>
      </p:sp>
    </p:spTree>
    <p:extLst>
      <p:ext uri="{BB962C8B-B14F-4D97-AF65-F5344CB8AC3E}">
        <p14:creationId xmlns:p14="http://schemas.microsoft.com/office/powerpoint/2010/main" val="2620784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 y="286603"/>
            <a:ext cx="7543800" cy="1450757"/>
          </a:xfrm>
        </p:spPr>
        <p:txBody>
          <a:bodyPr>
            <a:normAutofit/>
          </a:bodyPr>
          <a:lstStyle/>
          <a:p>
            <a:r>
              <a:rPr lang="en-US" dirty="0"/>
              <a:t>College Communication Methods:</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22959" y="1845734"/>
            <a:ext cx="4841240" cy="4023360"/>
          </a:xfrm>
        </p:spPr>
        <p:txBody>
          <a:bodyPr>
            <a:normAutofit/>
          </a:bodyPr>
          <a:lstStyle/>
          <a:p>
            <a:r>
              <a:rPr lang="en-US" sz="1700" dirty="0">
                <a:latin typeface="Calibri" panose="020F0502020204030204" pitchFamily="34" charset="0"/>
                <a:ea typeface="Roboto Condensed Light" panose="02000000000000000000" pitchFamily="2" charset="0"/>
                <a:cs typeface="Calibri" panose="020F0502020204030204" pitchFamily="34" charset="0"/>
              </a:rPr>
              <a:t>Most </a:t>
            </a:r>
            <a:r>
              <a:rPr lang="en-US" sz="1700" dirty="0">
                <a:latin typeface="Calibri" panose="020F0502020204030204" pitchFamily="34" charset="0"/>
                <a:cs typeface="Calibri" panose="020F0502020204030204" pitchFamily="34" charset="0"/>
              </a:rPr>
              <a:t>institutions use a school portal; an online resource that students can access to register for classes, view financial aid and billing. </a:t>
            </a:r>
          </a:p>
          <a:p>
            <a:r>
              <a:rPr lang="en-US" sz="1700" dirty="0">
                <a:latin typeface="Calibri" panose="020F0502020204030204" pitchFamily="34" charset="0"/>
                <a:ea typeface="Roboto Condensed Light" panose="02000000000000000000" pitchFamily="2" charset="0"/>
                <a:cs typeface="Calibri" panose="020F0502020204030204" pitchFamily="34" charset="0"/>
              </a:rPr>
              <a:t>Most </a:t>
            </a:r>
            <a:r>
              <a:rPr lang="en-US" sz="1700" dirty="0">
                <a:latin typeface="Calibri" panose="020F0502020204030204" pitchFamily="34" charset="0"/>
                <a:cs typeface="Calibri" panose="020F0502020204030204" pitchFamily="34" charset="0"/>
              </a:rPr>
              <a:t>colleges/universities use a school assigned email account that students are required to activate and check regularly. Schools will begin to communicate with the student primarily through this email account.</a:t>
            </a:r>
          </a:p>
          <a:p>
            <a:r>
              <a:rPr lang="en-US" sz="1700" dirty="0">
                <a:latin typeface="Calibri" panose="020F0502020204030204" pitchFamily="34" charset="0"/>
                <a:cs typeface="Calibri" panose="020F0502020204030204" pitchFamily="34" charset="0"/>
              </a:rPr>
              <a:t>More documents being handled electronically i.e., e-signature capabilities, secure document portals </a:t>
            </a:r>
          </a:p>
          <a:p>
            <a:r>
              <a:rPr lang="en-US" sz="1700" dirty="0">
                <a:latin typeface="Calibri" panose="020F0502020204030204" pitchFamily="34" charset="0"/>
                <a:cs typeface="Calibri" panose="020F0502020204030204" pitchFamily="34" charset="0"/>
              </a:rPr>
              <a:t>Parents should be advised that once a student enrolls in college, their Personal Identifiable Information (PII) becomes protected under FERPA and students would need to give parent/guardian permission to access this information if they choose. </a:t>
            </a:r>
          </a:p>
          <a:p>
            <a:pPr marL="0" indent="0">
              <a:buNone/>
            </a:pPr>
            <a:endParaRPr lang="en-US" sz="1700" dirty="0"/>
          </a:p>
          <a:p>
            <a:endParaRPr lang="en-US" sz="1700" dirty="0"/>
          </a:p>
        </p:txBody>
      </p:sp>
      <p:pic>
        <p:nvPicPr>
          <p:cNvPr id="7" name="Graphic 6" descr="Schoolhouse">
            <a:extLst>
              <a:ext uri="{FF2B5EF4-FFF2-40B4-BE49-F238E27FC236}">
                <a16:creationId xmlns:a16="http://schemas.microsoft.com/office/drawing/2014/main" id="{5E01699F-5789-A1D6-4974-99BD9D63EF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427" y="2476158"/>
            <a:ext cx="2351332" cy="2351332"/>
          </a:xfrm>
          <a:prstGeom prst="rect">
            <a:avLst/>
          </a:prstGeom>
        </p:spPr>
      </p:pic>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25005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605896"/>
            <a:ext cx="2313633" cy="5646208"/>
          </a:xfrm>
        </p:spPr>
        <p:txBody>
          <a:bodyPr anchor="ctr">
            <a:normAutofit/>
          </a:bodyPr>
          <a:lstStyle/>
          <a:p>
            <a:r>
              <a:rPr lang="en-US" sz="3100" dirty="0">
                <a:solidFill>
                  <a:srgbClr val="FFFFFF"/>
                </a:solidFill>
              </a:rPr>
              <a:t>Getting Help</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3276600" y="228600"/>
            <a:ext cx="5791200" cy="6477000"/>
          </a:xfrm>
        </p:spPr>
        <p:txBody>
          <a:bodyPr anchor="ctr">
            <a:normAutofit/>
          </a:bodyPr>
          <a:lstStyle/>
          <a:p>
            <a:pPr>
              <a:spcBef>
                <a:spcPts val="1200"/>
              </a:spcBef>
              <a:buClr>
                <a:schemeClr val="accent2"/>
              </a:buClr>
              <a:buSzPct val="100000"/>
            </a:pPr>
            <a:r>
              <a:rPr lang="en-US" sz="3200" dirty="0"/>
              <a:t>College Financial Aid Offices</a:t>
            </a:r>
          </a:p>
          <a:p>
            <a:pPr>
              <a:spcBef>
                <a:spcPts val="1200"/>
              </a:spcBef>
              <a:buClr>
                <a:schemeClr val="accent2"/>
              </a:buClr>
              <a:buSzPct val="100000"/>
            </a:pPr>
            <a:r>
              <a:rPr lang="en-US" sz="3200" dirty="0">
                <a:hlinkClick r:id="rId2"/>
              </a:rPr>
              <a:t>https://studentaid.gov</a:t>
            </a:r>
            <a:endParaRPr lang="en-US" sz="3200" dirty="0"/>
          </a:p>
          <a:p>
            <a:pPr lvl="1">
              <a:spcBef>
                <a:spcPts val="1200"/>
              </a:spcBef>
              <a:buClr>
                <a:schemeClr val="accent2"/>
              </a:buClr>
              <a:buSzPct val="100000"/>
            </a:pPr>
            <a:r>
              <a:rPr lang="en-US" sz="3000" dirty="0"/>
              <a:t>Resource page – infographics, videos, etc.</a:t>
            </a:r>
          </a:p>
          <a:p>
            <a:pPr>
              <a:spcBef>
                <a:spcPts val="1200"/>
              </a:spcBef>
              <a:buClr>
                <a:schemeClr val="accent2"/>
              </a:buClr>
              <a:buSzPct val="100000"/>
            </a:pPr>
            <a:r>
              <a:rPr lang="en-US" sz="3200" dirty="0"/>
              <a:t>High school guidance counselors</a:t>
            </a:r>
          </a:p>
          <a:p>
            <a:pPr>
              <a:spcBef>
                <a:spcPts val="1200"/>
              </a:spcBef>
              <a:buClr>
                <a:schemeClr val="accent2"/>
              </a:buClr>
              <a:buSzPct val="100000"/>
            </a:pPr>
            <a:r>
              <a:rPr lang="en-US" sz="3200" dirty="0"/>
              <a:t>Net Price Calculators</a:t>
            </a:r>
          </a:p>
          <a:p>
            <a:pPr>
              <a:spcBef>
                <a:spcPts val="1200"/>
              </a:spcBef>
              <a:buClr>
                <a:schemeClr val="accent2"/>
              </a:buClr>
              <a:buSzPct val="100000"/>
            </a:pPr>
            <a:r>
              <a:rPr lang="en-US" sz="3200" dirty="0">
                <a:hlinkClick r:id="rId3"/>
              </a:rPr>
              <a:t>https://ohasfaa.memberclicks.net/stu-par-resources</a:t>
            </a:r>
            <a:endParaRPr lang="en-US" sz="3200" dirty="0"/>
          </a:p>
          <a:p>
            <a:pPr>
              <a:spcBef>
                <a:spcPts val="1200"/>
              </a:spcBef>
              <a:buClr>
                <a:schemeClr val="accent2"/>
              </a:buClr>
              <a:buSzPct val="100000"/>
            </a:pPr>
            <a:endParaRPr lang="en-US" dirty="0"/>
          </a:p>
          <a:p>
            <a:pPr>
              <a:spcBef>
                <a:spcPts val="1200"/>
              </a:spcBef>
              <a:buClr>
                <a:schemeClr val="accent2"/>
              </a:buClr>
              <a:buSzPct val="100000"/>
            </a:pPr>
            <a:r>
              <a:rPr lang="en-US" dirty="0"/>
              <a:t>Be cautious if a consultant will help you for a “</a:t>
            </a:r>
            <a:r>
              <a:rPr lang="en-US" i="1" dirty="0"/>
              <a:t>small fee”</a:t>
            </a:r>
            <a:r>
              <a:rPr lang="en-US" dirty="0"/>
              <a:t>!</a:t>
            </a:r>
          </a:p>
          <a:p>
            <a:pPr marL="109728" indent="0">
              <a:spcBef>
                <a:spcPts val="1200"/>
              </a:spcBef>
              <a:buClr>
                <a:schemeClr val="accent2"/>
              </a:buClr>
              <a:buNone/>
            </a:pPr>
            <a:endParaRPr lang="en-US" dirty="0"/>
          </a:p>
          <a:p>
            <a:pPr>
              <a:buClr>
                <a:schemeClr val="accent2"/>
              </a:buClr>
            </a:pPr>
            <a:endParaRPr lang="en-US" dirty="0"/>
          </a:p>
        </p:txBody>
      </p:sp>
    </p:spTree>
    <p:extLst>
      <p:ext uri="{BB962C8B-B14F-4D97-AF65-F5344CB8AC3E}">
        <p14:creationId xmlns:p14="http://schemas.microsoft.com/office/powerpoint/2010/main" val="2435783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342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34229" y="0"/>
            <a:ext cx="57097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3843154" y="643467"/>
            <a:ext cx="4578216" cy="5571065"/>
          </a:xfrm>
        </p:spPr>
        <p:txBody>
          <a:bodyPr anchor="ctr">
            <a:normAutofit/>
          </a:bodyPr>
          <a:lstStyle/>
          <a:p>
            <a:pPr marL="109728" indent="0">
              <a:spcBef>
                <a:spcPts val="0"/>
              </a:spcBef>
              <a:spcAft>
                <a:spcPts val="600"/>
              </a:spcAft>
              <a:buNone/>
            </a:pPr>
            <a:r>
              <a:rPr lang="en-US" sz="5400" dirty="0">
                <a:solidFill>
                  <a:srgbClr val="FFFFFF"/>
                </a:solidFill>
              </a:rPr>
              <a:t>Thank you!</a:t>
            </a:r>
          </a:p>
        </p:txBody>
      </p:sp>
    </p:spTree>
    <p:extLst>
      <p:ext uri="{BB962C8B-B14F-4D97-AF65-F5344CB8AC3E}">
        <p14:creationId xmlns:p14="http://schemas.microsoft.com/office/powerpoint/2010/main" val="23418566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Categories of Financial Aid</a:t>
            </a:r>
          </a:p>
        </p:txBody>
      </p:sp>
      <p:graphicFrame>
        <p:nvGraphicFramePr>
          <p:cNvPr id="8" name="Content Placeholder 2">
            <a:extLst>
              <a:ext uri="{FF2B5EF4-FFF2-40B4-BE49-F238E27FC236}">
                <a16:creationId xmlns:a16="http://schemas.microsoft.com/office/drawing/2014/main" id="{831B3660-E778-3376-6F8E-D45FAE4506CF}"/>
              </a:ext>
            </a:extLst>
          </p:cNvPr>
          <p:cNvGraphicFramePr>
            <a:graphicFrameLocks noGrp="1"/>
          </p:cNvGraphicFramePr>
          <p:nvPr>
            <p:ph idx="1"/>
            <p:extLst>
              <p:ext uri="{D42A27DB-BD31-4B8C-83A1-F6EECF244321}">
                <p14:modId xmlns:p14="http://schemas.microsoft.com/office/powerpoint/2010/main" val="2130427012"/>
              </p:ext>
            </p:extLst>
          </p:nvPr>
        </p:nvGraphicFramePr>
        <p:xfrm>
          <a:off x="787609" y="3200400"/>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57200" y="45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4800" dirty="0">
              <a:solidFill>
                <a:schemeClr val="tx1"/>
              </a:solidFill>
            </a:endParaRPr>
          </a:p>
        </p:txBody>
      </p:sp>
      <p:sp>
        <p:nvSpPr>
          <p:cNvPr id="5" name="Content Placeholder 2"/>
          <p:cNvSpPr txBox="1">
            <a:spLocks/>
          </p:cNvSpPr>
          <p:nvPr/>
        </p:nvSpPr>
        <p:spPr>
          <a:xfrm>
            <a:off x="1295400" y="2133600"/>
            <a:ext cx="6096000" cy="1524000"/>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spcBef>
                <a:spcPts val="1200"/>
              </a:spcBef>
              <a:buClr>
                <a:schemeClr val="accent2"/>
              </a:buClr>
              <a:buNone/>
            </a:pPr>
            <a:r>
              <a:rPr lang="en-US" sz="4800" dirty="0"/>
              <a:t>Two Types:</a:t>
            </a:r>
          </a:p>
          <a:p>
            <a:pPr marL="109728" indent="0" algn="ctr">
              <a:spcBef>
                <a:spcPts val="1200"/>
              </a:spcBef>
              <a:buClr>
                <a:schemeClr val="accent2"/>
              </a:buClr>
              <a:buNone/>
            </a:pPr>
            <a:r>
              <a:rPr lang="en-US" dirty="0"/>
              <a:t>Need-based aid</a:t>
            </a:r>
          </a:p>
          <a:p>
            <a:pPr marL="109728" indent="0" algn="ctr">
              <a:spcBef>
                <a:spcPts val="1200"/>
              </a:spcBef>
              <a:buClr>
                <a:schemeClr val="accent2"/>
              </a:buClr>
              <a:buNone/>
            </a:pPr>
            <a:r>
              <a:rPr lang="en-US" dirty="0"/>
              <a:t>Non-need-based aid</a:t>
            </a:r>
          </a:p>
          <a:p>
            <a:pPr algn="ctr"/>
            <a:endParaRPr lang="en-US" dirty="0"/>
          </a:p>
        </p:txBody>
      </p:sp>
    </p:spTree>
    <p:extLst>
      <p:ext uri="{BB962C8B-B14F-4D97-AF65-F5344CB8AC3E}">
        <p14:creationId xmlns:p14="http://schemas.microsoft.com/office/powerpoint/2010/main" val="376316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3400" dirty="0"/>
              <a:t>Gift Aid: </a:t>
            </a:r>
            <a:br>
              <a:rPr lang="en-US" sz="3400" dirty="0"/>
            </a:br>
            <a:r>
              <a:rPr lang="en-US" sz="3400" dirty="0"/>
              <a:t>Money that does not have to be paid back</a:t>
            </a:r>
          </a:p>
        </p:txBody>
      </p:sp>
      <p:sp>
        <p:nvSpPr>
          <p:cNvPr id="10" name="Content Placeholder 2"/>
          <p:cNvSpPr>
            <a:spLocks noGrp="1"/>
          </p:cNvSpPr>
          <p:nvPr>
            <p:ph sz="half" idx="1"/>
          </p:nvPr>
        </p:nvSpPr>
        <p:spPr>
          <a:xfrm>
            <a:off x="1044644" y="2098516"/>
            <a:ext cx="3484915" cy="3786079"/>
          </a:xfrm>
        </p:spPr>
        <p:txBody>
          <a:bodyPr>
            <a:normAutofit/>
          </a:bodyPr>
          <a:lstStyle/>
          <a:p>
            <a:pPr marL="0" indent="0" defTabSz="722010">
              <a:spcBef>
                <a:spcPts val="474"/>
              </a:spcBef>
              <a:spcAft>
                <a:spcPts val="158"/>
              </a:spcAft>
              <a:buClr>
                <a:schemeClr val="accent2"/>
              </a:buClr>
              <a:buNone/>
            </a:pPr>
            <a:r>
              <a:rPr lang="en-US" sz="3384" kern="1200" dirty="0">
                <a:solidFill>
                  <a:schemeClr val="tx1">
                    <a:lumMod val="75000"/>
                    <a:lumOff val="25000"/>
                  </a:schemeClr>
                </a:solidFill>
                <a:latin typeface="+mn-lt"/>
                <a:ea typeface="+mn-ea"/>
                <a:cs typeface="+mn-cs"/>
              </a:rPr>
              <a:t>Scholarships</a:t>
            </a:r>
          </a:p>
          <a:p>
            <a:pPr marL="0" indent="0" defTabSz="722010">
              <a:spcBef>
                <a:spcPts val="474"/>
              </a:spcBef>
              <a:spcAft>
                <a:spcPts val="158"/>
              </a:spcAft>
              <a:buClr>
                <a:schemeClr val="accent2"/>
              </a:buClr>
              <a:buNone/>
            </a:pPr>
            <a:r>
              <a:rPr lang="en-US" sz="2256" kern="1200" dirty="0">
                <a:solidFill>
                  <a:schemeClr val="tx1">
                    <a:lumMod val="75000"/>
                    <a:lumOff val="25000"/>
                  </a:schemeClr>
                </a:solidFill>
                <a:latin typeface="+mn-lt"/>
                <a:ea typeface="+mn-ea"/>
                <a:cs typeface="+mn-cs"/>
              </a:rPr>
              <a:t>Based on merit, skill, or unique characteristic</a:t>
            </a:r>
            <a:endParaRPr lang="en-US" sz="2400" dirty="0"/>
          </a:p>
        </p:txBody>
      </p:sp>
      <p:sp>
        <p:nvSpPr>
          <p:cNvPr id="7" name="Content Placeholder 6">
            <a:extLst>
              <a:ext uri="{FF2B5EF4-FFF2-40B4-BE49-F238E27FC236}">
                <a16:creationId xmlns:a16="http://schemas.microsoft.com/office/drawing/2014/main" id="{60D6E9D5-C52B-2454-2E14-4643C16AECD6}"/>
              </a:ext>
            </a:extLst>
          </p:cNvPr>
          <p:cNvSpPr>
            <a:spLocks noGrp="1"/>
          </p:cNvSpPr>
          <p:nvPr>
            <p:ph sz="half" idx="2"/>
          </p:nvPr>
        </p:nvSpPr>
        <p:spPr>
          <a:xfrm>
            <a:off x="4659157" y="2098515"/>
            <a:ext cx="3484915" cy="3786080"/>
          </a:xfrm>
        </p:spPr>
        <p:txBody>
          <a:bodyPr/>
          <a:lstStyle/>
          <a:p>
            <a:pPr marL="85954" indent="-85954" defTabSz="859536">
              <a:spcBef>
                <a:spcPts val="1128"/>
              </a:spcBef>
              <a:spcAft>
                <a:spcPts val="188"/>
              </a:spcAft>
            </a:pPr>
            <a:r>
              <a:rPr lang="en-US" sz="3384" kern="1200" dirty="0">
                <a:solidFill>
                  <a:schemeClr val="tx1">
                    <a:lumMod val="75000"/>
                    <a:lumOff val="25000"/>
                  </a:schemeClr>
                </a:solidFill>
                <a:latin typeface="+mn-lt"/>
                <a:ea typeface="+mn-ea"/>
                <a:cs typeface="+mn-cs"/>
              </a:rPr>
              <a:t>Grants</a:t>
            </a:r>
          </a:p>
          <a:p>
            <a:pPr marL="85954" indent="-85954" defTabSz="859536">
              <a:spcBef>
                <a:spcPts val="1128"/>
              </a:spcBef>
              <a:spcAft>
                <a:spcPts val="188"/>
              </a:spcAft>
            </a:pPr>
            <a:r>
              <a:rPr lang="en-US" sz="2256" kern="1200" dirty="0">
                <a:solidFill>
                  <a:schemeClr val="tx1">
                    <a:lumMod val="75000"/>
                    <a:lumOff val="25000"/>
                  </a:schemeClr>
                </a:solidFill>
                <a:latin typeface="+mn-lt"/>
                <a:ea typeface="+mn-ea"/>
                <a:cs typeface="+mn-cs"/>
              </a:rPr>
              <a:t>Based on financial need</a:t>
            </a:r>
            <a:endParaRPr lang="en-US" sz="2400" dirty="0"/>
          </a:p>
        </p:txBody>
      </p:sp>
      <p:pic>
        <p:nvPicPr>
          <p:cNvPr id="4" name="Graphic 3" descr="Piano with solid fill">
            <a:extLst>
              <a:ext uri="{FF2B5EF4-FFF2-40B4-BE49-F238E27FC236}">
                <a16:creationId xmlns:a16="http://schemas.microsoft.com/office/drawing/2014/main" id="{AC1FCD35-9334-CD5A-8818-FAD02D4B98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3581400"/>
            <a:ext cx="2362200" cy="2362200"/>
          </a:xfrm>
          <a:prstGeom prst="rect">
            <a:avLst/>
          </a:prstGeom>
        </p:spPr>
      </p:pic>
      <p:pic>
        <p:nvPicPr>
          <p:cNvPr id="6" name="Graphic 5" descr="Dollar outline">
            <a:extLst>
              <a:ext uri="{FF2B5EF4-FFF2-40B4-BE49-F238E27FC236}">
                <a16:creationId xmlns:a16="http://schemas.microsoft.com/office/drawing/2014/main" id="{48311F83-1B75-9156-C979-685ABC66CE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10200" y="3657600"/>
            <a:ext cx="1752600" cy="1835477"/>
          </a:xfrm>
          <a:prstGeom prst="rect">
            <a:avLst/>
          </a:prstGeom>
        </p:spPr>
      </p:pic>
    </p:spTree>
    <p:extLst>
      <p:ext uri="{BB962C8B-B14F-4D97-AF65-F5344CB8AC3E}">
        <p14:creationId xmlns:p14="http://schemas.microsoft.com/office/powerpoint/2010/main" val="46403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Self-Help Aid: Loans</a:t>
            </a:r>
          </a:p>
        </p:txBody>
      </p:sp>
      <p:sp>
        <p:nvSpPr>
          <p:cNvPr id="17" name="Rectangle 16">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9" name="Content Placeholder 2">
            <a:extLst>
              <a:ext uri="{FF2B5EF4-FFF2-40B4-BE49-F238E27FC236}">
                <a16:creationId xmlns:a16="http://schemas.microsoft.com/office/drawing/2014/main" id="{DE4AE86B-8482-28EE-C3EF-8AB88F87E619}"/>
              </a:ext>
            </a:extLst>
          </p:cNvPr>
          <p:cNvGraphicFramePr>
            <a:graphicFrameLocks noGrp="1"/>
          </p:cNvGraphicFramePr>
          <p:nvPr>
            <p:ph idx="1"/>
            <p:extLst>
              <p:ext uri="{D42A27DB-BD31-4B8C-83A1-F6EECF244321}">
                <p14:modId xmlns:p14="http://schemas.microsoft.com/office/powerpoint/2010/main" val="414185604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38209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0656f6f-463c-4054-9fc2-6f4071c6e7fc}" enabled="0" method="" siteId="{50656f6f-463c-4054-9fc2-6f4071c6e7fc}" removed="1"/>
</clbl:labelList>
</file>

<file path=docProps/app.xml><?xml version="1.0" encoding="utf-8"?>
<Properties xmlns="http://schemas.openxmlformats.org/officeDocument/2006/extended-properties" xmlns:vt="http://schemas.openxmlformats.org/officeDocument/2006/docPropsVTypes">
  <Template>TM04033921[[fn=Damask]]</Template>
  <TotalTime>3780</TotalTime>
  <Words>1796</Words>
  <Application>Microsoft Office PowerPoint</Application>
  <PresentationFormat>On-screen Show (4:3)</PresentationFormat>
  <Paragraphs>253</Paragraphs>
  <Slides>69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Rockwell</vt:lpstr>
      <vt:lpstr>Twentieth Century</vt:lpstr>
      <vt:lpstr>Verdana</vt:lpstr>
      <vt:lpstr>Wingdings</vt:lpstr>
      <vt:lpstr>Retrospect</vt:lpstr>
      <vt:lpstr>Financial Aid: The Basics and the New Details in our Ever-Changing World</vt:lpstr>
      <vt:lpstr>Topics We Will Discuss Tonight</vt:lpstr>
      <vt:lpstr>What is Financial Aid?</vt:lpstr>
      <vt:lpstr>What is Cost of Attendance (COA)?</vt:lpstr>
      <vt:lpstr>What is the Student Aid Index (SAI)?</vt:lpstr>
      <vt:lpstr>What is Financial Need?</vt:lpstr>
      <vt:lpstr>Categories of Financial Aid</vt:lpstr>
      <vt:lpstr>Gift Aid:  Money that does not have to be paid back</vt:lpstr>
      <vt:lpstr>Self-Help Aid: Loans</vt:lpstr>
      <vt:lpstr>Self-Help Aid: Work-Study Employment</vt:lpstr>
      <vt:lpstr>Sources of Financial Aid</vt:lpstr>
      <vt:lpstr>Federal Student Aid Programs</vt:lpstr>
      <vt:lpstr>Ohio Student Aid Programs 2024-2025</vt:lpstr>
      <vt:lpstr>Colleges and Universities</vt:lpstr>
      <vt:lpstr>Outside Sources</vt:lpstr>
      <vt:lpstr>Everything FAFSA</vt:lpstr>
      <vt:lpstr>FAFSA = Free Application for Federal Student Aid</vt:lpstr>
      <vt:lpstr>Where and When</vt:lpstr>
      <vt:lpstr>PowerPoint Presentation</vt:lpstr>
      <vt:lpstr>How to Create An FSA ID</vt:lpstr>
      <vt:lpstr>FSA ID TIPS</vt:lpstr>
      <vt:lpstr>Completing FAFSA</vt:lpstr>
      <vt:lpstr>Landing Page</vt:lpstr>
      <vt:lpstr>FAFSA Roles</vt:lpstr>
      <vt:lpstr>Student Identity Information</vt:lpstr>
      <vt:lpstr>IRS Consent Required – Tax Filers or Not</vt:lpstr>
      <vt:lpstr>IRS Consent Required – Tax Filers or Not</vt:lpstr>
      <vt:lpstr>Importing Data</vt:lpstr>
      <vt:lpstr>Student Dependency Status</vt:lpstr>
      <vt:lpstr>Student Dependency Status </vt:lpstr>
      <vt:lpstr>Student Other Circumstances</vt:lpstr>
      <vt:lpstr>Student Other Circumstances</vt:lpstr>
      <vt:lpstr>Student Unusual Circumstances</vt:lpstr>
      <vt:lpstr>Provisionally Independent</vt:lpstr>
      <vt:lpstr>Student Dependency Status </vt:lpstr>
      <vt:lpstr>Who is My Parent?</vt:lpstr>
      <vt:lpstr>Student will invite Parent to FAFSA</vt:lpstr>
      <vt:lpstr>Key Guidance: Inviting Parent</vt:lpstr>
      <vt:lpstr>PowerPoint Presentation</vt:lpstr>
      <vt:lpstr>Student Demographics</vt:lpstr>
      <vt:lpstr>Student Citizenship Status</vt:lpstr>
      <vt:lpstr>Parent Education Status</vt:lpstr>
      <vt:lpstr>Student’s Parent Killed in Line of Duty</vt:lpstr>
      <vt:lpstr>Student High School Completion Status</vt:lpstr>
      <vt:lpstr>Student High School Information</vt:lpstr>
      <vt:lpstr>Student Financials – 2023 Taxes</vt:lpstr>
      <vt:lpstr>Student Assets</vt:lpstr>
      <vt:lpstr>Search and Select Colleges</vt:lpstr>
      <vt:lpstr>Student Review Page</vt:lpstr>
      <vt:lpstr>Student Review Page (cont’d)</vt:lpstr>
      <vt:lpstr>Student Signature</vt:lpstr>
      <vt:lpstr>Student Section Complete</vt:lpstr>
      <vt:lpstr>Parent Invitation Email</vt:lpstr>
      <vt:lpstr>Parent Log In and My Activity</vt:lpstr>
      <vt:lpstr>Parent Spouse/Partner Invite</vt:lpstr>
      <vt:lpstr>Federal Benefits Received</vt:lpstr>
      <vt:lpstr>Parent Family Size</vt:lpstr>
      <vt:lpstr>Parent – Number in College</vt:lpstr>
      <vt:lpstr>Tax Filers</vt:lpstr>
      <vt:lpstr>Parent Assets</vt:lpstr>
      <vt:lpstr>Almost Done</vt:lpstr>
      <vt:lpstr>FAFSA Confirmation</vt:lpstr>
      <vt:lpstr>FAFSA Submission Summary</vt:lpstr>
      <vt:lpstr>Verification</vt:lpstr>
      <vt:lpstr> </vt:lpstr>
      <vt:lpstr>Special Circumstances</vt:lpstr>
      <vt:lpstr>College Communication Methods:</vt:lpstr>
      <vt:lpstr>Getting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Financial Aid</dc:title>
  <dc:creator>Windows User</dc:creator>
  <cp:lastModifiedBy>Goldman, Emily</cp:lastModifiedBy>
  <cp:revision>106</cp:revision>
  <cp:lastPrinted>2019-10-01T18:57:08Z</cp:lastPrinted>
  <dcterms:created xsi:type="dcterms:W3CDTF">2015-11-04T19:48:39Z</dcterms:created>
  <dcterms:modified xsi:type="dcterms:W3CDTF">2024-10-04T16:48:35Z</dcterms:modified>
</cp:coreProperties>
</file>