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1"/>
  </p:notesMasterIdLst>
  <p:sldIdLst>
    <p:sldId id="257" r:id="rId2"/>
    <p:sldId id="259" r:id="rId3"/>
    <p:sldId id="369" r:id="rId4"/>
    <p:sldId id="370" r:id="rId5"/>
    <p:sldId id="433" r:id="rId6"/>
    <p:sldId id="413" r:id="rId7"/>
    <p:sldId id="414" r:id="rId8"/>
    <p:sldId id="415" r:id="rId9"/>
    <p:sldId id="428" r:id="rId10"/>
    <p:sldId id="372" r:id="rId11"/>
    <p:sldId id="373" r:id="rId12"/>
    <p:sldId id="410" r:id="rId13"/>
    <p:sldId id="421" r:id="rId14"/>
    <p:sldId id="422" r:id="rId15"/>
    <p:sldId id="423" r:id="rId16"/>
    <p:sldId id="279" r:id="rId17"/>
    <p:sldId id="411" r:id="rId18"/>
    <p:sldId id="348" r:id="rId19"/>
    <p:sldId id="403" r:id="rId20"/>
    <p:sldId id="431" r:id="rId21"/>
    <p:sldId id="432" r:id="rId22"/>
    <p:sldId id="406" r:id="rId23"/>
    <p:sldId id="407" r:id="rId24"/>
    <p:sldId id="408" r:id="rId25"/>
    <p:sldId id="263" r:id="rId26"/>
    <p:sldId id="399" r:id="rId27"/>
    <p:sldId id="416" r:id="rId28"/>
    <p:sldId id="417" r:id="rId29"/>
    <p:sldId id="418" r:id="rId30"/>
    <p:sldId id="429" r:id="rId31"/>
    <p:sldId id="419" r:id="rId32"/>
    <p:sldId id="430" r:id="rId33"/>
    <p:sldId id="420" r:id="rId34"/>
    <p:sldId id="425" r:id="rId35"/>
    <p:sldId id="386" r:id="rId36"/>
    <p:sldId id="390" r:id="rId37"/>
    <p:sldId id="426" r:id="rId38"/>
    <p:sldId id="391" r:id="rId39"/>
    <p:sldId id="427" r:id="rId40"/>
    <p:sldId id="388" r:id="rId41"/>
    <p:sldId id="393" r:id="rId42"/>
    <p:sldId id="396" r:id="rId43"/>
    <p:sldId id="335" r:id="rId44"/>
    <p:sldId id="424" r:id="rId45"/>
    <p:sldId id="341" r:id="rId46"/>
    <p:sldId id="392" r:id="rId47"/>
    <p:sldId id="394" r:id="rId48"/>
    <p:sldId id="395" r:id="rId49"/>
    <p:sldId id="397" r:id="rId50"/>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4A4A"/>
    <a:srgbClr val="0066FF"/>
    <a:srgbClr val="2683C6"/>
    <a:srgbClr val="FFFF66"/>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821"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614577-88F0-40C8-8ACD-51196FA378D7}" type="doc">
      <dgm:prSet loTypeId="urn:microsoft.com/office/officeart/2008/layout/LinedList" loCatId="list" qsTypeId="urn:microsoft.com/office/officeart/2005/8/quickstyle/simple2" qsCatId="simple" csTypeId="urn:microsoft.com/office/officeart/2005/8/colors/accent1_2#2" csCatId="accent1" phldr="1"/>
      <dgm:spPr/>
      <dgm:t>
        <a:bodyPr/>
        <a:lstStyle/>
        <a:p>
          <a:endParaRPr lang="en-US"/>
        </a:p>
      </dgm:t>
    </dgm:pt>
    <dgm:pt modelId="{B557B104-E47C-4891-9F76-42BDB6C94B8E}">
      <dgm:prSet phldrT="[Text]" custT="1"/>
      <dgm:spPr/>
      <dgm:t>
        <a:bodyPr anchor="ctr"/>
        <a:lstStyle/>
        <a:p>
          <a:pPr algn="ctr"/>
          <a:r>
            <a:rPr lang="en-US" sz="2800" dirty="0">
              <a:solidFill>
                <a:srgbClr val="2683C6"/>
              </a:solidFill>
              <a:latin typeface="Verdana" panose="020B0604030504040204" pitchFamily="34" charset="0"/>
              <a:ea typeface="Verdana" panose="020B0604030504040204" pitchFamily="34" charset="0"/>
            </a:rPr>
            <a:t>Pell Grant and TEACH</a:t>
          </a:r>
        </a:p>
      </dgm:t>
    </dgm:pt>
    <dgm:pt modelId="{6CC1F8E9-BE15-460E-B123-F5FA6E5A296A}" type="parTrans" cxnId="{8900AF71-7724-4100-85A5-E5871C984D16}">
      <dgm:prSet/>
      <dgm:spPr/>
      <dgm:t>
        <a:bodyPr/>
        <a:lstStyle/>
        <a:p>
          <a:endParaRPr lang="en-US"/>
        </a:p>
      </dgm:t>
    </dgm:pt>
    <dgm:pt modelId="{461CEBB2-7B07-4BE0-81FF-13C1C2DB5D97}" type="sibTrans" cxnId="{8900AF71-7724-4100-85A5-E5871C984D16}">
      <dgm:prSet/>
      <dgm:spPr/>
      <dgm:t>
        <a:bodyPr/>
        <a:lstStyle/>
        <a:p>
          <a:endParaRPr lang="en-US"/>
        </a:p>
      </dgm:t>
    </dgm:pt>
    <dgm:pt modelId="{6593D94D-308E-4557-B032-5FDEF5AA6FBE}">
      <dgm:prSet phldrT="[Text]" custT="1"/>
      <dgm:spPr/>
      <dgm:t>
        <a:bodyPr anchor="ctr"/>
        <a:lstStyle/>
        <a:p>
          <a:pPr algn="ctr"/>
          <a:r>
            <a:rPr lang="en-US" sz="2800" dirty="0">
              <a:solidFill>
                <a:srgbClr val="2683C6"/>
              </a:solidFill>
              <a:latin typeface="Verdana" panose="020B0604030504040204" pitchFamily="34" charset="0"/>
              <a:ea typeface="Verdana" panose="020B0604030504040204" pitchFamily="34" charset="0"/>
            </a:rPr>
            <a:t>Campus-Based Programs</a:t>
          </a:r>
        </a:p>
      </dgm:t>
    </dgm:pt>
    <dgm:pt modelId="{8282DB37-0582-4F41-AE2E-60D3F3FB3124}" type="parTrans" cxnId="{C342E90D-A7E8-4637-880D-7188F1334056}">
      <dgm:prSet/>
      <dgm:spPr/>
      <dgm:t>
        <a:bodyPr/>
        <a:lstStyle/>
        <a:p>
          <a:endParaRPr lang="en-US"/>
        </a:p>
      </dgm:t>
    </dgm:pt>
    <dgm:pt modelId="{923DEA11-ECD1-40A3-BE0D-6F5FA04A0735}" type="sibTrans" cxnId="{C342E90D-A7E8-4637-880D-7188F1334056}">
      <dgm:prSet/>
      <dgm:spPr/>
      <dgm:t>
        <a:bodyPr/>
        <a:lstStyle/>
        <a:p>
          <a:endParaRPr lang="en-US"/>
        </a:p>
      </dgm:t>
    </dgm:pt>
    <dgm:pt modelId="{4407D81D-E17C-49B7-B7F2-0FE3248515A7}">
      <dgm:prSet phldrT="[Text]" custT="1"/>
      <dgm:spPr/>
      <dgm:t>
        <a:bodyPr anchor="ctr"/>
        <a:lstStyle/>
        <a:p>
          <a:pPr algn="ctr"/>
          <a:r>
            <a:rPr lang="en-US" sz="2800" dirty="0">
              <a:solidFill>
                <a:srgbClr val="2683C6"/>
              </a:solidFill>
              <a:latin typeface="Verdana" panose="020B0604030504040204" pitchFamily="34" charset="0"/>
              <a:ea typeface="Verdana" panose="020B0604030504040204" pitchFamily="34" charset="0"/>
            </a:rPr>
            <a:t>Direct Loans</a:t>
          </a:r>
        </a:p>
      </dgm:t>
    </dgm:pt>
    <dgm:pt modelId="{FE8E2C47-DFC5-49A9-8323-7513103FF887}" type="parTrans" cxnId="{6DE4A03F-0A87-443A-8351-55677B88CFEF}">
      <dgm:prSet/>
      <dgm:spPr/>
      <dgm:t>
        <a:bodyPr/>
        <a:lstStyle/>
        <a:p>
          <a:endParaRPr lang="en-US"/>
        </a:p>
      </dgm:t>
    </dgm:pt>
    <dgm:pt modelId="{5EDEBA19-2BE1-41CC-8CC4-12CE48162B9E}" type="sibTrans" cxnId="{6DE4A03F-0A87-443A-8351-55677B88CFEF}">
      <dgm:prSet/>
      <dgm:spPr/>
      <dgm:t>
        <a:bodyPr/>
        <a:lstStyle/>
        <a:p>
          <a:endParaRPr lang="en-US"/>
        </a:p>
      </dgm:t>
    </dgm:pt>
    <dgm:pt modelId="{190EE884-328E-41A8-B7B6-53C15502F038}" type="pres">
      <dgm:prSet presAssocID="{FD614577-88F0-40C8-8ACD-51196FA378D7}" presName="vert0" presStyleCnt="0">
        <dgm:presLayoutVars>
          <dgm:dir/>
          <dgm:animOne val="branch"/>
          <dgm:animLvl val="lvl"/>
        </dgm:presLayoutVars>
      </dgm:prSet>
      <dgm:spPr/>
    </dgm:pt>
    <dgm:pt modelId="{C2B1DECE-5DFE-46C1-A625-B874765CE1D8}" type="pres">
      <dgm:prSet presAssocID="{B557B104-E47C-4891-9F76-42BDB6C94B8E}" presName="thickLine" presStyleLbl="alignNode1" presStyleIdx="0" presStyleCnt="3"/>
      <dgm:spPr/>
    </dgm:pt>
    <dgm:pt modelId="{6ABFAA5A-4B3A-4574-8A48-76E4DFB7F817}" type="pres">
      <dgm:prSet presAssocID="{B557B104-E47C-4891-9F76-42BDB6C94B8E}" presName="horz1" presStyleCnt="0"/>
      <dgm:spPr/>
    </dgm:pt>
    <dgm:pt modelId="{EF60C831-D0EE-4100-A6F1-AA90108D117F}" type="pres">
      <dgm:prSet presAssocID="{B557B104-E47C-4891-9F76-42BDB6C94B8E}" presName="tx1" presStyleLbl="revTx" presStyleIdx="0" presStyleCnt="3"/>
      <dgm:spPr/>
    </dgm:pt>
    <dgm:pt modelId="{0110A88E-20ED-40CE-B904-404F775EA8F4}" type="pres">
      <dgm:prSet presAssocID="{B557B104-E47C-4891-9F76-42BDB6C94B8E}" presName="vert1" presStyleCnt="0"/>
      <dgm:spPr/>
    </dgm:pt>
    <dgm:pt modelId="{F3337E67-63C6-407C-8D12-F8594B8DAADD}" type="pres">
      <dgm:prSet presAssocID="{6593D94D-308E-4557-B032-5FDEF5AA6FBE}" presName="thickLine" presStyleLbl="alignNode1" presStyleIdx="1" presStyleCnt="3"/>
      <dgm:spPr/>
    </dgm:pt>
    <dgm:pt modelId="{A219CF0F-14AE-4A51-96F0-81E65E47C182}" type="pres">
      <dgm:prSet presAssocID="{6593D94D-308E-4557-B032-5FDEF5AA6FBE}" presName="horz1" presStyleCnt="0"/>
      <dgm:spPr/>
    </dgm:pt>
    <dgm:pt modelId="{067FFD3D-BAFA-4B69-857A-59C03D7D6B10}" type="pres">
      <dgm:prSet presAssocID="{6593D94D-308E-4557-B032-5FDEF5AA6FBE}" presName="tx1" presStyleLbl="revTx" presStyleIdx="1" presStyleCnt="3"/>
      <dgm:spPr/>
    </dgm:pt>
    <dgm:pt modelId="{A50F8047-1F92-4F03-8E57-519E1007EC4E}" type="pres">
      <dgm:prSet presAssocID="{6593D94D-308E-4557-B032-5FDEF5AA6FBE}" presName="vert1" presStyleCnt="0"/>
      <dgm:spPr/>
    </dgm:pt>
    <dgm:pt modelId="{F0BB87C3-B41B-450C-B38D-371C75103F5F}" type="pres">
      <dgm:prSet presAssocID="{4407D81D-E17C-49B7-B7F2-0FE3248515A7}" presName="thickLine" presStyleLbl="alignNode1" presStyleIdx="2" presStyleCnt="3"/>
      <dgm:spPr/>
    </dgm:pt>
    <dgm:pt modelId="{C26E9391-EC23-47E4-82A6-084CCDF2841B}" type="pres">
      <dgm:prSet presAssocID="{4407D81D-E17C-49B7-B7F2-0FE3248515A7}" presName="horz1" presStyleCnt="0"/>
      <dgm:spPr/>
    </dgm:pt>
    <dgm:pt modelId="{56D1B849-2C0D-4496-BF60-A2268CDE176A}" type="pres">
      <dgm:prSet presAssocID="{4407D81D-E17C-49B7-B7F2-0FE3248515A7}" presName="tx1" presStyleLbl="revTx" presStyleIdx="2" presStyleCnt="3"/>
      <dgm:spPr/>
    </dgm:pt>
    <dgm:pt modelId="{B51CBF86-A3F5-4409-8237-C674C1564538}" type="pres">
      <dgm:prSet presAssocID="{4407D81D-E17C-49B7-B7F2-0FE3248515A7}" presName="vert1" presStyleCnt="0"/>
      <dgm:spPr/>
    </dgm:pt>
  </dgm:ptLst>
  <dgm:cxnLst>
    <dgm:cxn modelId="{C342E90D-A7E8-4637-880D-7188F1334056}" srcId="{FD614577-88F0-40C8-8ACD-51196FA378D7}" destId="{6593D94D-308E-4557-B032-5FDEF5AA6FBE}" srcOrd="1" destOrd="0" parTransId="{8282DB37-0582-4F41-AE2E-60D3F3FB3124}" sibTransId="{923DEA11-ECD1-40A3-BE0D-6F5FA04A0735}"/>
    <dgm:cxn modelId="{6DE4A03F-0A87-443A-8351-55677B88CFEF}" srcId="{FD614577-88F0-40C8-8ACD-51196FA378D7}" destId="{4407D81D-E17C-49B7-B7F2-0FE3248515A7}" srcOrd="2" destOrd="0" parTransId="{FE8E2C47-DFC5-49A9-8323-7513103FF887}" sibTransId="{5EDEBA19-2BE1-41CC-8CC4-12CE48162B9E}"/>
    <dgm:cxn modelId="{8900AF71-7724-4100-85A5-E5871C984D16}" srcId="{FD614577-88F0-40C8-8ACD-51196FA378D7}" destId="{B557B104-E47C-4891-9F76-42BDB6C94B8E}" srcOrd="0" destOrd="0" parTransId="{6CC1F8E9-BE15-460E-B123-F5FA6E5A296A}" sibTransId="{461CEBB2-7B07-4BE0-81FF-13C1C2DB5D97}"/>
    <dgm:cxn modelId="{A5B3CD81-2434-4D9F-B47B-76F0DACCB89A}" type="presOf" srcId="{B557B104-E47C-4891-9F76-42BDB6C94B8E}" destId="{EF60C831-D0EE-4100-A6F1-AA90108D117F}" srcOrd="0" destOrd="0" presId="urn:microsoft.com/office/officeart/2008/layout/LinedList"/>
    <dgm:cxn modelId="{5EACDDA3-34B2-4633-AE8D-C6CF0144C09C}" type="presOf" srcId="{4407D81D-E17C-49B7-B7F2-0FE3248515A7}" destId="{56D1B849-2C0D-4496-BF60-A2268CDE176A}" srcOrd="0" destOrd="0" presId="urn:microsoft.com/office/officeart/2008/layout/LinedList"/>
    <dgm:cxn modelId="{848C7AD2-48DC-4E3F-8FA3-F2FA9D3D1F84}" type="presOf" srcId="{6593D94D-308E-4557-B032-5FDEF5AA6FBE}" destId="{067FFD3D-BAFA-4B69-857A-59C03D7D6B10}" srcOrd="0" destOrd="0" presId="urn:microsoft.com/office/officeart/2008/layout/LinedList"/>
    <dgm:cxn modelId="{D323A7E3-5FF7-48F5-940F-2E15B304B501}" type="presOf" srcId="{FD614577-88F0-40C8-8ACD-51196FA378D7}" destId="{190EE884-328E-41A8-B7B6-53C15502F038}" srcOrd="0" destOrd="0" presId="urn:microsoft.com/office/officeart/2008/layout/LinedList"/>
    <dgm:cxn modelId="{3DEC0140-0076-4A8B-97B0-75772F89CB41}" type="presParOf" srcId="{190EE884-328E-41A8-B7B6-53C15502F038}" destId="{C2B1DECE-5DFE-46C1-A625-B874765CE1D8}" srcOrd="0" destOrd="0" presId="urn:microsoft.com/office/officeart/2008/layout/LinedList"/>
    <dgm:cxn modelId="{AC74ECC0-33AF-4782-AA9F-0B26C89D0643}" type="presParOf" srcId="{190EE884-328E-41A8-B7B6-53C15502F038}" destId="{6ABFAA5A-4B3A-4574-8A48-76E4DFB7F817}" srcOrd="1" destOrd="0" presId="urn:microsoft.com/office/officeart/2008/layout/LinedList"/>
    <dgm:cxn modelId="{EFA5EBDE-5513-4B3F-B56A-00C658C0BF61}" type="presParOf" srcId="{6ABFAA5A-4B3A-4574-8A48-76E4DFB7F817}" destId="{EF60C831-D0EE-4100-A6F1-AA90108D117F}" srcOrd="0" destOrd="0" presId="urn:microsoft.com/office/officeart/2008/layout/LinedList"/>
    <dgm:cxn modelId="{6759D325-4533-4EDE-8118-854965162A20}" type="presParOf" srcId="{6ABFAA5A-4B3A-4574-8A48-76E4DFB7F817}" destId="{0110A88E-20ED-40CE-B904-404F775EA8F4}" srcOrd="1" destOrd="0" presId="urn:microsoft.com/office/officeart/2008/layout/LinedList"/>
    <dgm:cxn modelId="{5980D840-50E1-4405-B0BE-A3D468BB1BB8}" type="presParOf" srcId="{190EE884-328E-41A8-B7B6-53C15502F038}" destId="{F3337E67-63C6-407C-8D12-F8594B8DAADD}" srcOrd="2" destOrd="0" presId="urn:microsoft.com/office/officeart/2008/layout/LinedList"/>
    <dgm:cxn modelId="{417BDAB6-59EB-4376-94FD-8E475577DCAD}" type="presParOf" srcId="{190EE884-328E-41A8-B7B6-53C15502F038}" destId="{A219CF0F-14AE-4A51-96F0-81E65E47C182}" srcOrd="3" destOrd="0" presId="urn:microsoft.com/office/officeart/2008/layout/LinedList"/>
    <dgm:cxn modelId="{2D56FE00-68AE-44E4-B9F3-8CDB787F449B}" type="presParOf" srcId="{A219CF0F-14AE-4A51-96F0-81E65E47C182}" destId="{067FFD3D-BAFA-4B69-857A-59C03D7D6B10}" srcOrd="0" destOrd="0" presId="urn:microsoft.com/office/officeart/2008/layout/LinedList"/>
    <dgm:cxn modelId="{17525C9C-4B8E-4890-876D-A8B6FD4878F1}" type="presParOf" srcId="{A219CF0F-14AE-4A51-96F0-81E65E47C182}" destId="{A50F8047-1F92-4F03-8E57-519E1007EC4E}" srcOrd="1" destOrd="0" presId="urn:microsoft.com/office/officeart/2008/layout/LinedList"/>
    <dgm:cxn modelId="{283377E1-E6DF-4C7B-9F22-7E109447DA3A}" type="presParOf" srcId="{190EE884-328E-41A8-B7B6-53C15502F038}" destId="{F0BB87C3-B41B-450C-B38D-371C75103F5F}" srcOrd="4" destOrd="0" presId="urn:microsoft.com/office/officeart/2008/layout/LinedList"/>
    <dgm:cxn modelId="{A526F740-D2F1-46EE-8BE3-A1AE33C1D6F8}" type="presParOf" srcId="{190EE884-328E-41A8-B7B6-53C15502F038}" destId="{C26E9391-EC23-47E4-82A6-084CCDF2841B}" srcOrd="5" destOrd="0" presId="urn:microsoft.com/office/officeart/2008/layout/LinedList"/>
    <dgm:cxn modelId="{021DC129-3343-4E87-8B26-962DCAFD31F8}" type="presParOf" srcId="{C26E9391-EC23-47E4-82A6-084CCDF2841B}" destId="{56D1B849-2C0D-4496-BF60-A2268CDE176A}" srcOrd="0" destOrd="0" presId="urn:microsoft.com/office/officeart/2008/layout/LinedList"/>
    <dgm:cxn modelId="{E6E1EBD5-BF6D-4887-B9A2-67148CD5287C}" type="presParOf" srcId="{C26E9391-EC23-47E4-82A6-084CCDF2841B}" destId="{B51CBF86-A3F5-4409-8237-C674C1564538}"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B1DECE-5DFE-46C1-A625-B874765CE1D8}">
      <dsp:nvSpPr>
        <dsp:cNvPr id="0" name=""/>
        <dsp:cNvSpPr/>
      </dsp:nvSpPr>
      <dsp:spPr>
        <a:xfrm>
          <a:off x="0" y="2110"/>
          <a:ext cx="8545513" cy="0"/>
        </a:xfrm>
        <a:prstGeom prst="lin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EF60C831-D0EE-4100-A6F1-AA90108D117F}">
      <dsp:nvSpPr>
        <dsp:cNvPr id="0" name=""/>
        <dsp:cNvSpPr/>
      </dsp:nvSpPr>
      <dsp:spPr>
        <a:xfrm>
          <a:off x="0" y="2110"/>
          <a:ext cx="8545513" cy="14395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rgbClr val="2683C6"/>
              </a:solidFill>
              <a:latin typeface="Verdana" panose="020B0604030504040204" pitchFamily="34" charset="0"/>
              <a:ea typeface="Verdana" panose="020B0604030504040204" pitchFamily="34" charset="0"/>
            </a:rPr>
            <a:t>Pell Grant and TEACH</a:t>
          </a:r>
        </a:p>
      </dsp:txBody>
      <dsp:txXfrm>
        <a:off x="0" y="2110"/>
        <a:ext cx="8545513" cy="1439513"/>
      </dsp:txXfrm>
    </dsp:sp>
    <dsp:sp modelId="{F3337E67-63C6-407C-8D12-F8594B8DAADD}">
      <dsp:nvSpPr>
        <dsp:cNvPr id="0" name=""/>
        <dsp:cNvSpPr/>
      </dsp:nvSpPr>
      <dsp:spPr>
        <a:xfrm>
          <a:off x="0" y="1441624"/>
          <a:ext cx="8545513" cy="0"/>
        </a:xfrm>
        <a:prstGeom prst="lin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067FFD3D-BAFA-4B69-857A-59C03D7D6B10}">
      <dsp:nvSpPr>
        <dsp:cNvPr id="0" name=""/>
        <dsp:cNvSpPr/>
      </dsp:nvSpPr>
      <dsp:spPr>
        <a:xfrm>
          <a:off x="0" y="1441624"/>
          <a:ext cx="8545513" cy="14395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rgbClr val="2683C6"/>
              </a:solidFill>
              <a:latin typeface="Verdana" panose="020B0604030504040204" pitchFamily="34" charset="0"/>
              <a:ea typeface="Verdana" panose="020B0604030504040204" pitchFamily="34" charset="0"/>
            </a:rPr>
            <a:t>Campus-Based Programs</a:t>
          </a:r>
        </a:p>
      </dsp:txBody>
      <dsp:txXfrm>
        <a:off x="0" y="1441624"/>
        <a:ext cx="8545513" cy="1439513"/>
      </dsp:txXfrm>
    </dsp:sp>
    <dsp:sp modelId="{F0BB87C3-B41B-450C-B38D-371C75103F5F}">
      <dsp:nvSpPr>
        <dsp:cNvPr id="0" name=""/>
        <dsp:cNvSpPr/>
      </dsp:nvSpPr>
      <dsp:spPr>
        <a:xfrm>
          <a:off x="0" y="2881137"/>
          <a:ext cx="8545513" cy="0"/>
        </a:xfrm>
        <a:prstGeom prst="line">
          <a:avLst/>
        </a:prstGeom>
        <a:solidFill>
          <a:schemeClr val="accent1">
            <a:hueOff val="0"/>
            <a:satOff val="0"/>
            <a:lumOff val="0"/>
            <a:alphaOff val="0"/>
          </a:schemeClr>
        </a:solidFill>
        <a:ln w="22225" cap="rnd" cmpd="sng" algn="ctr">
          <a:solidFill>
            <a:schemeClr val="accent1">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56D1B849-2C0D-4496-BF60-A2268CDE176A}">
      <dsp:nvSpPr>
        <dsp:cNvPr id="0" name=""/>
        <dsp:cNvSpPr/>
      </dsp:nvSpPr>
      <dsp:spPr>
        <a:xfrm>
          <a:off x="0" y="2881137"/>
          <a:ext cx="8545513" cy="14395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rgbClr val="2683C6"/>
              </a:solidFill>
              <a:latin typeface="Verdana" panose="020B0604030504040204" pitchFamily="34" charset="0"/>
              <a:ea typeface="Verdana" panose="020B0604030504040204" pitchFamily="34" charset="0"/>
            </a:rPr>
            <a:t>Direct Loans</a:t>
          </a:r>
        </a:p>
      </dsp:txBody>
      <dsp:txXfrm>
        <a:off x="0" y="2881137"/>
        <a:ext cx="8545513" cy="1439513"/>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DA2840BF-02C0-1D4C-8172-C6CAA25C49FC}" type="datetimeFigureOut">
              <a:rPr lang="en-US" smtClean="0"/>
              <a:t>8/27/2024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388E15DE-F169-BD44-9D1B-5D4A8AD642C7}" type="slidenum">
              <a:rPr lang="en-US" smtClean="0"/>
              <a:t>‹#›</a:t>
            </a:fld>
            <a:endParaRPr lang="en-US"/>
          </a:p>
        </p:txBody>
      </p:sp>
    </p:spTree>
    <p:extLst>
      <p:ext uri="{BB962C8B-B14F-4D97-AF65-F5344CB8AC3E}">
        <p14:creationId xmlns:p14="http://schemas.microsoft.com/office/powerpoint/2010/main" val="14343514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35f391192_00:notes"/>
          <p:cNvSpPr>
            <a:spLocks noGrp="1" noRot="1" noChangeAspect="1"/>
          </p:cNvSpPr>
          <p:nvPr>
            <p:ph type="sldImg" idx="2"/>
          </p:nvPr>
        </p:nvSpPr>
        <p:spPr>
          <a:xfrm>
            <a:off x="407988" y="698500"/>
            <a:ext cx="6207125" cy="349091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 name="Google Shape;182;g35f391192_00:notes"/>
          <p:cNvSpPr txBox="1">
            <a:spLocks noGrp="1"/>
          </p:cNvSpPr>
          <p:nvPr>
            <p:ph type="body" idx="1"/>
          </p:nvPr>
        </p:nvSpPr>
        <p:spPr>
          <a:xfrm>
            <a:off x="702310" y="4421823"/>
            <a:ext cx="5618480" cy="4189095"/>
          </a:xfrm>
          <a:prstGeom prst="rect">
            <a:avLst/>
          </a:prstGeom>
        </p:spPr>
        <p:txBody>
          <a:bodyPr spcFirstLastPara="1" wrap="square" lIns="93308" tIns="93308" rIns="93308" bIns="93308" anchor="t" anchorCtr="0">
            <a:noAutofit/>
          </a:bodyPr>
          <a:lstStyle/>
          <a:p>
            <a:endParaRPr/>
          </a:p>
        </p:txBody>
      </p:sp>
    </p:spTree>
    <p:extLst>
      <p:ext uri="{BB962C8B-B14F-4D97-AF65-F5344CB8AC3E}">
        <p14:creationId xmlns:p14="http://schemas.microsoft.com/office/powerpoint/2010/main" val="14784037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407988" y="698500"/>
            <a:ext cx="6207125" cy="349091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702310" y="4421823"/>
            <a:ext cx="5618480" cy="4189095"/>
          </a:xfrm>
          <a:prstGeom prst="rect">
            <a:avLst/>
          </a:prstGeom>
        </p:spPr>
        <p:txBody>
          <a:bodyPr spcFirstLastPara="1" wrap="square" lIns="93308" tIns="93308" rIns="93308" bIns="93308" anchor="t" anchorCtr="0">
            <a:noAutofit/>
          </a:bodyPr>
          <a:lstStyle/>
          <a:p>
            <a:endParaRPr lang="en-US" sz="1100"/>
          </a:p>
          <a:p>
            <a:endParaRPr/>
          </a:p>
        </p:txBody>
      </p:sp>
    </p:spTree>
    <p:extLst>
      <p:ext uri="{BB962C8B-B14F-4D97-AF65-F5344CB8AC3E}">
        <p14:creationId xmlns:p14="http://schemas.microsoft.com/office/powerpoint/2010/main" val="6212854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sz="1100" baseline="0"/>
          </a:p>
          <a:p>
            <a:pPr marL="0" lvl="0" indent="0" algn="l" rtl="0">
              <a:spcBef>
                <a:spcPts val="0"/>
              </a:spcBef>
              <a:spcAft>
                <a:spcPts val="0"/>
              </a:spcAft>
              <a:buNone/>
            </a:pPr>
            <a:endParaRPr/>
          </a:p>
        </p:txBody>
      </p:sp>
    </p:spTree>
    <p:extLst>
      <p:ext uri="{BB962C8B-B14F-4D97-AF65-F5344CB8AC3E}">
        <p14:creationId xmlns:p14="http://schemas.microsoft.com/office/powerpoint/2010/main" val="14712919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35f391192_029:notes"/>
          <p:cNvSpPr>
            <a:spLocks noGrp="1" noRot="1" noChangeAspect="1"/>
          </p:cNvSpPr>
          <p:nvPr>
            <p:ph type="sldImg" idx="2"/>
          </p:nvPr>
        </p:nvSpPr>
        <p:spPr>
          <a:xfrm>
            <a:off x="407988" y="698500"/>
            <a:ext cx="6207125" cy="349091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 name="Google Shape;219;g35f391192_029:notes"/>
          <p:cNvSpPr txBox="1">
            <a:spLocks noGrp="1"/>
          </p:cNvSpPr>
          <p:nvPr>
            <p:ph type="body" idx="1"/>
          </p:nvPr>
        </p:nvSpPr>
        <p:spPr>
          <a:xfrm>
            <a:off x="702310" y="4421823"/>
            <a:ext cx="5618480" cy="4189095"/>
          </a:xfrm>
          <a:prstGeom prst="rect">
            <a:avLst/>
          </a:prstGeom>
        </p:spPr>
        <p:txBody>
          <a:bodyPr spcFirstLastPara="1" wrap="square" lIns="93308" tIns="93308" rIns="93308" bIns="93308" anchor="t" anchorCtr="0">
            <a:noAutofit/>
          </a:bodyPr>
          <a:lstStyle/>
          <a:p>
            <a:endParaRPr/>
          </a:p>
        </p:txBody>
      </p:sp>
    </p:spTree>
    <p:extLst>
      <p:ext uri="{BB962C8B-B14F-4D97-AF65-F5344CB8AC3E}">
        <p14:creationId xmlns:p14="http://schemas.microsoft.com/office/powerpoint/2010/main" val="6087205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pPr defTabSz="933237">
              <a:defRPr/>
            </a:pPr>
            <a:fld id="{1A337998-53FF-4963-8926-810F5AB3C722}" type="slidenum">
              <a:rPr lang="en-US">
                <a:solidFill>
                  <a:prstClr val="black"/>
                </a:solidFill>
                <a:latin typeface="Calibri" panose="020F0502020204030204"/>
              </a:rPr>
              <a:pPr defTabSz="933237">
                <a:defRPr/>
              </a:pPr>
              <a:t>19</a:t>
            </a:fld>
            <a:endParaRPr lang="en-US">
              <a:solidFill>
                <a:prstClr val="black"/>
              </a:solidFill>
              <a:latin typeface="Calibri" panose="020F0502020204030204"/>
            </a:endParaRPr>
          </a:p>
        </p:txBody>
      </p:sp>
    </p:spTree>
    <p:extLst>
      <p:ext uri="{BB962C8B-B14F-4D97-AF65-F5344CB8AC3E}">
        <p14:creationId xmlns:p14="http://schemas.microsoft.com/office/powerpoint/2010/main" val="27814360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8046434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8525380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pPr defTabSz="933237">
              <a:defRPr/>
            </a:pPr>
            <a:fld id="{1A337998-53FF-4963-8926-810F5AB3C722}" type="slidenum">
              <a:rPr lang="en-US">
                <a:solidFill>
                  <a:prstClr val="black"/>
                </a:solidFill>
                <a:latin typeface="Calibri" panose="020F0502020204030204"/>
              </a:rPr>
              <a:pPr defTabSz="933237">
                <a:defRPr/>
              </a:pPr>
              <a:t>22</a:t>
            </a:fld>
            <a:endParaRPr lang="en-US">
              <a:solidFill>
                <a:prstClr val="black"/>
              </a:solidFill>
              <a:latin typeface="Calibri" panose="020F0502020204030204"/>
            </a:endParaRPr>
          </a:p>
        </p:txBody>
      </p:sp>
    </p:spTree>
    <p:extLst>
      <p:ext uri="{BB962C8B-B14F-4D97-AF65-F5344CB8AC3E}">
        <p14:creationId xmlns:p14="http://schemas.microsoft.com/office/powerpoint/2010/main" val="20808114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pPr defTabSz="933237">
              <a:defRPr/>
            </a:pPr>
            <a:fld id="{1A337998-53FF-4963-8926-810F5AB3C722}" type="slidenum">
              <a:rPr lang="en-US">
                <a:solidFill>
                  <a:prstClr val="black"/>
                </a:solidFill>
                <a:latin typeface="Calibri" panose="020F0502020204030204"/>
              </a:rPr>
              <a:pPr defTabSz="933237">
                <a:defRPr/>
              </a:pPr>
              <a:t>23</a:t>
            </a:fld>
            <a:endParaRPr lang="en-US">
              <a:solidFill>
                <a:prstClr val="black"/>
              </a:solidFill>
              <a:latin typeface="Calibri" panose="020F0502020204030204"/>
            </a:endParaRPr>
          </a:p>
        </p:txBody>
      </p:sp>
    </p:spTree>
    <p:extLst>
      <p:ext uri="{BB962C8B-B14F-4D97-AF65-F5344CB8AC3E}">
        <p14:creationId xmlns:p14="http://schemas.microsoft.com/office/powerpoint/2010/main" val="35865316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207125" cy="3490913"/>
          </a:xfrm>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pPr defTabSz="933237">
              <a:defRPr/>
            </a:pPr>
            <a:fld id="{1A337998-53FF-4963-8926-810F5AB3C722}" type="slidenum">
              <a:rPr lang="en-US">
                <a:solidFill>
                  <a:prstClr val="black"/>
                </a:solidFill>
                <a:latin typeface="Calibri" panose="020F0502020204030204"/>
              </a:rPr>
              <a:pPr defTabSz="933237">
                <a:defRPr/>
              </a:pPr>
              <a:t>24</a:t>
            </a:fld>
            <a:endParaRPr lang="en-US">
              <a:solidFill>
                <a:prstClr val="black"/>
              </a:solidFill>
              <a:latin typeface="Calibri" panose="020F0502020204030204"/>
            </a:endParaRPr>
          </a:p>
        </p:txBody>
      </p:sp>
    </p:spTree>
    <p:extLst>
      <p:ext uri="{BB962C8B-B14F-4D97-AF65-F5344CB8AC3E}">
        <p14:creationId xmlns:p14="http://schemas.microsoft.com/office/powerpoint/2010/main" val="2143189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35f391192_029:notes"/>
          <p:cNvSpPr>
            <a:spLocks noGrp="1" noRot="1" noChangeAspect="1"/>
          </p:cNvSpPr>
          <p:nvPr>
            <p:ph type="sldImg" idx="2"/>
          </p:nvPr>
        </p:nvSpPr>
        <p:spPr>
          <a:xfrm>
            <a:off x="407988" y="698500"/>
            <a:ext cx="6207125" cy="349091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 name="Google Shape;219;g35f391192_029:notes"/>
          <p:cNvSpPr txBox="1">
            <a:spLocks noGrp="1"/>
          </p:cNvSpPr>
          <p:nvPr>
            <p:ph type="body" idx="1"/>
          </p:nvPr>
        </p:nvSpPr>
        <p:spPr>
          <a:xfrm>
            <a:off x="702310" y="4421823"/>
            <a:ext cx="5618480" cy="4189095"/>
          </a:xfrm>
          <a:prstGeom prst="rect">
            <a:avLst/>
          </a:prstGeom>
        </p:spPr>
        <p:txBody>
          <a:bodyPr spcFirstLastPara="1" wrap="square" lIns="93308" tIns="93308" rIns="93308" bIns="93308" anchor="t" anchorCtr="0">
            <a:noAutofit/>
          </a:bodyPr>
          <a:lstStyle/>
          <a:p>
            <a:endParaRPr/>
          </a:p>
        </p:txBody>
      </p:sp>
    </p:spTree>
    <p:extLst>
      <p:ext uri="{BB962C8B-B14F-4D97-AF65-F5344CB8AC3E}">
        <p14:creationId xmlns:p14="http://schemas.microsoft.com/office/powerpoint/2010/main" val="1249309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407988" y="698500"/>
            <a:ext cx="6207125" cy="349091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702310" y="4421823"/>
            <a:ext cx="5618480" cy="4189095"/>
          </a:xfrm>
          <a:prstGeom prst="rect">
            <a:avLst/>
          </a:prstGeom>
        </p:spPr>
        <p:txBody>
          <a:bodyPr spcFirstLastPara="1" wrap="square" lIns="93308" tIns="93308" rIns="93308" bIns="93308" anchor="t" anchorCtr="0">
            <a:noAutofit/>
          </a:bodyPr>
          <a:lstStyle/>
          <a:p>
            <a:endParaRPr dirty="0"/>
          </a:p>
        </p:txBody>
      </p:sp>
    </p:spTree>
    <p:extLst>
      <p:ext uri="{BB962C8B-B14F-4D97-AF65-F5344CB8AC3E}">
        <p14:creationId xmlns:p14="http://schemas.microsoft.com/office/powerpoint/2010/main" val="24222089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6600" y="1174750"/>
            <a:ext cx="5645150" cy="3175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337998-53FF-4963-8926-810F5AB3C72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523400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6600" y="1174750"/>
            <a:ext cx="5645150" cy="3175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solidFill>
                <a:srgbClr val="212121"/>
              </a:solidFill>
              <a:effectLst/>
              <a:latin typeface="Calibri" panose="020F0502020204030204" pitchFamily="34" charset="0"/>
              <a:ea typeface="Calibri" panose="020F0502020204030204" pitchFamily="34" charset="0"/>
              <a:cs typeface="Calibri" panose="020F0502020204030204" pitchFamily="34" charset="0"/>
            </a:endParaRPr>
          </a:p>
          <a:p>
            <a:endParaRPr lang="en-US" sz="1200" dirty="0"/>
          </a:p>
          <a:p>
            <a:endParaRPr lang="en-US" sz="1200"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337998-53FF-4963-8926-810F5AB3C72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83052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defTabSz="943917">
              <a:defRPr/>
            </a:pPr>
            <a:r>
              <a:rPr lang="en-US" dirty="0"/>
              <a:t>Speaker Note:</a:t>
            </a:r>
          </a:p>
          <a:p>
            <a:pPr defTabSz="943917">
              <a:defRPr/>
            </a:pPr>
            <a:r>
              <a:rPr lang="en-US" dirty="0"/>
              <a:t>Reference the “FAFSA Priority Deadline OASFAA 2025-26” --survey document Outreach Committee has reached out to colleges and Universities to collect – for first time in long time there were MANY changes. Especially to the following </a:t>
            </a:r>
          </a:p>
          <a:p>
            <a:pPr marL="228600" indent="-228600" defTabSz="943917">
              <a:buFont typeface="+mj-lt"/>
              <a:buAutoNum type="arabicPeriod"/>
              <a:defRPr/>
            </a:pPr>
            <a:r>
              <a:rPr lang="en-US" dirty="0"/>
              <a:t>“FAFSA Priority Date (Fall Starts; Regular Decision)* “</a:t>
            </a:r>
          </a:p>
          <a:p>
            <a:pPr marL="228600" indent="-228600" defTabSz="943917">
              <a:buFont typeface="+mj-lt"/>
              <a:buAutoNum type="arabicPeriod"/>
              <a:defRPr/>
            </a:pPr>
            <a:r>
              <a:rPr lang="en-US" dirty="0"/>
              <a:t>“Estimated Aid Offer Start Date” </a:t>
            </a:r>
          </a:p>
          <a:p>
            <a:pPr defTabSz="943917">
              <a:defRPr/>
            </a:pPr>
            <a:endParaRPr lang="en-US" dirty="0"/>
          </a:p>
          <a:p>
            <a:pPr defTabSz="943917">
              <a:defRPr/>
            </a:pPr>
            <a:r>
              <a:rPr lang="en-US" dirty="0"/>
              <a:t>LeeAnn I also added the note to this slide about changes to priority deadlines – I wasn’t sure whether to say “may have” or “many have”  .. I went with “many” – feel free to change to “may” if think appropriate.</a:t>
            </a:r>
          </a:p>
          <a:p>
            <a:pPr defTabSz="943917">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337998-53FF-4963-8926-810F5AB3C72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504458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defTabSz="943917">
              <a:defRPr/>
            </a:pPr>
            <a:r>
              <a:rPr lang="en-US" dirty="0"/>
              <a:t>Speaker Note:</a:t>
            </a:r>
          </a:p>
          <a:p>
            <a:pPr defTabSz="943917">
              <a:defRPr/>
            </a:pPr>
            <a:r>
              <a:rPr lang="en-US" dirty="0"/>
              <a:t>Reference the “FAFSA Priority Deadline OASFAA 2025-26” --survey document Outreach Committee has reached out to colleges and Universities to collect – for first time in long time there were MANY changes. Especially to the following </a:t>
            </a:r>
          </a:p>
          <a:p>
            <a:pPr marL="228600" indent="-228600" defTabSz="943917">
              <a:buFont typeface="+mj-lt"/>
              <a:buAutoNum type="arabicPeriod"/>
              <a:defRPr/>
            </a:pPr>
            <a:r>
              <a:rPr lang="en-US" dirty="0"/>
              <a:t>“FAFSA Priority Date (Fall Starts; Regular Decision)* “</a:t>
            </a:r>
          </a:p>
          <a:p>
            <a:pPr marL="228600" indent="-228600" defTabSz="943917">
              <a:buFont typeface="+mj-lt"/>
              <a:buAutoNum type="arabicPeriod"/>
              <a:defRPr/>
            </a:pPr>
            <a:r>
              <a:rPr lang="en-US" dirty="0"/>
              <a:t>“Estimated Aid Offer Start Date” </a:t>
            </a:r>
          </a:p>
          <a:p>
            <a:pPr defTabSz="943917">
              <a:defRPr/>
            </a:pPr>
            <a:endParaRPr lang="en-US" dirty="0"/>
          </a:p>
          <a:p>
            <a:pPr defTabSz="943917">
              <a:defRPr/>
            </a:pPr>
            <a:r>
              <a:rPr lang="en-US" dirty="0"/>
              <a:t>LeeAnn I also added the note to this slide about changes to priority deadlines – I wasn’t sure whether to say “may have” or “many have”  .. I went with “many” – feel free to change to “may” if think appropriate.</a:t>
            </a:r>
          </a:p>
          <a:p>
            <a:pPr defTabSz="943917">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337998-53FF-4963-8926-810F5AB3C72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8146801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indent="-317500" defTabSz="943969">
              <a:defRPr/>
            </a:pPr>
            <a:r>
              <a:rPr lang="en-US" b="0" dirty="0"/>
              <a:t>Subsidized Loan-interest</a:t>
            </a:r>
            <a:r>
              <a:rPr lang="en-US" b="0" baseline="0" dirty="0"/>
              <a:t> is deferred ONLY during periods of half-time or more enrollment. (During grace period and valid deferment periods)</a:t>
            </a:r>
          </a:p>
          <a:p>
            <a:pPr marL="139700" indent="0" defTabSz="943969">
              <a:buNone/>
              <a:defRPr/>
            </a:pPr>
            <a:endParaRPr lang="en-US" b="0" baseline="0" dirty="0"/>
          </a:p>
          <a:p>
            <a:pPr algn="l"/>
            <a:r>
              <a:rPr lang="en-US" b="1" i="0" dirty="0">
                <a:solidFill>
                  <a:srgbClr val="040E13"/>
                </a:solidFill>
                <a:effectLst/>
                <a:latin typeface="News Cycle"/>
              </a:rPr>
              <a:t>Fees for Federal Student Loans</a:t>
            </a:r>
          </a:p>
          <a:p>
            <a:pPr algn="l"/>
            <a:r>
              <a:rPr lang="en-US" b="0" i="0" dirty="0">
                <a:solidFill>
                  <a:srgbClr val="212529"/>
                </a:solidFill>
                <a:effectLst/>
                <a:latin typeface="Noto Serif" panose="02020600060500020200" pitchFamily="18" charset="0"/>
              </a:rPr>
              <a:t>Most federal student loans have loan fees. These fees are a percentage of the total loan amount.</a:t>
            </a:r>
          </a:p>
          <a:p>
            <a:pPr algn="l"/>
            <a:r>
              <a:rPr lang="en-US" b="0" i="0" dirty="0">
                <a:solidFill>
                  <a:srgbClr val="212529"/>
                </a:solidFill>
                <a:effectLst/>
                <a:latin typeface="Noto Serif" panose="02020600060500020200" pitchFamily="18" charset="0"/>
              </a:rPr>
              <a:t>A loan fee comes out of the amount of money that is disbursed (paid out) to you while you’re in school. This means the money you receive will be less than the amount you actually borrow.</a:t>
            </a:r>
          </a:p>
          <a:p>
            <a:pPr algn="l"/>
            <a:r>
              <a:rPr lang="en-US" b="0" i="0" dirty="0">
                <a:solidFill>
                  <a:srgbClr val="212529"/>
                </a:solidFill>
                <a:effectLst/>
                <a:latin typeface="Noto Serif" panose="02020600060500020200" pitchFamily="18" charset="0"/>
              </a:rPr>
              <a:t>You’re responsible for repaying the entire amount you borrowed and not just the amount you received.</a:t>
            </a:r>
          </a:p>
          <a:p>
            <a:endParaRPr lang="en-US" b="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337998-53FF-4963-8926-810F5AB3C72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4693493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indent="-317500" defTabSz="943969">
              <a:defRPr/>
            </a:pPr>
            <a:r>
              <a:rPr lang="en-US" b="0" dirty="0"/>
              <a:t>Subsidized Loan-interest</a:t>
            </a:r>
            <a:r>
              <a:rPr lang="en-US" b="0" baseline="0" dirty="0"/>
              <a:t> is deferred ONLY during periods of half-time or more enrollment. (During grace period and valid deferment periods)</a:t>
            </a:r>
          </a:p>
          <a:p>
            <a:pPr marL="139700" indent="0" defTabSz="943969">
              <a:buNone/>
              <a:defRPr/>
            </a:pPr>
            <a:endParaRPr lang="en-US" b="0" baseline="0" dirty="0"/>
          </a:p>
          <a:p>
            <a:pPr algn="l"/>
            <a:r>
              <a:rPr lang="en-US" b="1" i="0" dirty="0">
                <a:solidFill>
                  <a:srgbClr val="040E13"/>
                </a:solidFill>
                <a:effectLst/>
                <a:latin typeface="News Cycle"/>
              </a:rPr>
              <a:t>Fees for Federal Student Loans</a:t>
            </a:r>
          </a:p>
          <a:p>
            <a:pPr algn="l"/>
            <a:r>
              <a:rPr lang="en-US" b="0" i="0" dirty="0">
                <a:solidFill>
                  <a:srgbClr val="212529"/>
                </a:solidFill>
                <a:effectLst/>
                <a:latin typeface="Noto Serif" panose="02020600060500020200" pitchFamily="18" charset="0"/>
              </a:rPr>
              <a:t>Most federal student loans have loan fees. These fees are a percentage of the total loan amount.</a:t>
            </a:r>
          </a:p>
          <a:p>
            <a:pPr algn="l"/>
            <a:r>
              <a:rPr lang="en-US" b="0" i="0" dirty="0">
                <a:solidFill>
                  <a:srgbClr val="212529"/>
                </a:solidFill>
                <a:effectLst/>
                <a:latin typeface="Noto Serif" panose="02020600060500020200" pitchFamily="18" charset="0"/>
              </a:rPr>
              <a:t>A loan fee comes out of the amount of money that is disbursed (paid out) to you while you’re in school. This means the money you receive will be less than the amount you actually borrow.</a:t>
            </a:r>
          </a:p>
          <a:p>
            <a:pPr algn="l"/>
            <a:r>
              <a:rPr lang="en-US" b="0" i="0" dirty="0">
                <a:solidFill>
                  <a:srgbClr val="212529"/>
                </a:solidFill>
                <a:effectLst/>
                <a:latin typeface="Noto Serif" panose="02020600060500020200" pitchFamily="18" charset="0"/>
              </a:rPr>
              <a:t>You’re responsible for repaying the entire amount you borrowed and not just the amount you received.</a:t>
            </a:r>
          </a:p>
          <a:p>
            <a:endParaRPr lang="en-US" b="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337998-53FF-4963-8926-810F5AB3C72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15706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algn="l"/>
            <a:r>
              <a:rPr lang="en-US" b="1" i="0" dirty="0">
                <a:solidFill>
                  <a:srgbClr val="040E13"/>
                </a:solidFill>
                <a:effectLst/>
                <a:latin typeface="News Cycle"/>
              </a:rPr>
              <a:t>Fees for Federal Student Loans</a:t>
            </a:r>
          </a:p>
          <a:p>
            <a:pPr algn="l"/>
            <a:r>
              <a:rPr lang="en-US" b="0" i="0" dirty="0">
                <a:solidFill>
                  <a:srgbClr val="212529"/>
                </a:solidFill>
                <a:effectLst/>
                <a:latin typeface="Noto Serif" panose="02020600060500020200" pitchFamily="18" charset="0"/>
              </a:rPr>
              <a:t>Most federal student loans have loan fees. These fees are a percentage of the total loan amount.</a:t>
            </a:r>
          </a:p>
          <a:p>
            <a:pPr algn="l"/>
            <a:r>
              <a:rPr lang="en-US" b="0" i="0" dirty="0">
                <a:solidFill>
                  <a:srgbClr val="212529"/>
                </a:solidFill>
                <a:effectLst/>
                <a:latin typeface="Noto Serif" panose="02020600060500020200" pitchFamily="18" charset="0"/>
              </a:rPr>
              <a:t>A loan fee comes out of the amount of money that is disbursed (paid out) to you while you’re in school. This means the money you receive will be less than the amount you actually borrow.</a:t>
            </a:r>
          </a:p>
          <a:p>
            <a:pPr algn="l"/>
            <a:r>
              <a:rPr lang="en-US" b="0" i="0" dirty="0">
                <a:solidFill>
                  <a:srgbClr val="212529"/>
                </a:solidFill>
                <a:effectLst/>
                <a:latin typeface="Noto Serif" panose="02020600060500020200" pitchFamily="18" charset="0"/>
              </a:rPr>
              <a:t>You’re responsible for repaying the entire amount you borrowed and not just the amount you received.</a:t>
            </a:r>
          </a:p>
          <a:p>
            <a:pPr marL="0" lvl="0" indent="0" algn="l" rtl="0">
              <a:spcBef>
                <a:spcPts val="0"/>
              </a:spcBef>
              <a:spcAft>
                <a:spcPts val="0"/>
              </a:spcAft>
              <a:buNone/>
            </a:pPr>
            <a:endParaRPr dirty="0"/>
          </a:p>
        </p:txBody>
      </p:sp>
    </p:spTree>
    <p:extLst>
      <p:ext uri="{BB962C8B-B14F-4D97-AF65-F5344CB8AC3E}">
        <p14:creationId xmlns:p14="http://schemas.microsoft.com/office/powerpoint/2010/main" val="8384496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 name="Google Shape;219;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244190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485794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337998-53FF-4963-8926-810F5AB3C72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13922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35f391192_029:notes"/>
          <p:cNvSpPr>
            <a:spLocks noGrp="1" noRot="1" noChangeAspect="1"/>
          </p:cNvSpPr>
          <p:nvPr>
            <p:ph type="sldImg" idx="2"/>
          </p:nvPr>
        </p:nvSpPr>
        <p:spPr>
          <a:xfrm>
            <a:off x="407988" y="698500"/>
            <a:ext cx="6207125" cy="349091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 name="Google Shape;219;g35f391192_029:notes"/>
          <p:cNvSpPr txBox="1">
            <a:spLocks noGrp="1"/>
          </p:cNvSpPr>
          <p:nvPr>
            <p:ph type="body" idx="1"/>
          </p:nvPr>
        </p:nvSpPr>
        <p:spPr>
          <a:xfrm>
            <a:off x="702310" y="4421823"/>
            <a:ext cx="5618480" cy="4189095"/>
          </a:xfrm>
          <a:prstGeom prst="rect">
            <a:avLst/>
          </a:prstGeom>
        </p:spPr>
        <p:txBody>
          <a:bodyPr spcFirstLastPara="1" wrap="square" lIns="93308" tIns="93308" rIns="93308" bIns="93308" anchor="t" anchorCtr="0">
            <a:noAutofit/>
          </a:bodyPr>
          <a:lstStyle/>
          <a:p>
            <a:endParaRPr/>
          </a:p>
        </p:txBody>
      </p:sp>
    </p:spTree>
    <p:extLst>
      <p:ext uri="{BB962C8B-B14F-4D97-AF65-F5344CB8AC3E}">
        <p14:creationId xmlns:p14="http://schemas.microsoft.com/office/powerpoint/2010/main" val="3426281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684740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148365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337998-53FF-4963-8926-810F5AB3C72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0051800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0" dirty="0"/>
              <a:t>As if 8/23/24 no NEALP values have been determined – please update once available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337998-53FF-4963-8926-810F5AB3C72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2477152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A337998-53FF-4963-8926-810F5AB3C72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9232277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35526948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35f391192_029:notes"/>
          <p:cNvSpPr>
            <a:spLocks noGrp="1" noRot="1" noChangeAspect="1"/>
          </p:cNvSpPr>
          <p:nvPr>
            <p:ph type="sldImg" idx="2"/>
          </p:nvPr>
        </p:nvSpPr>
        <p:spPr>
          <a:xfrm>
            <a:off x="407988" y="698500"/>
            <a:ext cx="6207125" cy="349091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 name="Google Shape;219;g35f391192_029:notes"/>
          <p:cNvSpPr txBox="1">
            <a:spLocks noGrp="1"/>
          </p:cNvSpPr>
          <p:nvPr>
            <p:ph type="body" idx="1"/>
          </p:nvPr>
        </p:nvSpPr>
        <p:spPr>
          <a:xfrm>
            <a:off x="702310" y="4421823"/>
            <a:ext cx="5618480" cy="4189095"/>
          </a:xfrm>
          <a:prstGeom prst="rect">
            <a:avLst/>
          </a:prstGeom>
        </p:spPr>
        <p:txBody>
          <a:bodyPr spcFirstLastPara="1" wrap="square" lIns="93308" tIns="93308" rIns="93308" bIns="93308" anchor="t" anchorCtr="0">
            <a:noAutofit/>
          </a:bodyPr>
          <a:lstStyle/>
          <a:p>
            <a:endParaRPr dirty="0"/>
          </a:p>
        </p:txBody>
      </p:sp>
    </p:spTree>
    <p:extLst>
      <p:ext uri="{BB962C8B-B14F-4D97-AF65-F5344CB8AC3E}">
        <p14:creationId xmlns:p14="http://schemas.microsoft.com/office/powerpoint/2010/main" val="260610950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407988" y="698500"/>
            <a:ext cx="6207125" cy="349091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702310" y="4421823"/>
            <a:ext cx="5618480" cy="4189095"/>
          </a:xfrm>
          <a:prstGeom prst="rect">
            <a:avLst/>
          </a:prstGeom>
        </p:spPr>
        <p:txBody>
          <a:bodyPr spcFirstLastPara="1" wrap="square" lIns="93308" tIns="93308" rIns="93308" bIns="93308" anchor="t" anchorCtr="0">
            <a:noAutofit/>
          </a:bodyPr>
          <a:lstStyle/>
          <a:p>
            <a:pPr marL="291636" indent="-291636"/>
            <a:endParaRPr b="1" dirty="0"/>
          </a:p>
        </p:txBody>
      </p:sp>
    </p:spTree>
    <p:extLst>
      <p:ext uri="{BB962C8B-B14F-4D97-AF65-F5344CB8AC3E}">
        <p14:creationId xmlns:p14="http://schemas.microsoft.com/office/powerpoint/2010/main" val="16643246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8087512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 name="Google Shape;219;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26281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9" name="Google Shape;219;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197053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https://studentaid.gov/help/who-is-parent</a:t>
            </a:r>
          </a:p>
        </p:txBody>
      </p:sp>
      <p:sp>
        <p:nvSpPr>
          <p:cNvPr id="4" name="Slide Number Placeholder 3"/>
          <p:cNvSpPr>
            <a:spLocks noGrp="1"/>
          </p:cNvSpPr>
          <p:nvPr>
            <p:ph type="sldNum" sz="quarter" idx="5"/>
          </p:nvPr>
        </p:nvSpPr>
        <p:spPr/>
        <p:txBody>
          <a:bodyPr/>
          <a:lstStyle/>
          <a:p>
            <a:fld id="{388E15DE-F169-BD44-9D1B-5D4A8AD642C7}" type="slidenum">
              <a:rPr lang="en-US" smtClean="0"/>
              <a:t>13</a:t>
            </a:fld>
            <a:endParaRPr lang="en-US"/>
          </a:p>
        </p:txBody>
      </p:sp>
    </p:spTree>
    <p:extLst>
      <p:ext uri="{BB962C8B-B14F-4D97-AF65-F5344CB8AC3E}">
        <p14:creationId xmlns:p14="http://schemas.microsoft.com/office/powerpoint/2010/main" val="2684137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https://studentaid.gov/help/who-is-parent</a:t>
            </a:r>
          </a:p>
          <a:p>
            <a:endParaRPr lang="en-US" dirty="0"/>
          </a:p>
        </p:txBody>
      </p:sp>
      <p:sp>
        <p:nvSpPr>
          <p:cNvPr id="4" name="Slide Number Placeholder 3"/>
          <p:cNvSpPr>
            <a:spLocks noGrp="1"/>
          </p:cNvSpPr>
          <p:nvPr>
            <p:ph type="sldNum" sz="quarter" idx="5"/>
          </p:nvPr>
        </p:nvSpPr>
        <p:spPr/>
        <p:txBody>
          <a:bodyPr/>
          <a:lstStyle/>
          <a:p>
            <a:fld id="{388E15DE-F169-BD44-9D1B-5D4A8AD642C7}" type="slidenum">
              <a:rPr lang="en-US" smtClean="0"/>
              <a:t>14</a:t>
            </a:fld>
            <a:endParaRPr lang="en-US"/>
          </a:p>
        </p:txBody>
      </p:sp>
    </p:spTree>
    <p:extLst>
      <p:ext uri="{BB962C8B-B14F-4D97-AF65-F5344CB8AC3E}">
        <p14:creationId xmlns:p14="http://schemas.microsoft.com/office/powerpoint/2010/main" val="15316672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40E13"/>
                </a:solidFill>
                <a:effectLst/>
                <a:latin typeface="Noto Serif" panose="02020600060500020200" pitchFamily="18" charset="0"/>
              </a:rPr>
              <a:t>It is strongly recommended that the student, </a:t>
            </a:r>
            <a:r>
              <a:rPr lang="en-US" b="1" i="0" dirty="0">
                <a:solidFill>
                  <a:srgbClr val="040E13"/>
                </a:solidFill>
                <a:effectLst/>
                <a:latin typeface="Noto Serif" panose="02020600060500020200" pitchFamily="18" charset="0"/>
              </a:rPr>
              <a:t>not</a:t>
            </a:r>
            <a:r>
              <a:rPr lang="en-US" b="0" i="0" dirty="0">
                <a:solidFill>
                  <a:srgbClr val="040E13"/>
                </a:solidFill>
                <a:effectLst/>
                <a:latin typeface="Noto Serif" panose="02020600060500020200" pitchFamily="18" charset="0"/>
              </a:rPr>
              <a:t> the parent, start their own FAFSA form and complete their section first to save time and prevent errors. However, if the parent initiates the FAFSA, then the student doesn’t “invite” them as a contributor.</a:t>
            </a:r>
            <a:endParaRPr lang="en-US" b="0" i="0" dirty="0">
              <a:solidFill>
                <a:srgbClr val="212529"/>
              </a:solidFill>
              <a:effectLst/>
              <a:latin typeface="Noto Serif" panose="02020600060500020200" pitchFamily="18" charset="0"/>
            </a:endParaRPr>
          </a:p>
          <a:p>
            <a:pPr algn="l"/>
            <a:endParaRPr lang="en-US" b="0" i="0" dirty="0">
              <a:solidFill>
                <a:srgbClr val="212529"/>
              </a:solidFill>
              <a:effectLst/>
              <a:latin typeface="Noto Serif" panose="02020600060500020200" pitchFamily="18" charset="0"/>
            </a:endParaRPr>
          </a:p>
          <a:p>
            <a:endParaRPr lang="en-US" dirty="0"/>
          </a:p>
        </p:txBody>
      </p:sp>
      <p:sp>
        <p:nvSpPr>
          <p:cNvPr id="4" name="Slide Number Placeholder 3"/>
          <p:cNvSpPr>
            <a:spLocks noGrp="1"/>
          </p:cNvSpPr>
          <p:nvPr>
            <p:ph type="sldNum" sz="quarter" idx="5"/>
          </p:nvPr>
        </p:nvSpPr>
        <p:spPr/>
        <p:txBody>
          <a:bodyPr/>
          <a:lstStyle/>
          <a:p>
            <a:fld id="{388E15DE-F169-BD44-9D1B-5D4A8AD642C7}" type="slidenum">
              <a:rPr lang="en-US" smtClean="0"/>
              <a:t>15</a:t>
            </a:fld>
            <a:endParaRPr lang="en-US"/>
          </a:p>
        </p:txBody>
      </p:sp>
    </p:spTree>
    <p:extLst>
      <p:ext uri="{BB962C8B-B14F-4D97-AF65-F5344CB8AC3E}">
        <p14:creationId xmlns:p14="http://schemas.microsoft.com/office/powerpoint/2010/main" val="340359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8012AE-2D74-4D1B-820D-A5619E7EFC88}" type="datetimeFigureOut">
              <a:rPr lang="en-US" smtClean="0"/>
              <a:t>8/27/2024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B5AABD-C513-4A5F-855D-9FFA2651A265}" type="slidenum">
              <a:rPr lang="en-US" smtClean="0"/>
              <a:t>‹#›</a:t>
            </a:fld>
            <a:endParaRPr lang="en-US"/>
          </a:p>
        </p:txBody>
      </p:sp>
    </p:spTree>
    <p:extLst>
      <p:ext uri="{BB962C8B-B14F-4D97-AF65-F5344CB8AC3E}">
        <p14:creationId xmlns:p14="http://schemas.microsoft.com/office/powerpoint/2010/main" val="1863733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lvl1pPr>
              <a:defRPr>
                <a:latin typeface="Verdana" panose="020B0604030504040204" pitchFamily="34" charset="0"/>
                <a:ea typeface="Verdana" panose="020B0604030504040204" pitchFamily="34" charset="0"/>
              </a:defRPr>
            </a:lvl1pPr>
          </a:lstStyle>
          <a:p>
            <a:r>
              <a:rPr lang="en-US"/>
              <a:t>Click to edit Master title style</a:t>
            </a:r>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8012AE-2D74-4D1B-820D-A5619E7EFC88}" type="datetimeFigureOut">
              <a:rPr lang="en-US" smtClean="0"/>
              <a:t>8/27/2024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B2B5AABD-C513-4A5F-855D-9FFA2651A265}" type="slidenum">
              <a:rPr lang="en-US" smtClean="0"/>
              <a:t>‹#›</a:t>
            </a:fld>
            <a:endParaRPr lang="en-US"/>
          </a:p>
        </p:txBody>
      </p:sp>
    </p:spTree>
    <p:extLst>
      <p:ext uri="{BB962C8B-B14F-4D97-AF65-F5344CB8AC3E}">
        <p14:creationId xmlns:p14="http://schemas.microsoft.com/office/powerpoint/2010/main" val="3452583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2 columns" type="twoColTx">
  <p:cSld name="Title + 2 columns">
    <p:spTree>
      <p:nvGrpSpPr>
        <p:cNvPr id="1" name="Shape 81"/>
        <p:cNvGrpSpPr/>
        <p:nvPr/>
      </p:nvGrpSpPr>
      <p:grpSpPr>
        <a:xfrm>
          <a:off x="0" y="0"/>
          <a:ext cx="0" cy="0"/>
          <a:chOff x="0" y="0"/>
          <a:chExt cx="0" cy="0"/>
        </a:xfrm>
      </p:grpSpPr>
      <p:sp>
        <p:nvSpPr>
          <p:cNvPr id="98" name="Google Shape;98;p6"/>
          <p:cNvSpPr txBox="1">
            <a:spLocks noGrp="1"/>
          </p:cNvSpPr>
          <p:nvPr>
            <p:ph type="title"/>
          </p:nvPr>
        </p:nvSpPr>
        <p:spPr>
          <a:xfrm>
            <a:off x="1085700" y="523433"/>
            <a:ext cx="7011200" cy="1021600"/>
          </a:xfrm>
          <a:prstGeom prst="rect">
            <a:avLst/>
          </a:prstGeom>
        </p:spPr>
        <p:txBody>
          <a:bodyPr spcFirstLastPara="1" wrap="square" lIns="91425" tIns="91425" rIns="91425" bIns="91425" anchor="ctr" anchorCtr="0">
            <a:noAutofit/>
          </a:bodyPr>
          <a:lstStyle>
            <a:lvl1pPr lvl="0">
              <a:spcBef>
                <a:spcPts val="0"/>
              </a:spcBef>
              <a:spcAft>
                <a:spcPts val="0"/>
              </a:spcAft>
              <a:buSzPts val="2000"/>
              <a:buNone/>
              <a:defRPr/>
            </a:lvl1pPr>
            <a:lvl2pPr lvl="1">
              <a:spcBef>
                <a:spcPts val="0"/>
              </a:spcBef>
              <a:spcAft>
                <a:spcPts val="0"/>
              </a:spcAft>
              <a:buSzPts val="2000"/>
              <a:buNone/>
              <a:defRPr/>
            </a:lvl2pPr>
            <a:lvl3pPr lvl="2">
              <a:spcBef>
                <a:spcPts val="0"/>
              </a:spcBef>
              <a:spcAft>
                <a:spcPts val="0"/>
              </a:spcAft>
              <a:buSzPts val="2000"/>
              <a:buNone/>
              <a:defRPr/>
            </a:lvl3pPr>
            <a:lvl4pPr lvl="3">
              <a:spcBef>
                <a:spcPts val="0"/>
              </a:spcBef>
              <a:spcAft>
                <a:spcPts val="0"/>
              </a:spcAft>
              <a:buSzPts val="2000"/>
              <a:buNone/>
              <a:defRPr/>
            </a:lvl4pPr>
            <a:lvl5pPr lvl="4">
              <a:spcBef>
                <a:spcPts val="0"/>
              </a:spcBef>
              <a:spcAft>
                <a:spcPts val="0"/>
              </a:spcAft>
              <a:buSzPts val="2000"/>
              <a:buNone/>
              <a:defRPr/>
            </a:lvl5pPr>
            <a:lvl6pPr lvl="5">
              <a:spcBef>
                <a:spcPts val="0"/>
              </a:spcBef>
              <a:spcAft>
                <a:spcPts val="0"/>
              </a:spcAft>
              <a:buSzPts val="2000"/>
              <a:buNone/>
              <a:defRPr/>
            </a:lvl6pPr>
            <a:lvl7pPr lvl="6">
              <a:spcBef>
                <a:spcPts val="0"/>
              </a:spcBef>
              <a:spcAft>
                <a:spcPts val="0"/>
              </a:spcAft>
              <a:buSzPts val="2000"/>
              <a:buNone/>
              <a:defRPr/>
            </a:lvl7pPr>
            <a:lvl8pPr lvl="7">
              <a:spcBef>
                <a:spcPts val="0"/>
              </a:spcBef>
              <a:spcAft>
                <a:spcPts val="0"/>
              </a:spcAft>
              <a:buSzPts val="2000"/>
              <a:buNone/>
              <a:defRPr/>
            </a:lvl8pPr>
            <a:lvl9pPr lvl="8">
              <a:spcBef>
                <a:spcPts val="0"/>
              </a:spcBef>
              <a:spcAft>
                <a:spcPts val="0"/>
              </a:spcAft>
              <a:buSzPts val="2000"/>
              <a:buNone/>
              <a:defRPr/>
            </a:lvl9pPr>
          </a:lstStyle>
          <a:p>
            <a:endParaRPr/>
          </a:p>
        </p:txBody>
      </p:sp>
      <p:sp>
        <p:nvSpPr>
          <p:cNvPr id="99" name="Google Shape;99;p6"/>
          <p:cNvSpPr txBox="1">
            <a:spLocks noGrp="1"/>
          </p:cNvSpPr>
          <p:nvPr>
            <p:ph type="body" idx="1"/>
          </p:nvPr>
        </p:nvSpPr>
        <p:spPr>
          <a:xfrm>
            <a:off x="1085700" y="2050651"/>
            <a:ext cx="4504400" cy="3632400"/>
          </a:xfrm>
          <a:prstGeom prst="rect">
            <a:avLst/>
          </a:prstGeom>
        </p:spPr>
        <p:txBody>
          <a:bodyPr spcFirstLastPara="1" wrap="square" lIns="91425" tIns="91425" rIns="91425" bIns="91425" anchor="t" anchorCtr="0">
            <a:noAutofit/>
          </a:bodyPr>
          <a:lstStyle>
            <a:lvl1pPr marL="609585" lvl="0" indent="-474121">
              <a:spcBef>
                <a:spcPts val="800"/>
              </a:spcBef>
              <a:spcAft>
                <a:spcPts val="0"/>
              </a:spcAft>
              <a:buSzPts val="2000"/>
              <a:buChar char="▰"/>
              <a:defRPr sz="2667"/>
            </a:lvl1pPr>
            <a:lvl2pPr marL="1219170" lvl="1" indent="-474121">
              <a:spcBef>
                <a:spcPts val="1333"/>
              </a:spcBef>
              <a:spcAft>
                <a:spcPts val="0"/>
              </a:spcAft>
              <a:buSzPts val="2000"/>
              <a:buChar char="▻"/>
              <a:defRPr sz="2667"/>
            </a:lvl2pPr>
            <a:lvl3pPr marL="1828754" lvl="2" indent="-474121">
              <a:spcBef>
                <a:spcPts val="1333"/>
              </a:spcBef>
              <a:spcAft>
                <a:spcPts val="0"/>
              </a:spcAft>
              <a:buSzPts val="2000"/>
              <a:buChar char="▻"/>
              <a:defRPr sz="2667"/>
            </a:lvl3pPr>
            <a:lvl4pPr marL="2438339" lvl="3" indent="-474121">
              <a:spcBef>
                <a:spcPts val="1333"/>
              </a:spcBef>
              <a:spcAft>
                <a:spcPts val="0"/>
              </a:spcAft>
              <a:buSzPts val="2000"/>
              <a:buChar char="▻"/>
              <a:defRPr sz="2667"/>
            </a:lvl4pPr>
            <a:lvl5pPr marL="3047924" lvl="4" indent="-474121">
              <a:spcBef>
                <a:spcPts val="1333"/>
              </a:spcBef>
              <a:spcAft>
                <a:spcPts val="0"/>
              </a:spcAft>
              <a:buSzPts val="2000"/>
              <a:buChar char="▻"/>
              <a:defRPr sz="2667"/>
            </a:lvl5pPr>
            <a:lvl6pPr marL="3657509" lvl="5" indent="-474121">
              <a:spcBef>
                <a:spcPts val="1333"/>
              </a:spcBef>
              <a:spcAft>
                <a:spcPts val="0"/>
              </a:spcAft>
              <a:buSzPts val="2000"/>
              <a:buChar char="▻"/>
              <a:defRPr sz="2667"/>
            </a:lvl6pPr>
            <a:lvl7pPr marL="4267093" lvl="6" indent="-474121">
              <a:spcBef>
                <a:spcPts val="1333"/>
              </a:spcBef>
              <a:spcAft>
                <a:spcPts val="0"/>
              </a:spcAft>
              <a:buSzPts val="2000"/>
              <a:buChar char="▻"/>
              <a:defRPr sz="2667"/>
            </a:lvl7pPr>
            <a:lvl8pPr marL="4876678" lvl="7" indent="-474121">
              <a:spcBef>
                <a:spcPts val="1333"/>
              </a:spcBef>
              <a:spcAft>
                <a:spcPts val="0"/>
              </a:spcAft>
              <a:buSzPts val="2000"/>
              <a:buChar char="▻"/>
              <a:defRPr sz="2667"/>
            </a:lvl8pPr>
            <a:lvl9pPr marL="5486263" lvl="8" indent="-474121">
              <a:spcBef>
                <a:spcPts val="1333"/>
              </a:spcBef>
              <a:spcAft>
                <a:spcPts val="1333"/>
              </a:spcAft>
              <a:buSzPts val="2000"/>
              <a:buChar char="▻"/>
              <a:defRPr sz="2667"/>
            </a:lvl9pPr>
          </a:lstStyle>
          <a:p>
            <a:endParaRPr/>
          </a:p>
        </p:txBody>
      </p:sp>
      <p:sp>
        <p:nvSpPr>
          <p:cNvPr id="100" name="Google Shape;100;p6"/>
          <p:cNvSpPr txBox="1">
            <a:spLocks noGrp="1"/>
          </p:cNvSpPr>
          <p:nvPr>
            <p:ph type="body" idx="2"/>
          </p:nvPr>
        </p:nvSpPr>
        <p:spPr>
          <a:xfrm>
            <a:off x="5861497" y="2050651"/>
            <a:ext cx="4504400" cy="3632400"/>
          </a:xfrm>
          <a:prstGeom prst="rect">
            <a:avLst/>
          </a:prstGeom>
        </p:spPr>
        <p:txBody>
          <a:bodyPr spcFirstLastPara="1" wrap="square" lIns="91425" tIns="91425" rIns="91425" bIns="91425" anchor="t" anchorCtr="0">
            <a:noAutofit/>
          </a:bodyPr>
          <a:lstStyle>
            <a:lvl1pPr marL="609585" lvl="0" indent="-474121">
              <a:spcBef>
                <a:spcPts val="800"/>
              </a:spcBef>
              <a:spcAft>
                <a:spcPts val="0"/>
              </a:spcAft>
              <a:buSzPts val="2000"/>
              <a:buChar char="▰"/>
              <a:defRPr sz="2667"/>
            </a:lvl1pPr>
            <a:lvl2pPr marL="1219170" lvl="1" indent="-474121">
              <a:spcBef>
                <a:spcPts val="1333"/>
              </a:spcBef>
              <a:spcAft>
                <a:spcPts val="0"/>
              </a:spcAft>
              <a:buSzPts val="2000"/>
              <a:buChar char="▻"/>
              <a:defRPr sz="2667"/>
            </a:lvl2pPr>
            <a:lvl3pPr marL="1828754" lvl="2" indent="-474121">
              <a:spcBef>
                <a:spcPts val="1333"/>
              </a:spcBef>
              <a:spcAft>
                <a:spcPts val="0"/>
              </a:spcAft>
              <a:buSzPts val="2000"/>
              <a:buChar char="▻"/>
              <a:defRPr sz="2667"/>
            </a:lvl3pPr>
            <a:lvl4pPr marL="2438339" lvl="3" indent="-474121">
              <a:spcBef>
                <a:spcPts val="1333"/>
              </a:spcBef>
              <a:spcAft>
                <a:spcPts val="0"/>
              </a:spcAft>
              <a:buSzPts val="2000"/>
              <a:buChar char="▻"/>
              <a:defRPr sz="2667"/>
            </a:lvl4pPr>
            <a:lvl5pPr marL="3047924" lvl="4" indent="-474121">
              <a:spcBef>
                <a:spcPts val="1333"/>
              </a:spcBef>
              <a:spcAft>
                <a:spcPts val="0"/>
              </a:spcAft>
              <a:buSzPts val="2000"/>
              <a:buChar char="▻"/>
              <a:defRPr sz="2667"/>
            </a:lvl5pPr>
            <a:lvl6pPr marL="3657509" lvl="5" indent="-474121">
              <a:spcBef>
                <a:spcPts val="1333"/>
              </a:spcBef>
              <a:spcAft>
                <a:spcPts val="0"/>
              </a:spcAft>
              <a:buSzPts val="2000"/>
              <a:buChar char="▻"/>
              <a:defRPr sz="2667"/>
            </a:lvl6pPr>
            <a:lvl7pPr marL="4267093" lvl="6" indent="-474121">
              <a:spcBef>
                <a:spcPts val="1333"/>
              </a:spcBef>
              <a:spcAft>
                <a:spcPts val="0"/>
              </a:spcAft>
              <a:buSzPts val="2000"/>
              <a:buChar char="▻"/>
              <a:defRPr sz="2667"/>
            </a:lvl7pPr>
            <a:lvl8pPr marL="4876678" lvl="7" indent="-474121">
              <a:spcBef>
                <a:spcPts val="1333"/>
              </a:spcBef>
              <a:spcAft>
                <a:spcPts val="0"/>
              </a:spcAft>
              <a:buSzPts val="2000"/>
              <a:buChar char="▻"/>
              <a:defRPr sz="2667"/>
            </a:lvl8pPr>
            <a:lvl9pPr marL="5486263" lvl="8" indent="-474121">
              <a:spcBef>
                <a:spcPts val="1333"/>
              </a:spcBef>
              <a:spcAft>
                <a:spcPts val="1333"/>
              </a:spcAft>
              <a:buSzPts val="2000"/>
              <a:buChar char="▻"/>
              <a:defRPr sz="2667"/>
            </a:lvl9pPr>
          </a:lstStyle>
          <a:p>
            <a:endParaRPr/>
          </a:p>
        </p:txBody>
      </p:sp>
      <p:pic>
        <p:nvPicPr>
          <p:cNvPr id="21" name="Picture 2" descr="OASFAA T">
            <a:extLst>
              <a:ext uri="{FF2B5EF4-FFF2-40B4-BE49-F238E27FC236}">
                <a16:creationId xmlns:a16="http://schemas.microsoft.com/office/drawing/2014/main" id="{AAC115AC-4FAF-4688-B823-5404046D4891}"/>
              </a:ext>
            </a:extLst>
          </p:cNvPr>
          <p:cNvPicPr>
            <a:picLocks noChangeAspect="1" noChangeArrowheads="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281315" y="6210249"/>
            <a:ext cx="853413" cy="3826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97299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lvl1pPr>
              <a:defRPr>
                <a:latin typeface="Verdana" panose="020B0604030504040204" pitchFamily="34" charset="0"/>
                <a:ea typeface="Verdana" panose="020B0604030504040204" pitchFamily="34" charset="0"/>
              </a:defRPr>
            </a:lvl1pPr>
          </a:lstStyle>
          <a:p>
            <a:r>
              <a:rPr lang="en-US"/>
              <a:t>Click to edit Master title style</a:t>
            </a:r>
          </a:p>
        </p:txBody>
      </p:sp>
      <p:sp>
        <p:nvSpPr>
          <p:cNvPr id="3" name="Date Placeholder 2"/>
          <p:cNvSpPr>
            <a:spLocks noGrp="1"/>
          </p:cNvSpPr>
          <p:nvPr>
            <p:ph type="dt" sz="half" idx="10"/>
          </p:nvPr>
        </p:nvSpPr>
        <p:spPr/>
        <p:txBody>
          <a:bodyPr/>
          <a:lstStyle/>
          <a:p>
            <a:fld id="{A78012AE-2D74-4D1B-820D-A5619E7EFC88}" type="datetimeFigureOut">
              <a:rPr lang="en-US" smtClean="0"/>
              <a:t>8/27/2024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B5AABD-C513-4A5F-855D-9FFA2651A265}" type="slidenum">
              <a:rPr lang="en-US" smtClean="0"/>
              <a:t>‹#›</a:t>
            </a:fld>
            <a:endParaRPr lang="en-US"/>
          </a:p>
        </p:txBody>
      </p:sp>
    </p:spTree>
    <p:extLst>
      <p:ext uri="{BB962C8B-B14F-4D97-AF65-F5344CB8AC3E}">
        <p14:creationId xmlns:p14="http://schemas.microsoft.com/office/powerpoint/2010/main" val="877251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rgbClr val="2683C6"/>
                </a:solidFill>
                <a:latin typeface="Verdana" panose="020B0604030504040204" pitchFamily="34" charset="0"/>
                <a:ea typeface="Verdana" panose="020B0604030504040204" pitchFamily="34" charset="0"/>
              </a:defRPr>
            </a:lvl1pPr>
          </a:lstStyle>
          <a:p>
            <a:r>
              <a:rPr lang="en-US"/>
              <a:t>Click to edit Master title style</a:t>
            </a:r>
          </a:p>
        </p:txBody>
      </p:sp>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rgbClr val="2683C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A78012AE-2D74-4D1B-820D-A5619E7EFC88}" type="datetimeFigureOut">
              <a:rPr lang="en-US" smtClean="0"/>
              <a:t>8/27/2024</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B2B5AABD-C513-4A5F-855D-9FFA2651A265}" type="slidenum">
              <a:rPr lang="en-US" smtClean="0"/>
              <a:t>‹#›</a:t>
            </a:fld>
            <a:endParaRPr lang="en-US"/>
          </a:p>
        </p:txBody>
      </p:sp>
    </p:spTree>
    <p:extLst>
      <p:ext uri="{BB962C8B-B14F-4D97-AF65-F5344CB8AC3E}">
        <p14:creationId xmlns:p14="http://schemas.microsoft.com/office/powerpoint/2010/main" val="4065618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81FD6-D483-7A22-2EB9-BAAC2DD771F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241AF9-AE3A-BEAD-546D-44EBD7A79B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72DF56-D6A9-6FA7-63FF-C882ABD3AED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54CC03B-EF13-019C-0378-E14F664681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B0F8982-F06F-011E-53EB-D23AD655D63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41AAFC-2ADF-8C15-DD41-E70332869FAE}"/>
              </a:ext>
            </a:extLst>
          </p:cNvPr>
          <p:cNvSpPr>
            <a:spLocks noGrp="1"/>
          </p:cNvSpPr>
          <p:nvPr>
            <p:ph type="dt" sz="half" idx="10"/>
          </p:nvPr>
        </p:nvSpPr>
        <p:spPr/>
        <p:txBody>
          <a:bodyPr/>
          <a:lstStyle/>
          <a:p>
            <a:fld id="{438F280F-E31A-48C0-825A-C52F37C67B60}" type="datetimeFigureOut">
              <a:rPr lang="en-US" smtClean="0"/>
              <a:t>8/27/2024</a:t>
            </a:fld>
            <a:endParaRPr lang="en-US"/>
          </a:p>
        </p:txBody>
      </p:sp>
      <p:sp>
        <p:nvSpPr>
          <p:cNvPr id="8" name="Footer Placeholder 7">
            <a:extLst>
              <a:ext uri="{FF2B5EF4-FFF2-40B4-BE49-F238E27FC236}">
                <a16:creationId xmlns:a16="http://schemas.microsoft.com/office/drawing/2014/main" id="{0E5B1655-1EED-C5CA-FCE3-7C96B3D52E8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668BD2-B10C-654A-A0D1-3809E7856206}"/>
              </a:ext>
            </a:extLst>
          </p:cNvPr>
          <p:cNvSpPr>
            <a:spLocks noGrp="1"/>
          </p:cNvSpPr>
          <p:nvPr>
            <p:ph type="sldNum" sz="quarter" idx="12"/>
          </p:nvPr>
        </p:nvSpPr>
        <p:spPr/>
        <p:txBody>
          <a:bodyPr/>
          <a:lstStyle/>
          <a:p>
            <a:fld id="{60CEED68-BBBC-4CFF-A661-3B73CFD0C092}" type="slidenum">
              <a:rPr lang="en-US" smtClean="0"/>
              <a:t>‹#›</a:t>
            </a:fld>
            <a:endParaRPr lang="en-US"/>
          </a:p>
        </p:txBody>
      </p:sp>
    </p:spTree>
    <p:extLst>
      <p:ext uri="{BB962C8B-B14F-4D97-AF65-F5344CB8AC3E}">
        <p14:creationId xmlns:p14="http://schemas.microsoft.com/office/powerpoint/2010/main" val="151254086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t" anchorCtr="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A78012AE-2D74-4D1B-820D-A5619E7EFC88}" type="datetimeFigureOut">
              <a:rPr lang="en-US" smtClean="0"/>
              <a:t>8/27/2024</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B2B5AABD-C513-4A5F-855D-9FFA2651A265}"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372425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800" kern="1200">
          <a:solidFill>
            <a:srgbClr val="2683C6"/>
          </a:solidFill>
          <a:latin typeface="Verdana" panose="020B0604030504040204" pitchFamily="34" charset="0"/>
          <a:ea typeface="Verdana" panose="020B0604030504040204" pitchFamily="34" charset="0"/>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400" kern="1200">
          <a:solidFill>
            <a:srgbClr val="2683C6"/>
          </a:solidFill>
          <a:latin typeface="Verdana" panose="020B0604030504040204" pitchFamily="34" charset="0"/>
          <a:ea typeface="Verdana" panose="020B0604030504040204" pitchFamily="34" charset="0"/>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000" kern="1200">
          <a:solidFill>
            <a:srgbClr val="2683C6"/>
          </a:solidFill>
          <a:latin typeface="Verdana" panose="020B0604030504040204" pitchFamily="34" charset="0"/>
          <a:ea typeface="Verdana" panose="020B0604030504040204" pitchFamily="34" charset="0"/>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rgbClr val="2683C6"/>
          </a:solidFill>
          <a:latin typeface="Verdana" panose="020B0604030504040204" pitchFamily="34" charset="0"/>
          <a:ea typeface="Verdana" panose="020B0604030504040204" pitchFamily="34" charset="0"/>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rgbClr val="2683C6"/>
          </a:solidFill>
          <a:latin typeface="Verdana" panose="020B0604030504040204" pitchFamily="34" charset="0"/>
          <a:ea typeface="Verdana" panose="020B0604030504040204" pitchFamily="34" charset="0"/>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8.sv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studentaid.gov/"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s://studentaid.gov/fsa-id/create-account"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5.xml"/><Relationship Id="rId4" Type="http://schemas.openxmlformats.org/officeDocument/2006/relationships/image" Target="../media/image10.svg"/></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0.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7.xml"/><Relationship Id="rId1" Type="http://schemas.openxmlformats.org/officeDocument/2006/relationships/slideLayout" Target="../slideLayouts/slideLayout5.xml"/><Relationship Id="rId4" Type="http://schemas.openxmlformats.org/officeDocument/2006/relationships/image" Target="../media/image13.sv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2" Type="http://schemas.openxmlformats.org/officeDocument/2006/relationships/hyperlink" Target="https://www.oasfaa.org/counselors"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hyperlink" Target="https://www.oasfaa.org/counselors"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notesSlide" Target="../notesSlides/notesSlide37.xml"/><Relationship Id="rId1" Type="http://schemas.openxmlformats.org/officeDocument/2006/relationships/slideLayout" Target="../slideLayouts/slideLayout1.xml"/><Relationship Id="rId4" Type="http://schemas.openxmlformats.org/officeDocument/2006/relationships/hyperlink" Target="https://pixabay.com/en/question-board-chalk-school-1262378/"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6.sv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11"/>
          <p:cNvSpPr txBox="1">
            <a:spLocks noGrp="1"/>
          </p:cNvSpPr>
          <p:nvPr>
            <p:ph type="ctrTitle"/>
          </p:nvPr>
        </p:nvSpPr>
        <p:spPr>
          <a:xfrm>
            <a:off x="599225" y="3401123"/>
            <a:ext cx="10993549" cy="1475013"/>
          </a:xfrm>
          <a:prstGeom prst="rect">
            <a:avLst/>
          </a:prstGeom>
        </p:spPr>
        <p:txBody>
          <a:bodyPr spcFirstLastPara="1" vert="horz" wrap="square" lIns="121900" tIns="121900" rIns="121900" bIns="121900" rtlCol="0" anchor="ctr" anchorCtr="0">
            <a:noAutofit/>
          </a:bodyPr>
          <a:lstStyle/>
          <a:p>
            <a:pPr lvl="0" algn="ctr"/>
            <a:r>
              <a:rPr lang="en-US" sz="4400" dirty="0">
                <a:solidFill>
                  <a:schemeClr val="bg1"/>
                </a:solidFill>
              </a:rPr>
              <a:t>FINANCIAL AID UPDATES</a:t>
            </a:r>
            <a:br>
              <a:rPr lang="en-US" sz="4400" dirty="0">
                <a:solidFill>
                  <a:schemeClr val="bg1"/>
                </a:solidFill>
              </a:rPr>
            </a:br>
            <a:br>
              <a:rPr lang="en-US" sz="1050" dirty="0">
                <a:solidFill>
                  <a:schemeClr val="bg1"/>
                </a:solidFill>
              </a:rPr>
            </a:br>
            <a:r>
              <a:rPr lang="en-US" dirty="0">
                <a:solidFill>
                  <a:schemeClr val="bg1"/>
                </a:solidFill>
              </a:rPr>
              <a:t>For the 2025-2026 School Year</a:t>
            </a:r>
          </a:p>
        </p:txBody>
      </p:sp>
      <p:sp>
        <p:nvSpPr>
          <p:cNvPr id="2" name="Subtitle 1">
            <a:extLst>
              <a:ext uri="{FF2B5EF4-FFF2-40B4-BE49-F238E27FC236}">
                <a16:creationId xmlns:a16="http://schemas.microsoft.com/office/drawing/2014/main" id="{107308CC-3096-4A36-8B44-3285227AEA23}"/>
              </a:ext>
            </a:extLst>
          </p:cNvPr>
          <p:cNvSpPr>
            <a:spLocks noGrp="1"/>
          </p:cNvSpPr>
          <p:nvPr>
            <p:ph type="subTitle" idx="1"/>
          </p:nvPr>
        </p:nvSpPr>
        <p:spPr>
          <a:xfrm>
            <a:off x="599228" y="5630530"/>
            <a:ext cx="10993546" cy="590321"/>
          </a:xfrm>
        </p:spPr>
        <p:txBody>
          <a:bodyPr>
            <a:normAutofit/>
          </a:bodyPr>
          <a:lstStyle/>
          <a:p>
            <a:r>
              <a:rPr lang="en-US" sz="2400" dirty="0">
                <a:solidFill>
                  <a:schemeClr val="bg1"/>
                </a:solidFill>
              </a:rPr>
              <a:t>Presented by: [presenter names here]</a:t>
            </a:r>
          </a:p>
        </p:txBody>
      </p:sp>
      <p:pic>
        <p:nvPicPr>
          <p:cNvPr id="4" name="Picture 4">
            <a:extLst>
              <a:ext uri="{FF2B5EF4-FFF2-40B4-BE49-F238E27FC236}">
                <a16:creationId xmlns:a16="http://schemas.microsoft.com/office/drawing/2014/main" id="{45EF5861-4F97-45EA-9205-1F03463CD9E2}"/>
              </a:ext>
            </a:extLst>
          </p:cNvPr>
          <p:cNvPicPr>
            <a:picLocks noChangeAspect="1" noChangeArrowheads="1"/>
          </p:cNvPicPr>
          <p:nvPr/>
        </p:nvPicPr>
        <p:blipFill>
          <a:blip r:embed="rId3" cstate="print"/>
          <a:srcRect/>
          <a:stretch>
            <a:fillRect/>
          </a:stretch>
        </p:blipFill>
        <p:spPr bwMode="auto">
          <a:xfrm>
            <a:off x="8175682" y="818861"/>
            <a:ext cx="3232788" cy="1827869"/>
          </a:xfrm>
          <a:prstGeom prst="rect">
            <a:avLst/>
          </a:prstGeom>
          <a:noFill/>
          <a:ln w="9525">
            <a:noFill/>
            <a:miter lim="800000"/>
            <a:headEnd/>
            <a:tailEnd/>
          </a:ln>
        </p:spPr>
      </p:pic>
    </p:spTree>
    <p:extLst>
      <p:ext uri="{BB962C8B-B14F-4D97-AF65-F5344CB8AC3E}">
        <p14:creationId xmlns:p14="http://schemas.microsoft.com/office/powerpoint/2010/main" val="1742519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FF1812-4AEE-1607-35D3-C50E71084230}"/>
              </a:ext>
            </a:extLst>
          </p:cNvPr>
          <p:cNvSpPr>
            <a:spLocks noGrp="1"/>
          </p:cNvSpPr>
          <p:nvPr>
            <p:ph type="title"/>
          </p:nvPr>
        </p:nvSpPr>
        <p:spPr/>
        <p:txBody>
          <a:bodyPr anchor="ctr" anchorCtr="0">
            <a:normAutofit/>
          </a:bodyPr>
          <a:lstStyle/>
          <a:p>
            <a:r>
              <a:rPr lang="en-US" sz="3200" dirty="0"/>
              <a:t>Fafsa completion for 2025-2026 cycle</a:t>
            </a:r>
          </a:p>
        </p:txBody>
      </p:sp>
      <p:sp>
        <p:nvSpPr>
          <p:cNvPr id="3" name="Content Placeholder 2">
            <a:extLst>
              <a:ext uri="{FF2B5EF4-FFF2-40B4-BE49-F238E27FC236}">
                <a16:creationId xmlns:a16="http://schemas.microsoft.com/office/drawing/2014/main" id="{26E76888-5A27-6C39-B399-B762C351695D}"/>
              </a:ext>
            </a:extLst>
          </p:cNvPr>
          <p:cNvSpPr>
            <a:spLocks noGrp="1"/>
          </p:cNvSpPr>
          <p:nvPr>
            <p:ph idx="1"/>
          </p:nvPr>
        </p:nvSpPr>
        <p:spPr>
          <a:xfrm>
            <a:off x="581192" y="2057400"/>
            <a:ext cx="11127104" cy="4560216"/>
          </a:xfrm>
        </p:spPr>
        <p:txBody>
          <a:bodyPr>
            <a:normAutofit fontScale="77500" lnSpcReduction="20000"/>
          </a:bodyPr>
          <a:lstStyle/>
          <a:p>
            <a:r>
              <a:rPr lang="en-US" dirty="0"/>
              <a:t>Many enhancements to the “unsub only” question to reduce student errors.</a:t>
            </a:r>
            <a:br>
              <a:rPr lang="en-US" dirty="0"/>
            </a:br>
            <a:endParaRPr lang="en-US" sz="1400" dirty="0"/>
          </a:p>
          <a:p>
            <a:r>
              <a:rPr lang="en-US" dirty="0"/>
              <a:t>Need to help students understand the true definition of “unusual circumstances.”</a:t>
            </a:r>
            <a:br>
              <a:rPr lang="en-US" dirty="0"/>
            </a:br>
            <a:endParaRPr lang="en-US" sz="1400" dirty="0"/>
          </a:p>
          <a:p>
            <a:r>
              <a:rPr lang="en-US" dirty="0"/>
              <a:t>Contributors without an SSN will have to continue to enter their financial information manually.</a:t>
            </a:r>
            <a:br>
              <a:rPr lang="en-US" dirty="0"/>
            </a:br>
            <a:endParaRPr lang="en-US" sz="1400" dirty="0"/>
          </a:p>
          <a:p>
            <a:r>
              <a:rPr lang="en-US" dirty="0"/>
              <a:t>Contributor invites are tricky-may be better for parent to start and invite the student.</a:t>
            </a:r>
            <a:br>
              <a:rPr lang="en-US" dirty="0"/>
            </a:br>
            <a:endParaRPr lang="en-US" sz="1400" dirty="0"/>
          </a:p>
          <a:p>
            <a:r>
              <a:rPr lang="en-US" dirty="0"/>
              <a:t>Hope for the Known Issues page to disappear for 25-26 but no guarantee.</a:t>
            </a:r>
            <a:br>
              <a:rPr lang="en-US" dirty="0"/>
            </a:br>
            <a:endParaRPr lang="en-US" sz="1400" dirty="0"/>
          </a:p>
          <a:p>
            <a:r>
              <a:rPr lang="en-US" dirty="0"/>
              <a:t>Housing plans question will not be added back. </a:t>
            </a:r>
          </a:p>
        </p:txBody>
      </p:sp>
    </p:spTree>
    <p:extLst>
      <p:ext uri="{BB962C8B-B14F-4D97-AF65-F5344CB8AC3E}">
        <p14:creationId xmlns:p14="http://schemas.microsoft.com/office/powerpoint/2010/main" val="4029300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EF6C3-D6D2-5D3D-1A92-6FE76468C68D}"/>
              </a:ext>
            </a:extLst>
          </p:cNvPr>
          <p:cNvSpPr>
            <a:spLocks noGrp="1"/>
          </p:cNvSpPr>
          <p:nvPr>
            <p:ph type="title"/>
          </p:nvPr>
        </p:nvSpPr>
        <p:spPr/>
        <p:txBody>
          <a:bodyPr anchor="ctr" anchorCtr="0">
            <a:normAutofit/>
          </a:bodyPr>
          <a:lstStyle/>
          <a:p>
            <a:r>
              <a:rPr lang="en-US" sz="3200" dirty="0"/>
              <a:t>FAFSA PROCESSING FOR 25-26</a:t>
            </a:r>
          </a:p>
        </p:txBody>
      </p:sp>
      <p:sp>
        <p:nvSpPr>
          <p:cNvPr id="3" name="Content Placeholder 2">
            <a:extLst>
              <a:ext uri="{FF2B5EF4-FFF2-40B4-BE49-F238E27FC236}">
                <a16:creationId xmlns:a16="http://schemas.microsoft.com/office/drawing/2014/main" id="{6676E61F-6627-A642-885A-7077C4E4D436}"/>
              </a:ext>
            </a:extLst>
          </p:cNvPr>
          <p:cNvSpPr>
            <a:spLocks noGrp="1"/>
          </p:cNvSpPr>
          <p:nvPr>
            <p:ph idx="1"/>
          </p:nvPr>
        </p:nvSpPr>
        <p:spPr>
          <a:xfrm>
            <a:off x="581192" y="2047461"/>
            <a:ext cx="11029615" cy="4541875"/>
          </a:xfrm>
        </p:spPr>
        <p:txBody>
          <a:bodyPr>
            <a:normAutofit fontScale="92500" lnSpcReduction="10000"/>
          </a:bodyPr>
          <a:lstStyle/>
          <a:p>
            <a:r>
              <a:rPr lang="en-US" sz="2400" dirty="0"/>
              <a:t>Once FAFSA is submitted, student should get an email letting them know it has been processed.</a:t>
            </a:r>
            <a:br>
              <a:rPr lang="en-US" dirty="0"/>
            </a:br>
            <a:endParaRPr lang="en-US" sz="1100" dirty="0"/>
          </a:p>
          <a:p>
            <a:r>
              <a:rPr lang="en-US" sz="2400" dirty="0"/>
              <a:t>Forms should be processed within 1-3 days and forwarded to state agencies and colleges.</a:t>
            </a:r>
            <a:br>
              <a:rPr lang="en-US" dirty="0"/>
            </a:br>
            <a:endParaRPr lang="en-US" sz="1100" dirty="0"/>
          </a:p>
          <a:p>
            <a:r>
              <a:rPr lang="en-US" sz="2400" dirty="0"/>
              <a:t>FAFSA Submission Summaries will be available immediately upon processing.</a:t>
            </a:r>
            <a:br>
              <a:rPr lang="en-US" dirty="0"/>
            </a:br>
            <a:endParaRPr lang="en-US" sz="1100" dirty="0"/>
          </a:p>
          <a:p>
            <a:r>
              <a:rPr lang="en-US" sz="2400" dirty="0"/>
              <a:t>Corrections should be available immediately upon processing.</a:t>
            </a:r>
            <a:br>
              <a:rPr lang="en-US" dirty="0"/>
            </a:br>
            <a:endParaRPr lang="en-US" sz="1100" dirty="0"/>
          </a:p>
          <a:p>
            <a:r>
              <a:rPr lang="en-US" sz="2400" dirty="0"/>
              <a:t>Perhaps we are headed to a “return to normal.”</a:t>
            </a:r>
            <a:br>
              <a:rPr lang="en-US" dirty="0"/>
            </a:br>
            <a:endParaRPr lang="en-US" sz="1100" dirty="0"/>
          </a:p>
          <a:p>
            <a:r>
              <a:rPr lang="en-US" sz="2400" dirty="0"/>
              <a:t>When the entire process works it is quicker than previous years.</a:t>
            </a:r>
          </a:p>
        </p:txBody>
      </p:sp>
    </p:spTree>
    <p:extLst>
      <p:ext uri="{BB962C8B-B14F-4D97-AF65-F5344CB8AC3E}">
        <p14:creationId xmlns:p14="http://schemas.microsoft.com/office/powerpoint/2010/main" val="2071370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14"/>
          <p:cNvSpPr txBox="1">
            <a:spLocks noGrp="1"/>
          </p:cNvSpPr>
          <p:nvPr>
            <p:ph type="ctrTitle"/>
          </p:nvPr>
        </p:nvSpPr>
        <p:spPr>
          <a:xfrm>
            <a:off x="3063954" y="3429000"/>
            <a:ext cx="7989876" cy="1986977"/>
          </a:xfrm>
          <a:prstGeom prst="rect">
            <a:avLst/>
          </a:prstGeom>
        </p:spPr>
        <p:txBody>
          <a:bodyPr spcFirstLastPara="1" vert="horz" wrap="square" lIns="121900" tIns="121900" rIns="121900" bIns="121900" rtlCol="0" anchor="ctr" anchorCtr="0">
            <a:noAutofit/>
          </a:bodyPr>
          <a:lstStyle/>
          <a:p>
            <a:pPr algn="ctr"/>
            <a:r>
              <a:rPr lang="en-US" dirty="0">
                <a:solidFill>
                  <a:schemeClr val="bg1"/>
                </a:solidFill>
              </a:rPr>
              <a:t>Parent Contributors</a:t>
            </a:r>
          </a:p>
        </p:txBody>
      </p:sp>
      <p:pic>
        <p:nvPicPr>
          <p:cNvPr id="5" name="Graphic 4" descr="Family with two children outline">
            <a:extLst>
              <a:ext uri="{FF2B5EF4-FFF2-40B4-BE49-F238E27FC236}">
                <a16:creationId xmlns:a16="http://schemas.microsoft.com/office/drawing/2014/main" id="{3A392F8A-E762-1DD6-C14C-E124DAC697F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288181" y="3638029"/>
            <a:ext cx="1777948" cy="1777948"/>
          </a:xfrm>
          <a:prstGeom prst="rect">
            <a:avLst/>
          </a:prstGeom>
        </p:spPr>
      </p:pic>
    </p:spTree>
    <p:extLst>
      <p:ext uri="{BB962C8B-B14F-4D97-AF65-F5344CB8AC3E}">
        <p14:creationId xmlns:p14="http://schemas.microsoft.com/office/powerpoint/2010/main" val="6498483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4D565-8D07-2225-C0F4-29B8810EDC8A}"/>
              </a:ext>
            </a:extLst>
          </p:cNvPr>
          <p:cNvSpPr>
            <a:spLocks noGrp="1"/>
          </p:cNvSpPr>
          <p:nvPr>
            <p:ph type="title"/>
          </p:nvPr>
        </p:nvSpPr>
        <p:spPr>
          <a:noFill/>
        </p:spPr>
        <p:txBody>
          <a:bodyPr anchor="ctr" anchorCtr="0">
            <a:normAutofit/>
          </a:bodyPr>
          <a:lstStyle/>
          <a:p>
            <a:r>
              <a:rPr lang="en-US" sz="3200" dirty="0"/>
              <a:t>Legal Parent definition</a:t>
            </a:r>
          </a:p>
        </p:txBody>
      </p:sp>
      <p:sp>
        <p:nvSpPr>
          <p:cNvPr id="3" name="Content Placeholder 2">
            <a:extLst>
              <a:ext uri="{FF2B5EF4-FFF2-40B4-BE49-F238E27FC236}">
                <a16:creationId xmlns:a16="http://schemas.microsoft.com/office/drawing/2014/main" id="{CE99E020-F18D-3667-9981-AA43A15590F6}"/>
              </a:ext>
            </a:extLst>
          </p:cNvPr>
          <p:cNvSpPr>
            <a:spLocks noGrp="1"/>
          </p:cNvSpPr>
          <p:nvPr>
            <p:ph idx="1"/>
          </p:nvPr>
        </p:nvSpPr>
        <p:spPr>
          <a:xfrm>
            <a:off x="581192" y="2067340"/>
            <a:ext cx="11029615" cy="3791460"/>
          </a:xfrm>
        </p:spPr>
        <p:txBody>
          <a:bodyPr>
            <a:normAutofit/>
          </a:bodyPr>
          <a:lstStyle/>
          <a:p>
            <a:pPr marL="0" indent="0">
              <a:buNone/>
            </a:pPr>
            <a:r>
              <a:rPr lang="en-US" sz="2400" dirty="0"/>
              <a:t>The FAFSA defines legal parent as:</a:t>
            </a:r>
            <a:br>
              <a:rPr lang="en-US" sz="2000" dirty="0"/>
            </a:br>
            <a:endParaRPr lang="en-US" sz="1050" dirty="0"/>
          </a:p>
          <a:p>
            <a:pPr marL="574675" indent="-304800"/>
            <a:r>
              <a:rPr lang="en-US" sz="2200" dirty="0"/>
              <a:t>Biological or adoptive (regardless of gender), or as determined by the state (for example, if the parent is listed on the birth certificate). </a:t>
            </a:r>
            <a:br>
              <a:rPr lang="en-US" sz="2000" dirty="0"/>
            </a:br>
            <a:endParaRPr lang="en-US" sz="1050" dirty="0"/>
          </a:p>
          <a:p>
            <a:pPr marL="574675" indent="-304800"/>
            <a:r>
              <a:rPr lang="en-US" sz="2200" dirty="0"/>
              <a:t>Grandparents, foster parents, legal guardians, widowed stepparents, aunts, uncles, and siblings are </a:t>
            </a:r>
            <a:r>
              <a:rPr lang="en-US" sz="2200" b="1" dirty="0"/>
              <a:t>not</a:t>
            </a:r>
            <a:r>
              <a:rPr lang="en-US" sz="2200" dirty="0"/>
              <a:t> considered parents on the FAFSA unless they have legally adopted the student.</a:t>
            </a:r>
          </a:p>
        </p:txBody>
      </p:sp>
    </p:spTree>
    <p:extLst>
      <p:ext uri="{BB962C8B-B14F-4D97-AF65-F5344CB8AC3E}">
        <p14:creationId xmlns:p14="http://schemas.microsoft.com/office/powerpoint/2010/main" val="13721800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5">
            <a:extLst>
              <a:ext uri="{FF2B5EF4-FFF2-40B4-BE49-F238E27FC236}">
                <a16:creationId xmlns:a16="http://schemas.microsoft.com/office/drawing/2014/main" id="{19DA7426-DEA8-715C-8052-F8C68D7B219B}"/>
              </a:ext>
            </a:extLst>
          </p:cNvPr>
          <p:cNvGraphicFramePr>
            <a:graphicFrameLocks noGrp="1"/>
          </p:cNvGraphicFramePr>
          <p:nvPr>
            <p:extLst>
              <p:ext uri="{D42A27DB-BD31-4B8C-83A1-F6EECF244321}">
                <p14:modId xmlns:p14="http://schemas.microsoft.com/office/powerpoint/2010/main" val="3022769596"/>
              </p:ext>
            </p:extLst>
          </p:nvPr>
        </p:nvGraphicFramePr>
        <p:xfrm>
          <a:off x="467139" y="1922149"/>
          <a:ext cx="11299192" cy="4479936"/>
        </p:xfrm>
        <a:graphic>
          <a:graphicData uri="http://schemas.openxmlformats.org/drawingml/2006/table">
            <a:tbl>
              <a:tblPr firstRow="1" bandRow="1">
                <a:tableStyleId>{21E4AEA4-8DFA-4A89-87EB-49C32662AFE0}</a:tableStyleId>
              </a:tblPr>
              <a:tblGrid>
                <a:gridCol w="4575923">
                  <a:extLst>
                    <a:ext uri="{9D8B030D-6E8A-4147-A177-3AD203B41FA5}">
                      <a16:colId xmlns:a16="http://schemas.microsoft.com/office/drawing/2014/main" val="68228760"/>
                    </a:ext>
                  </a:extLst>
                </a:gridCol>
                <a:gridCol w="6723269">
                  <a:extLst>
                    <a:ext uri="{9D8B030D-6E8A-4147-A177-3AD203B41FA5}">
                      <a16:colId xmlns:a16="http://schemas.microsoft.com/office/drawing/2014/main" val="289876838"/>
                    </a:ext>
                  </a:extLst>
                </a:gridCol>
              </a:tblGrid>
              <a:tr h="456992">
                <a:tc>
                  <a:txBody>
                    <a:bodyPr/>
                    <a:lstStyle/>
                    <a:p>
                      <a:r>
                        <a:rPr lang="en-US" dirty="0">
                          <a:latin typeface="Verdana" panose="020B0604030504040204" pitchFamily="34" charset="0"/>
                          <a:ea typeface="Verdana" panose="020B0604030504040204" pitchFamily="34" charset="0"/>
                        </a:rPr>
                        <a:t>Parents’ Marital Status</a:t>
                      </a:r>
                    </a:p>
                  </a:txBody>
                  <a:tcPr/>
                </a:tc>
                <a:tc>
                  <a:txBody>
                    <a:bodyPr/>
                    <a:lstStyle/>
                    <a:p>
                      <a:r>
                        <a:rPr lang="en-US" dirty="0">
                          <a:latin typeface="Verdana" panose="020B0604030504040204" pitchFamily="34" charset="0"/>
                          <a:ea typeface="Verdana" panose="020B0604030504040204" pitchFamily="34" charset="0"/>
                        </a:rPr>
                        <a:t>Provide Information for</a:t>
                      </a:r>
                    </a:p>
                  </a:txBody>
                  <a:tcPr/>
                </a:tc>
                <a:extLst>
                  <a:ext uri="{0D108BD9-81ED-4DB2-BD59-A6C34878D82A}">
                    <a16:rowId xmlns:a16="http://schemas.microsoft.com/office/drawing/2014/main" val="2329789410"/>
                  </a:ext>
                </a:extLst>
              </a:tr>
              <a:tr h="456992">
                <a:tc>
                  <a:txBody>
                    <a:bodyPr/>
                    <a:lstStyle/>
                    <a:p>
                      <a:r>
                        <a:rPr lang="en-US" sz="1600" dirty="0">
                          <a:solidFill>
                            <a:schemeClr val="accent2">
                              <a:lumMod val="75000"/>
                            </a:schemeClr>
                          </a:solidFill>
                          <a:latin typeface="Verdana" panose="020B0604030504040204" pitchFamily="34" charset="0"/>
                          <a:ea typeface="Verdana" panose="020B0604030504040204" pitchFamily="34" charset="0"/>
                        </a:rPr>
                        <a:t>Married (not separated)</a:t>
                      </a:r>
                    </a:p>
                  </a:txBody>
                  <a:tcPr/>
                </a:tc>
                <a:tc>
                  <a:txBody>
                    <a:bodyPr/>
                    <a:lstStyle/>
                    <a:p>
                      <a:r>
                        <a:rPr lang="en-US" sz="1600" dirty="0">
                          <a:solidFill>
                            <a:schemeClr val="accent2">
                              <a:lumMod val="75000"/>
                            </a:schemeClr>
                          </a:solidFill>
                          <a:latin typeface="Verdana" panose="020B0604030504040204" pitchFamily="34" charset="0"/>
                          <a:ea typeface="Verdana" panose="020B0604030504040204" pitchFamily="34" charset="0"/>
                        </a:rPr>
                        <a:t>Both of student’s legal parents</a:t>
                      </a:r>
                    </a:p>
                  </a:txBody>
                  <a:tcPr/>
                </a:tc>
                <a:extLst>
                  <a:ext uri="{0D108BD9-81ED-4DB2-BD59-A6C34878D82A}">
                    <a16:rowId xmlns:a16="http://schemas.microsoft.com/office/drawing/2014/main" val="482196916"/>
                  </a:ext>
                </a:extLst>
              </a:tr>
              <a:tr h="45699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dirty="0">
                          <a:solidFill>
                            <a:schemeClr val="accent2">
                              <a:lumMod val="75000"/>
                            </a:schemeClr>
                          </a:solidFill>
                          <a:latin typeface="Verdana" panose="020B0604030504040204" pitchFamily="34" charset="0"/>
                          <a:ea typeface="Verdana" panose="020B0604030504040204" pitchFamily="34" charset="0"/>
                        </a:rPr>
                        <a:t>Unmarried (divorced, separated, or never married) and not living together.</a:t>
                      </a:r>
                    </a:p>
                    <a:p>
                      <a:endParaRPr lang="en-US" sz="1600" dirty="0">
                        <a:solidFill>
                          <a:schemeClr val="accent2">
                            <a:lumMod val="75000"/>
                          </a:schemeClr>
                        </a:solidFill>
                        <a:latin typeface="Verdana" panose="020B0604030504040204" pitchFamily="34" charset="0"/>
                        <a:ea typeface="Verdana" panose="020B0604030504040204" pitchFamily="34" charset="0"/>
                      </a:endParaRPr>
                    </a:p>
                  </a:txBody>
                  <a:tcPr/>
                </a:tc>
                <a:tc>
                  <a:txBody>
                    <a:bodyPr/>
                    <a:lstStyle/>
                    <a:p>
                      <a:pPr marL="285750" indent="-285750">
                        <a:buFont typeface="Arial" panose="020B0604020202020204" pitchFamily="34" charset="0"/>
                        <a:buChar char="•"/>
                      </a:pPr>
                      <a:r>
                        <a:rPr lang="en-US" sz="1600" b="0" kern="1200" dirty="0">
                          <a:solidFill>
                            <a:schemeClr val="accent2">
                              <a:lumMod val="75000"/>
                            </a:schemeClr>
                          </a:solidFill>
                          <a:effectLst/>
                          <a:latin typeface="Verdana" panose="020B0604030504040204" pitchFamily="34" charset="0"/>
                          <a:ea typeface="Verdana" panose="020B0604030504040204" pitchFamily="34" charset="0"/>
                        </a:rPr>
                        <a:t>Provide information about the parent who provided more financial support during the last 12 months, even if the student did not live with them. </a:t>
                      </a:r>
                    </a:p>
                    <a:p>
                      <a:pPr marL="285750" indent="-285750">
                        <a:buFont typeface="Arial" panose="020B0604020202020204" pitchFamily="34" charset="0"/>
                        <a:buChar char="•"/>
                      </a:pPr>
                      <a:r>
                        <a:rPr lang="en-US" sz="1600" b="0" kern="1200" dirty="0">
                          <a:solidFill>
                            <a:schemeClr val="accent2">
                              <a:lumMod val="75000"/>
                            </a:schemeClr>
                          </a:solidFill>
                          <a:effectLst/>
                          <a:latin typeface="Verdana" panose="020B0604030504040204" pitchFamily="34" charset="0"/>
                          <a:ea typeface="Verdana" panose="020B0604030504040204" pitchFamily="34" charset="0"/>
                        </a:rPr>
                        <a:t>If both parents provided an exact equal amount of financial support or if they don’t support the student financially, applicant should provide information for the parent with the greater income and assets.</a:t>
                      </a:r>
                    </a:p>
                    <a:p>
                      <a:pPr marL="285750" indent="-285750">
                        <a:buFont typeface="Arial" panose="020B0604020202020204" pitchFamily="34" charset="0"/>
                        <a:buChar char="•"/>
                      </a:pPr>
                      <a:r>
                        <a:rPr lang="en-US" sz="1600" b="0" kern="1200" dirty="0">
                          <a:solidFill>
                            <a:schemeClr val="accent2">
                              <a:lumMod val="75000"/>
                            </a:schemeClr>
                          </a:solidFill>
                          <a:effectLst/>
                          <a:latin typeface="Verdana" panose="020B0604030504040204" pitchFamily="34" charset="0"/>
                          <a:ea typeface="Verdana" panose="020B0604030504040204" pitchFamily="34" charset="0"/>
                        </a:rPr>
                        <a:t>If the divorced parent is remarried, determine which parent’s information should be reported using the guidance above and include stepparent’s information.</a:t>
                      </a:r>
                      <a:endParaRPr lang="en-US" sz="1600" dirty="0">
                        <a:solidFill>
                          <a:schemeClr val="accent2">
                            <a:lumMod val="75000"/>
                          </a:schemeClr>
                        </a:solidFill>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950634222"/>
                  </a:ext>
                </a:extLst>
              </a:tr>
              <a:tr h="456992">
                <a:tc>
                  <a:txBody>
                    <a:bodyPr/>
                    <a:lstStyle/>
                    <a:p>
                      <a:r>
                        <a:rPr lang="en-US" sz="1600" dirty="0">
                          <a:solidFill>
                            <a:schemeClr val="accent2">
                              <a:lumMod val="75000"/>
                            </a:schemeClr>
                          </a:solidFill>
                          <a:latin typeface="Verdana" panose="020B0604030504040204" pitchFamily="34" charset="0"/>
                          <a:ea typeface="Verdana" panose="020B0604030504040204" pitchFamily="34" charset="0"/>
                        </a:rPr>
                        <a:t>Unmarried (divorced, separated, or never married) and living together</a:t>
                      </a:r>
                    </a:p>
                  </a:txBody>
                  <a:tcPr/>
                </a:tc>
                <a:tc>
                  <a:txBody>
                    <a:bodyPr/>
                    <a:lstStyle/>
                    <a:p>
                      <a:pPr marL="0" indent="0">
                        <a:buFont typeface="Arial" panose="020B0604020202020204" pitchFamily="34" charset="0"/>
                        <a:buNone/>
                      </a:pPr>
                      <a:r>
                        <a:rPr lang="en-US" sz="1600" dirty="0">
                          <a:solidFill>
                            <a:schemeClr val="accent2">
                              <a:lumMod val="75000"/>
                            </a:schemeClr>
                          </a:solidFill>
                          <a:latin typeface="Verdana" panose="020B0604030504040204" pitchFamily="34" charset="0"/>
                          <a:ea typeface="Verdana" panose="020B0604030504040204" pitchFamily="34" charset="0"/>
                        </a:rPr>
                        <a:t>Both of student’s legal parents</a:t>
                      </a:r>
                    </a:p>
                  </a:txBody>
                  <a:tcPr/>
                </a:tc>
                <a:extLst>
                  <a:ext uri="{0D108BD9-81ED-4DB2-BD59-A6C34878D82A}">
                    <a16:rowId xmlns:a16="http://schemas.microsoft.com/office/drawing/2014/main" val="575752740"/>
                  </a:ext>
                </a:extLst>
              </a:tr>
              <a:tr h="456992">
                <a:tc>
                  <a:txBody>
                    <a:bodyPr/>
                    <a:lstStyle/>
                    <a:p>
                      <a:r>
                        <a:rPr lang="en-US" sz="1600" dirty="0">
                          <a:solidFill>
                            <a:schemeClr val="accent2">
                              <a:lumMod val="75000"/>
                            </a:schemeClr>
                          </a:solidFill>
                          <a:latin typeface="Verdana" panose="020B0604030504040204" pitchFamily="34" charset="0"/>
                          <a:ea typeface="Verdana" panose="020B0604030504040204" pitchFamily="34" charset="0"/>
                        </a:rPr>
                        <a:t>Widowed</a:t>
                      </a:r>
                    </a:p>
                  </a:txBody>
                  <a:tcPr/>
                </a:tc>
                <a:tc>
                  <a:txBody>
                    <a:bodyPr/>
                    <a:lstStyle/>
                    <a:p>
                      <a:pPr marL="0" indent="0">
                        <a:buFont typeface="Arial" panose="020B0604020202020204" pitchFamily="34" charset="0"/>
                        <a:buNone/>
                      </a:pPr>
                      <a:r>
                        <a:rPr lang="en-US" sz="1600" dirty="0">
                          <a:solidFill>
                            <a:schemeClr val="accent2">
                              <a:lumMod val="75000"/>
                            </a:schemeClr>
                          </a:solidFill>
                          <a:latin typeface="Verdana" panose="020B0604030504040204" pitchFamily="34" charset="0"/>
                          <a:ea typeface="Verdana" panose="020B0604030504040204" pitchFamily="34" charset="0"/>
                        </a:rPr>
                        <a:t>Student’s legal parent</a:t>
                      </a:r>
                    </a:p>
                  </a:txBody>
                  <a:tcPr/>
                </a:tc>
                <a:extLst>
                  <a:ext uri="{0D108BD9-81ED-4DB2-BD59-A6C34878D82A}">
                    <a16:rowId xmlns:a16="http://schemas.microsoft.com/office/drawing/2014/main" val="4027424215"/>
                  </a:ext>
                </a:extLst>
              </a:tr>
            </a:tbl>
          </a:graphicData>
        </a:graphic>
      </p:graphicFrame>
      <p:sp>
        <p:nvSpPr>
          <p:cNvPr id="2" name="Title 1">
            <a:extLst>
              <a:ext uri="{FF2B5EF4-FFF2-40B4-BE49-F238E27FC236}">
                <a16:creationId xmlns:a16="http://schemas.microsoft.com/office/drawing/2014/main" id="{E6A77B25-7075-0CD4-CBDC-D24C9B958B66}"/>
              </a:ext>
            </a:extLst>
          </p:cNvPr>
          <p:cNvSpPr txBox="1">
            <a:spLocks/>
          </p:cNvSpPr>
          <p:nvPr/>
        </p:nvSpPr>
        <p:spPr>
          <a:xfrm>
            <a:off x="581192" y="702156"/>
            <a:ext cx="11029616" cy="1013800"/>
          </a:xfrm>
          <a:prstGeom prst="rect">
            <a:avLst/>
          </a:prstGeom>
        </p:spPr>
        <p:txBody>
          <a:bodyPr vert="horz" lIns="91440" tIns="45720" rIns="91440" bIns="45720" rtlCol="0" anchor="ctr" anchorCtr="0">
            <a:normAutofit/>
          </a:bodyPr>
          <a:lstStyle>
            <a:lvl1pPr algn="l" defTabSz="457200" rtl="0" eaLnBrk="1" latinLnBrk="0" hangingPunct="1">
              <a:spcBef>
                <a:spcPct val="0"/>
              </a:spcBef>
              <a:buNone/>
              <a:defRPr sz="2800" b="0" kern="1200" cap="all">
                <a:solidFill>
                  <a:schemeClr val="bg1"/>
                </a:solidFill>
                <a:latin typeface="Verdana" panose="020B0604030504040204" pitchFamily="34" charset="0"/>
                <a:ea typeface="Verdana" panose="020B0604030504040204" pitchFamily="34" charset="0"/>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dirty="0"/>
              <a:t>Determining Parent Contributor</a:t>
            </a:r>
          </a:p>
        </p:txBody>
      </p:sp>
    </p:spTree>
    <p:extLst>
      <p:ext uri="{BB962C8B-B14F-4D97-AF65-F5344CB8AC3E}">
        <p14:creationId xmlns:p14="http://schemas.microsoft.com/office/powerpoint/2010/main" val="33799038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4637A65-470B-694A-F584-AE8BAAC8B37E}"/>
              </a:ext>
            </a:extLst>
          </p:cNvPr>
          <p:cNvSpPr>
            <a:spLocks noGrp="1"/>
          </p:cNvSpPr>
          <p:nvPr>
            <p:ph type="title"/>
          </p:nvPr>
        </p:nvSpPr>
        <p:spPr/>
        <p:txBody>
          <a:bodyPr anchor="ctr" anchorCtr="0">
            <a:normAutofit/>
          </a:bodyPr>
          <a:lstStyle/>
          <a:p>
            <a:r>
              <a:rPr lang="en-US" sz="3200" dirty="0"/>
              <a:t>Parent contributor FAFSA Role</a:t>
            </a:r>
          </a:p>
        </p:txBody>
      </p:sp>
      <p:sp>
        <p:nvSpPr>
          <p:cNvPr id="6" name="Content Placeholder 5">
            <a:extLst>
              <a:ext uri="{FF2B5EF4-FFF2-40B4-BE49-F238E27FC236}">
                <a16:creationId xmlns:a16="http://schemas.microsoft.com/office/drawing/2014/main" id="{C9F8D8FB-A8BC-186E-E065-9FBE4C113389}"/>
              </a:ext>
            </a:extLst>
          </p:cNvPr>
          <p:cNvSpPr>
            <a:spLocks noGrp="1"/>
          </p:cNvSpPr>
          <p:nvPr>
            <p:ph idx="1"/>
          </p:nvPr>
        </p:nvSpPr>
        <p:spPr>
          <a:xfrm>
            <a:off x="581192" y="2180496"/>
            <a:ext cx="11029615" cy="4140766"/>
          </a:xfrm>
        </p:spPr>
        <p:txBody>
          <a:bodyPr>
            <a:normAutofit/>
          </a:bodyPr>
          <a:lstStyle/>
          <a:p>
            <a:r>
              <a:rPr lang="en-US" sz="2200" kern="0" dirty="0">
                <a:solidFill>
                  <a:srgbClr val="0070C0"/>
                </a:solidFill>
                <a:effectLst/>
                <a:latin typeface="Verdana" panose="020B0604030504040204" pitchFamily="34" charset="0"/>
                <a:ea typeface="Times New Roman" panose="02020603050405020304" pitchFamily="18" charset="0"/>
                <a:cs typeface="Arial" panose="020B0604020202020204" pitchFamily="34" charset="0"/>
              </a:rPr>
              <a:t>Students who start their </a:t>
            </a:r>
            <a:r>
              <a:rPr lang="en-US" sz="2200" kern="0" dirty="0">
                <a:solidFill>
                  <a:srgbClr val="0070C0"/>
                </a:solidFill>
                <a:ea typeface="Times New Roman" panose="02020603050405020304" pitchFamily="18" charset="0"/>
                <a:cs typeface="Arial" panose="020B0604020202020204" pitchFamily="34" charset="0"/>
              </a:rPr>
              <a:t>FAFSA will </a:t>
            </a:r>
            <a:r>
              <a:rPr lang="en-US" sz="2200" kern="0" dirty="0">
                <a:solidFill>
                  <a:srgbClr val="0070C0"/>
                </a:solidFill>
                <a:effectLst/>
                <a:latin typeface="Verdana" panose="020B0604030504040204" pitchFamily="34" charset="0"/>
                <a:ea typeface="Times New Roman" panose="02020603050405020304" pitchFamily="18" charset="0"/>
                <a:cs typeface="Arial" panose="020B0604020202020204" pitchFamily="34" charset="0"/>
              </a:rPr>
              <a:t>invite parent</a:t>
            </a:r>
            <a:r>
              <a:rPr lang="en-US" sz="2200" kern="0" dirty="0">
                <a:solidFill>
                  <a:srgbClr val="0070C0"/>
                </a:solidFill>
                <a:ea typeface="Times New Roman" panose="02020603050405020304" pitchFamily="18" charset="0"/>
                <a:cs typeface="Arial" panose="020B0604020202020204" pitchFamily="34" charset="0"/>
              </a:rPr>
              <a:t> contributor(s)</a:t>
            </a:r>
            <a:r>
              <a:rPr lang="en-US" sz="2200" kern="0" dirty="0">
                <a:solidFill>
                  <a:srgbClr val="0070C0"/>
                </a:solidFill>
                <a:effectLst/>
                <a:latin typeface="Verdana" panose="020B0604030504040204" pitchFamily="34" charset="0"/>
                <a:ea typeface="Times New Roman" panose="02020603050405020304" pitchFamily="18" charset="0"/>
                <a:cs typeface="Arial" panose="020B0604020202020204" pitchFamily="34" charset="0"/>
              </a:rPr>
              <a:t> to the form:</a:t>
            </a:r>
            <a:br>
              <a:rPr lang="en-US" sz="2200" kern="0" dirty="0">
                <a:solidFill>
                  <a:srgbClr val="0070C0"/>
                </a:solidFill>
                <a:effectLst/>
                <a:latin typeface="Verdana" panose="020B0604030504040204" pitchFamily="34" charset="0"/>
                <a:ea typeface="Times New Roman" panose="02020603050405020304" pitchFamily="18" charset="0"/>
                <a:cs typeface="Arial" panose="020B0604020202020204" pitchFamily="34" charset="0"/>
              </a:rPr>
            </a:br>
            <a:endParaRPr lang="en-US" sz="1050" kern="0" dirty="0">
              <a:solidFill>
                <a:srgbClr val="0070C0"/>
              </a:solidFill>
              <a:effectLst/>
              <a:latin typeface="Verdana" panose="020B0604030504040204" pitchFamily="34" charset="0"/>
              <a:ea typeface="Times New Roman" panose="02020603050405020304" pitchFamily="18" charset="0"/>
              <a:cs typeface="Arial" panose="020B0604020202020204" pitchFamily="34" charset="0"/>
            </a:endParaRPr>
          </a:p>
          <a:p>
            <a:pPr lvl="1">
              <a:buFont typeface="Arial" panose="020B0604020202020204" pitchFamily="34" charset="0"/>
              <a:buChar char="•"/>
            </a:pPr>
            <a:r>
              <a:rPr lang="en-US" sz="1900" kern="0" dirty="0">
                <a:solidFill>
                  <a:srgbClr val="0070C0"/>
                </a:solidFill>
                <a:effectLst/>
                <a:latin typeface="Verdana" panose="020B0604030504040204" pitchFamily="34" charset="0"/>
                <a:ea typeface="Times New Roman" panose="02020603050405020304" pitchFamily="18" charset="0"/>
                <a:cs typeface="Arial" panose="020B0604020202020204" pitchFamily="34" charset="0"/>
              </a:rPr>
              <a:t>The student enters the parent’s name, date of birth</a:t>
            </a:r>
            <a:r>
              <a:rPr lang="en-US" sz="1900" kern="0" dirty="0">
                <a:solidFill>
                  <a:srgbClr val="0070C0"/>
                </a:solidFill>
                <a:ea typeface="Times New Roman" panose="02020603050405020304" pitchFamily="18" charset="0"/>
                <a:cs typeface="Arial" panose="020B0604020202020204" pitchFamily="34" charset="0"/>
              </a:rPr>
              <a:t>, and email address.</a:t>
            </a:r>
            <a:br>
              <a:rPr lang="en-US" sz="1900" kern="0" dirty="0">
                <a:solidFill>
                  <a:srgbClr val="0070C0"/>
                </a:solidFill>
                <a:ea typeface="Times New Roman" panose="02020603050405020304" pitchFamily="18" charset="0"/>
                <a:cs typeface="Arial" panose="020B0604020202020204" pitchFamily="34" charset="0"/>
              </a:rPr>
            </a:br>
            <a:endParaRPr lang="en-US" sz="1050" kern="0" dirty="0">
              <a:solidFill>
                <a:srgbClr val="0070C0"/>
              </a:solidFill>
              <a:ea typeface="Times New Roman" panose="02020603050405020304" pitchFamily="18" charset="0"/>
              <a:cs typeface="Arial" panose="020B0604020202020204" pitchFamily="34" charset="0"/>
            </a:endParaRPr>
          </a:p>
          <a:p>
            <a:pPr lvl="1">
              <a:buFont typeface="Arial" panose="020B0604020202020204" pitchFamily="34" charset="0"/>
              <a:buChar char="•"/>
            </a:pPr>
            <a:r>
              <a:rPr lang="en-US" sz="1900" kern="0" dirty="0">
                <a:solidFill>
                  <a:srgbClr val="0070C0"/>
                </a:solidFill>
                <a:ea typeface="Times New Roman" panose="02020603050405020304" pitchFamily="18" charset="0"/>
                <a:cs typeface="Arial" panose="020B0604020202020204" pitchFamily="34" charset="0"/>
              </a:rPr>
              <a:t>If the parent has a social security number (SSN), the student must also enter the correct </a:t>
            </a:r>
            <a:r>
              <a:rPr lang="en-US" sz="1900" kern="0" dirty="0">
                <a:solidFill>
                  <a:srgbClr val="0070C0"/>
                </a:solidFill>
                <a:effectLst/>
                <a:latin typeface="Verdana" panose="020B0604030504040204" pitchFamily="34" charset="0"/>
                <a:ea typeface="Times New Roman" panose="02020603050405020304" pitchFamily="18" charset="0"/>
                <a:cs typeface="Arial" panose="020B0604020202020204" pitchFamily="34" charset="0"/>
              </a:rPr>
              <a:t>SSN on the </a:t>
            </a:r>
            <a:r>
              <a:rPr lang="en-US" sz="1900" kern="0" dirty="0">
                <a:solidFill>
                  <a:srgbClr val="0070C0"/>
                </a:solidFill>
                <a:ea typeface="Times New Roman" panose="02020603050405020304" pitchFamily="18" charset="0"/>
                <a:cs typeface="Arial" panose="020B0604020202020204" pitchFamily="34" charset="0"/>
              </a:rPr>
              <a:t>invitation screen. </a:t>
            </a:r>
            <a:br>
              <a:rPr lang="en-US" sz="1900" kern="0" dirty="0">
                <a:solidFill>
                  <a:srgbClr val="0070C0"/>
                </a:solidFill>
                <a:ea typeface="Times New Roman" panose="02020603050405020304" pitchFamily="18" charset="0"/>
                <a:cs typeface="Arial" panose="020B0604020202020204" pitchFamily="34" charset="0"/>
              </a:rPr>
            </a:br>
            <a:endParaRPr lang="en-US" sz="1050" kern="0" dirty="0">
              <a:solidFill>
                <a:srgbClr val="0070C0"/>
              </a:solidFill>
              <a:ea typeface="Times New Roman" panose="02020603050405020304" pitchFamily="18" charset="0"/>
              <a:cs typeface="Arial" panose="020B0604020202020204" pitchFamily="34" charset="0"/>
            </a:endParaRPr>
          </a:p>
          <a:p>
            <a:r>
              <a:rPr lang="en-US" sz="2200" kern="0" dirty="0">
                <a:solidFill>
                  <a:srgbClr val="0070C0"/>
                </a:solidFill>
                <a:ea typeface="Times New Roman" panose="02020603050405020304" pitchFamily="18" charset="0"/>
                <a:cs typeface="Arial" panose="020B0604020202020204" pitchFamily="34" charset="0"/>
              </a:rPr>
              <a:t>Parent(s) </a:t>
            </a:r>
            <a:r>
              <a:rPr lang="en-US" sz="2200" kern="0" dirty="0">
                <a:solidFill>
                  <a:srgbClr val="0070C0"/>
                </a:solidFill>
                <a:effectLst/>
                <a:latin typeface="Verdana" panose="020B0604030504040204" pitchFamily="34" charset="0"/>
                <a:ea typeface="Times New Roman" panose="02020603050405020304" pitchFamily="18" charset="0"/>
                <a:cs typeface="Arial" panose="020B0604020202020204" pitchFamily="34" charset="0"/>
              </a:rPr>
              <a:t>must log into the FAFSA with their own FSA ID.</a:t>
            </a:r>
            <a:br>
              <a:rPr lang="en-US" sz="2200" kern="0" dirty="0">
                <a:solidFill>
                  <a:srgbClr val="0070C0"/>
                </a:solidFill>
                <a:effectLst/>
                <a:latin typeface="Verdana" panose="020B0604030504040204" pitchFamily="34" charset="0"/>
                <a:ea typeface="Times New Roman" panose="02020603050405020304" pitchFamily="18" charset="0"/>
                <a:cs typeface="Arial" panose="020B0604020202020204" pitchFamily="34" charset="0"/>
              </a:rPr>
            </a:br>
            <a:endParaRPr lang="en-US" sz="1050" kern="0" dirty="0">
              <a:solidFill>
                <a:srgbClr val="0070C0"/>
              </a:solidFill>
              <a:effectLst/>
              <a:latin typeface="Verdana" panose="020B0604030504040204" pitchFamily="34" charset="0"/>
              <a:ea typeface="Times New Roman" panose="02020603050405020304" pitchFamily="18" charset="0"/>
              <a:cs typeface="Arial" panose="020B0604020202020204" pitchFamily="34" charset="0"/>
            </a:endParaRPr>
          </a:p>
          <a:p>
            <a:r>
              <a:rPr lang="en-US" sz="2200" kern="0" dirty="0">
                <a:solidFill>
                  <a:srgbClr val="0070C0"/>
                </a:solidFill>
                <a:effectLst/>
                <a:latin typeface="Verdana" panose="020B0604030504040204" pitchFamily="34" charset="0"/>
                <a:ea typeface="Times New Roman" panose="02020603050405020304" pitchFamily="18" charset="0"/>
                <a:cs typeface="Arial" panose="020B0604020202020204" pitchFamily="34" charset="0"/>
              </a:rPr>
              <a:t>Parent contributors </a:t>
            </a:r>
            <a:r>
              <a:rPr lang="en-US" sz="2200" kern="0" dirty="0">
                <a:solidFill>
                  <a:srgbClr val="0070C0"/>
                </a:solidFill>
                <a:ea typeface="Times New Roman" panose="02020603050405020304" pitchFamily="18" charset="0"/>
                <a:cs typeface="Arial" panose="020B0604020202020204" pitchFamily="34" charset="0"/>
              </a:rPr>
              <a:t>then </a:t>
            </a:r>
            <a:r>
              <a:rPr lang="en-US" sz="2200" kern="0" dirty="0">
                <a:solidFill>
                  <a:srgbClr val="0070C0"/>
                </a:solidFill>
                <a:effectLst/>
                <a:latin typeface="Verdana" panose="020B0604030504040204" pitchFamily="34" charset="0"/>
                <a:ea typeface="Times New Roman" panose="02020603050405020304" pitchFamily="18" charset="0"/>
                <a:cs typeface="Arial" panose="020B0604020202020204" pitchFamily="34" charset="0"/>
              </a:rPr>
              <a:t>complete the parent sections of the form, providing their personal and financial information.</a:t>
            </a:r>
          </a:p>
          <a:p>
            <a:pPr marL="324000" lvl="1" indent="0">
              <a:buNone/>
            </a:pPr>
            <a:endParaRPr lang="en-US" sz="1400" kern="0" dirty="0">
              <a:solidFill>
                <a:srgbClr val="0070C0"/>
              </a:solidFill>
              <a:effectLst/>
              <a:latin typeface="Verdana" panose="020B0604030504040204" pitchFamily="34" charset="0"/>
              <a:ea typeface="Times New Roman" panose="02020603050405020304" pitchFamily="18" charset="0"/>
              <a:cs typeface="Arial" panose="020B0604020202020204" pitchFamily="34" charset="0"/>
            </a:endParaRPr>
          </a:p>
          <a:p>
            <a:pPr marL="0" indent="0">
              <a:buNone/>
            </a:pPr>
            <a:endParaRPr lang="en-US" sz="1800" kern="1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6916075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497150" y="729658"/>
            <a:ext cx="11123720" cy="988332"/>
          </a:xfrm>
          <a:prstGeom prst="rect">
            <a:avLst/>
          </a:prstGeom>
        </p:spPr>
        <p:txBody>
          <a:bodyPr spcFirstLastPara="1" vert="horz" wrap="square" lIns="121900" tIns="121900" rIns="121900" bIns="121900" rtlCol="0" anchor="ctr" anchorCtr="0">
            <a:noAutofit/>
          </a:bodyPr>
          <a:lstStyle/>
          <a:p>
            <a:r>
              <a:rPr lang="en-US" sz="3200" dirty="0">
                <a:latin typeface="Verdana" panose="020B0604030504040204" pitchFamily="34" charset="0"/>
                <a:ea typeface="Verdana" panose="020B0604030504040204" pitchFamily="34" charset="0"/>
              </a:rPr>
              <a:t>FEDERAL STUDENT AID ID (FSA ID)</a:t>
            </a:r>
            <a:endParaRPr sz="3200" dirty="0">
              <a:latin typeface="Verdana" panose="020B0604030504040204" pitchFamily="34" charset="0"/>
              <a:ea typeface="Verdana" panose="020B0604030504040204" pitchFamily="34" charset="0"/>
            </a:endParaRPr>
          </a:p>
        </p:txBody>
      </p:sp>
      <p:sp>
        <p:nvSpPr>
          <p:cNvPr id="33" name="Text Placeholder 4">
            <a:extLst>
              <a:ext uri="{FF2B5EF4-FFF2-40B4-BE49-F238E27FC236}">
                <a16:creationId xmlns:a16="http://schemas.microsoft.com/office/drawing/2014/main" id="{7175463E-D84A-4D3E-9726-5D482C90F622}"/>
              </a:ext>
            </a:extLst>
          </p:cNvPr>
          <p:cNvSpPr>
            <a:spLocks noGrp="1"/>
          </p:cNvSpPr>
          <p:nvPr>
            <p:ph type="body" idx="4294967295"/>
          </p:nvPr>
        </p:nvSpPr>
        <p:spPr>
          <a:xfrm>
            <a:off x="402771" y="1970314"/>
            <a:ext cx="11386457" cy="4887686"/>
          </a:xfrm>
        </p:spPr>
        <p:txBody>
          <a:bodyPr>
            <a:normAutofit fontScale="92500" lnSpcReduction="10000"/>
          </a:bodyPr>
          <a:lstStyle/>
          <a:p>
            <a:pPr marL="0" indent="0">
              <a:buNone/>
            </a:pPr>
            <a:r>
              <a:rPr lang="en-US" sz="2400" dirty="0"/>
              <a:t>Required for everyone:</a:t>
            </a:r>
            <a:br>
              <a:rPr lang="en-US" sz="2400" dirty="0"/>
            </a:br>
            <a:endParaRPr lang="en-US" sz="1200" dirty="0"/>
          </a:p>
          <a:p>
            <a:pPr>
              <a:buFont typeface="Wingdings" panose="05000000000000000000" pitchFamily="2" charset="2"/>
              <a:buChar char="§"/>
            </a:pPr>
            <a:r>
              <a:rPr lang="en-US" sz="2000" dirty="0"/>
              <a:t>An FSA ID is a username and password that gives a student/parent access to Federal Student Aid’s online systems and serves as their legal signature. </a:t>
            </a:r>
            <a:br>
              <a:rPr lang="en-US" sz="2400" dirty="0"/>
            </a:br>
            <a:endParaRPr lang="en-US" sz="1050" dirty="0"/>
          </a:p>
          <a:p>
            <a:pPr>
              <a:buFont typeface="Wingdings" panose="05000000000000000000" pitchFamily="2" charset="2"/>
              <a:buChar char="§"/>
            </a:pPr>
            <a:r>
              <a:rPr lang="en-US" sz="2000" dirty="0"/>
              <a:t>The student and parent(s) whose information will be on the FAFSA will need their own individual FSA IDs.</a:t>
            </a:r>
            <a:br>
              <a:rPr lang="en-US" sz="2400" dirty="0"/>
            </a:br>
            <a:endParaRPr lang="en-US" sz="1100" dirty="0"/>
          </a:p>
          <a:p>
            <a:pPr>
              <a:buFont typeface="Wingdings" panose="05000000000000000000" pitchFamily="2" charset="2"/>
              <a:buChar char="§"/>
            </a:pPr>
            <a:r>
              <a:rPr lang="en-US" sz="2000" dirty="0"/>
              <a:t>People without social security numbers will need to get an FSA ID. They will use the same website to set it up but will have different questions. The signature page is gone.</a:t>
            </a:r>
            <a:br>
              <a:rPr lang="en-US" sz="2400" dirty="0"/>
            </a:br>
            <a:endParaRPr lang="en-US" sz="1100" dirty="0"/>
          </a:p>
          <a:p>
            <a:pPr>
              <a:buFont typeface="Wingdings" panose="05000000000000000000" pitchFamily="2" charset="2"/>
              <a:buChar char="§"/>
            </a:pPr>
            <a:r>
              <a:rPr lang="en-US" sz="2000" dirty="0"/>
              <a:t>It is ESSENTIAL to request FSA IDs before beginning the FAFSA at </a:t>
            </a:r>
            <a:r>
              <a:rPr lang="en-US" sz="2000" dirty="0">
                <a:solidFill>
                  <a:srgbClr val="0066FF"/>
                </a:solidFill>
                <a:hlinkClick r:id="rId3">
                  <a:extLst>
                    <a:ext uri="{A12FA001-AC4F-418D-AE19-62706E023703}">
                      <ahyp:hlinkClr xmlns:ahyp="http://schemas.microsoft.com/office/drawing/2018/hyperlinkcolor" val="tx"/>
                    </a:ext>
                  </a:extLst>
                </a:hlinkClick>
              </a:rPr>
              <a:t>studentaid.gov</a:t>
            </a:r>
            <a:r>
              <a:rPr lang="en-US" sz="2000" dirty="0">
                <a:solidFill>
                  <a:srgbClr val="0066FF"/>
                </a:solidFill>
              </a:rPr>
              <a:t>.</a:t>
            </a:r>
            <a:br>
              <a:rPr lang="en-US" sz="2000" dirty="0">
                <a:solidFill>
                  <a:srgbClr val="0066FF"/>
                </a:solidFill>
              </a:rPr>
            </a:br>
            <a:r>
              <a:rPr lang="en-US" sz="2000" dirty="0"/>
              <a:t>FSA ID will </a:t>
            </a:r>
            <a:r>
              <a:rPr lang="en-US" sz="2000" b="1" dirty="0"/>
              <a:t>require</a:t>
            </a:r>
            <a:r>
              <a:rPr lang="en-US" sz="2000" dirty="0"/>
              <a:t> an email address. </a:t>
            </a:r>
            <a:br>
              <a:rPr lang="en-US" sz="2000" dirty="0"/>
            </a:br>
            <a:endParaRPr lang="en-US" sz="1100" dirty="0"/>
          </a:p>
          <a:p>
            <a:pPr>
              <a:buFont typeface="Wingdings" panose="05000000000000000000" pitchFamily="2" charset="2"/>
              <a:buChar char="§"/>
            </a:pPr>
            <a:r>
              <a:rPr lang="en-US" sz="2000" dirty="0"/>
              <a:t>A mobile phone number can also be used to verify the ID. An email address and mobile number can only be associated with one FSAID. A one-time back up code will be provided when setting up an FSA ID.</a:t>
            </a:r>
            <a:endParaRPr lang="en-US" sz="2000" dirty="0">
              <a:solidFill>
                <a:srgbClr val="0066FF"/>
              </a:solidFill>
            </a:endParaRPr>
          </a:p>
          <a:p>
            <a:pPr marL="478363" indent="-342900">
              <a:buFont typeface="Wingdings" panose="05000000000000000000" pitchFamily="2" charset="2"/>
              <a:buChar char="§"/>
            </a:pPr>
            <a:endParaRPr lang="en-US" sz="1050" dirty="0"/>
          </a:p>
          <a:p>
            <a:pPr>
              <a:buFont typeface="Wingdings" panose="05000000000000000000" pitchFamily="2" charset="2"/>
              <a:buChar char="§"/>
            </a:pPr>
            <a:endParaRPr lang="en-US" sz="1867" dirty="0"/>
          </a:p>
        </p:txBody>
      </p:sp>
      <p:sp>
        <p:nvSpPr>
          <p:cNvPr id="2" name="Rectangle 1"/>
          <p:cNvSpPr/>
          <p:nvPr/>
        </p:nvSpPr>
        <p:spPr>
          <a:xfrm>
            <a:off x="9957018" y="1256325"/>
            <a:ext cx="184731" cy="46166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solidFill>
              <a:effectLst/>
              <a:uLnTx/>
              <a:uFillTx/>
              <a:latin typeface="Verdana" panose="020B0604030504040204" pitchFamily="34" charset="0"/>
              <a:ea typeface="Verdana" panose="020B0604030504040204" pitchFamily="34" charset="0"/>
              <a:cs typeface="+mn-cs"/>
            </a:endParaRPr>
          </a:p>
        </p:txBody>
      </p:sp>
    </p:spTree>
    <p:extLst>
      <p:ext uri="{BB962C8B-B14F-4D97-AF65-F5344CB8AC3E}">
        <p14:creationId xmlns:p14="http://schemas.microsoft.com/office/powerpoint/2010/main" val="21369008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xfrm>
            <a:off x="497150" y="729658"/>
            <a:ext cx="11123720" cy="988332"/>
          </a:xfrm>
          <a:prstGeom prst="rect">
            <a:avLst/>
          </a:prstGeom>
        </p:spPr>
        <p:txBody>
          <a:bodyPr spcFirstLastPara="1" vert="horz" wrap="square" lIns="121900" tIns="121900" rIns="121900" bIns="121900" rtlCol="0" anchor="ctr" anchorCtr="0">
            <a:noAutofit/>
          </a:bodyPr>
          <a:lstStyle/>
          <a:p>
            <a:r>
              <a:rPr lang="en-US" sz="3200" dirty="0">
                <a:latin typeface="Verdana" panose="020B0604030504040204" pitchFamily="34" charset="0"/>
                <a:ea typeface="Verdana" panose="020B0604030504040204" pitchFamily="34" charset="0"/>
              </a:rPr>
              <a:t>FEDERAL STUDENT AID ID (FSA ID)</a:t>
            </a:r>
            <a:endParaRPr sz="3200" dirty="0">
              <a:latin typeface="Verdana" panose="020B0604030504040204" pitchFamily="34" charset="0"/>
              <a:ea typeface="Verdana" panose="020B0604030504040204" pitchFamily="34" charset="0"/>
            </a:endParaRPr>
          </a:p>
        </p:txBody>
      </p:sp>
      <p:sp>
        <p:nvSpPr>
          <p:cNvPr id="33" name="Text Placeholder 4">
            <a:extLst>
              <a:ext uri="{FF2B5EF4-FFF2-40B4-BE49-F238E27FC236}">
                <a16:creationId xmlns:a16="http://schemas.microsoft.com/office/drawing/2014/main" id="{7175463E-D84A-4D3E-9726-5D482C90F622}"/>
              </a:ext>
            </a:extLst>
          </p:cNvPr>
          <p:cNvSpPr>
            <a:spLocks noGrp="1"/>
          </p:cNvSpPr>
          <p:nvPr>
            <p:ph type="body" idx="4294967295"/>
          </p:nvPr>
        </p:nvSpPr>
        <p:spPr>
          <a:xfrm>
            <a:off x="402771" y="1800520"/>
            <a:ext cx="11386457" cy="4683887"/>
          </a:xfrm>
        </p:spPr>
        <p:txBody>
          <a:bodyPr>
            <a:normAutofit fontScale="92500"/>
          </a:bodyPr>
          <a:lstStyle/>
          <a:p>
            <a:pPr marL="0" indent="0">
              <a:buNone/>
            </a:pPr>
            <a:endParaRPr lang="en-US" sz="1200" dirty="0"/>
          </a:p>
          <a:p>
            <a:pPr>
              <a:buFont typeface="Wingdings" panose="05000000000000000000" pitchFamily="2" charset="2"/>
              <a:buChar char="§"/>
            </a:pPr>
            <a:r>
              <a:rPr lang="en-US" sz="2200" dirty="0"/>
              <a:t>A multi-factor authentication process will happen every time a person logs in to the FAFSA.</a:t>
            </a:r>
            <a:br>
              <a:rPr lang="en-US" sz="2200" dirty="0"/>
            </a:br>
            <a:endParaRPr lang="en-US" sz="1100" dirty="0"/>
          </a:p>
          <a:p>
            <a:pPr>
              <a:buFont typeface="Wingdings" panose="05000000000000000000" pitchFamily="2" charset="2"/>
              <a:buChar char="§"/>
            </a:pPr>
            <a:r>
              <a:rPr lang="en-US" sz="2200" dirty="0"/>
              <a:t>A social security number, email address, and mobile phone number can only be associated with one FSA ID.  </a:t>
            </a:r>
            <a:br>
              <a:rPr lang="en-US" sz="2200" dirty="0"/>
            </a:br>
            <a:endParaRPr lang="en-US" sz="1100" dirty="0"/>
          </a:p>
          <a:p>
            <a:pPr>
              <a:buFont typeface="Wingdings" panose="05000000000000000000" pitchFamily="2" charset="2"/>
              <a:buChar char="§"/>
            </a:pPr>
            <a:r>
              <a:rPr lang="en-US" sz="2200" dirty="0"/>
              <a:t>If you’re the parent or spouse of a student applying for aid and you create a studentaid.gov account without a social security number (SSN), you’ll need to complete the ID verification process at: </a:t>
            </a:r>
            <a:r>
              <a:rPr lang="en-US" sz="2200" dirty="0">
                <a:solidFill>
                  <a:srgbClr val="0066FF"/>
                </a:solidFill>
                <a:hlinkClick r:id="rId3">
                  <a:extLst>
                    <a:ext uri="{A12FA001-AC4F-418D-AE19-62706E023703}">
                      <ahyp:hlinkClr xmlns:ahyp="http://schemas.microsoft.com/office/drawing/2018/hyperlinkcolor" val="tx"/>
                    </a:ext>
                  </a:extLst>
                </a:hlinkClick>
              </a:rPr>
              <a:t>https://studentaid.gov/fsa-id/create-account</a:t>
            </a:r>
            <a:r>
              <a:rPr lang="en-US" sz="2200" dirty="0"/>
              <a:t>. </a:t>
            </a:r>
            <a:br>
              <a:rPr lang="en-US" sz="2200" dirty="0"/>
            </a:br>
            <a:endParaRPr lang="en-US" sz="1100" dirty="0"/>
          </a:p>
          <a:p>
            <a:pPr>
              <a:buFont typeface="Wingdings" panose="05000000000000000000" pitchFamily="2" charset="2"/>
              <a:buChar char="§"/>
            </a:pPr>
            <a:r>
              <a:rPr lang="en-US" sz="2200" dirty="0"/>
              <a:t>Creating your FSA ID is vital if you want to apply for federal and other student aid. If you are applying for financial aid, you’ll want to apply for an ID as soon as possible. Each person submitting income and asset information will need their own.</a:t>
            </a:r>
          </a:p>
        </p:txBody>
      </p:sp>
      <p:sp>
        <p:nvSpPr>
          <p:cNvPr id="2" name="Rectangle 1"/>
          <p:cNvSpPr/>
          <p:nvPr/>
        </p:nvSpPr>
        <p:spPr>
          <a:xfrm>
            <a:off x="9957018" y="1256325"/>
            <a:ext cx="184731" cy="461665"/>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solidFill>
              <a:effectLst/>
              <a:uLnTx/>
              <a:uFillTx/>
              <a:latin typeface="Verdana" panose="020B0604030504040204" pitchFamily="34" charset="0"/>
              <a:ea typeface="Verdana" panose="020B0604030504040204" pitchFamily="34" charset="0"/>
              <a:cs typeface="+mn-cs"/>
            </a:endParaRPr>
          </a:p>
        </p:txBody>
      </p:sp>
    </p:spTree>
    <p:extLst>
      <p:ext uri="{BB962C8B-B14F-4D97-AF65-F5344CB8AC3E}">
        <p14:creationId xmlns:p14="http://schemas.microsoft.com/office/powerpoint/2010/main" val="39620011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14"/>
          <p:cNvSpPr txBox="1">
            <a:spLocks noGrp="1"/>
          </p:cNvSpPr>
          <p:nvPr>
            <p:ph type="ctrTitle"/>
          </p:nvPr>
        </p:nvSpPr>
        <p:spPr>
          <a:xfrm>
            <a:off x="3265714" y="3695366"/>
            <a:ext cx="7989876" cy="1475013"/>
          </a:xfrm>
          <a:prstGeom prst="rect">
            <a:avLst/>
          </a:prstGeom>
        </p:spPr>
        <p:txBody>
          <a:bodyPr spcFirstLastPara="1" vert="horz" wrap="square" lIns="121900" tIns="121900" rIns="121900" bIns="121900" rtlCol="0" anchor="b" anchorCtr="0">
            <a:noAutofit/>
          </a:bodyPr>
          <a:lstStyle/>
          <a:p>
            <a:r>
              <a:rPr lang="en-US" dirty="0">
                <a:solidFill>
                  <a:schemeClr val="bg1"/>
                </a:solidFill>
              </a:rPr>
              <a:t>Dependency status</a:t>
            </a:r>
          </a:p>
        </p:txBody>
      </p:sp>
      <p:grpSp>
        <p:nvGrpSpPr>
          <p:cNvPr id="16" name="Google Shape;697;p37">
            <a:extLst>
              <a:ext uri="{FF2B5EF4-FFF2-40B4-BE49-F238E27FC236}">
                <a16:creationId xmlns:a16="http://schemas.microsoft.com/office/drawing/2014/main" id="{F8E146F7-7FAD-4743-840E-CFD249CE3D8E}"/>
              </a:ext>
            </a:extLst>
          </p:cNvPr>
          <p:cNvGrpSpPr/>
          <p:nvPr/>
        </p:nvGrpSpPr>
        <p:grpSpPr>
          <a:xfrm>
            <a:off x="761881" y="3872698"/>
            <a:ext cx="2144605" cy="1594545"/>
            <a:chOff x="5247525" y="3007275"/>
            <a:chExt cx="517575" cy="384825"/>
          </a:xfrm>
        </p:grpSpPr>
        <p:sp>
          <p:nvSpPr>
            <p:cNvPr id="17" name="Google Shape;698;p37">
              <a:extLst>
                <a:ext uri="{FF2B5EF4-FFF2-40B4-BE49-F238E27FC236}">
                  <a16:creationId xmlns:a16="http://schemas.microsoft.com/office/drawing/2014/main" id="{F17DEF83-5B15-438A-8F9B-9B8730987816}"/>
                </a:ext>
              </a:extLst>
            </p:cNvPr>
            <p:cNvSpPr/>
            <p:nvPr/>
          </p:nvSpPr>
          <p:spPr>
            <a:xfrm>
              <a:off x="5247525" y="3007275"/>
              <a:ext cx="348900" cy="348900"/>
            </a:xfrm>
            <a:custGeom>
              <a:avLst/>
              <a:gdLst/>
              <a:ahLst/>
              <a:cxnLst/>
              <a:rect l="l" t="t" r="r" b="b"/>
              <a:pathLst>
                <a:path w="13956" h="13956" fill="none" extrusionOk="0">
                  <a:moveTo>
                    <a:pt x="13323" y="5772"/>
                  </a:moveTo>
                  <a:lnTo>
                    <a:pt x="11861" y="5626"/>
                  </a:lnTo>
                  <a:lnTo>
                    <a:pt x="11861" y="5626"/>
                  </a:lnTo>
                  <a:lnTo>
                    <a:pt x="11788" y="5334"/>
                  </a:lnTo>
                  <a:lnTo>
                    <a:pt x="11667" y="5042"/>
                  </a:lnTo>
                  <a:lnTo>
                    <a:pt x="11545" y="4750"/>
                  </a:lnTo>
                  <a:lnTo>
                    <a:pt x="11399" y="4482"/>
                  </a:lnTo>
                  <a:lnTo>
                    <a:pt x="12300" y="3337"/>
                  </a:lnTo>
                  <a:lnTo>
                    <a:pt x="12300" y="3337"/>
                  </a:lnTo>
                  <a:lnTo>
                    <a:pt x="12373" y="3240"/>
                  </a:lnTo>
                  <a:lnTo>
                    <a:pt x="12422" y="3118"/>
                  </a:lnTo>
                  <a:lnTo>
                    <a:pt x="12446" y="2996"/>
                  </a:lnTo>
                  <a:lnTo>
                    <a:pt x="12446" y="2850"/>
                  </a:lnTo>
                  <a:lnTo>
                    <a:pt x="12422" y="2728"/>
                  </a:lnTo>
                  <a:lnTo>
                    <a:pt x="12397" y="2606"/>
                  </a:lnTo>
                  <a:lnTo>
                    <a:pt x="12324" y="2485"/>
                  </a:lnTo>
                  <a:lnTo>
                    <a:pt x="12251" y="2387"/>
                  </a:lnTo>
                  <a:lnTo>
                    <a:pt x="11569" y="1705"/>
                  </a:lnTo>
                  <a:lnTo>
                    <a:pt x="11569" y="1705"/>
                  </a:lnTo>
                  <a:lnTo>
                    <a:pt x="11472" y="1632"/>
                  </a:lnTo>
                  <a:lnTo>
                    <a:pt x="11350" y="1559"/>
                  </a:lnTo>
                  <a:lnTo>
                    <a:pt x="11228" y="1510"/>
                  </a:lnTo>
                  <a:lnTo>
                    <a:pt x="11106" y="1510"/>
                  </a:lnTo>
                  <a:lnTo>
                    <a:pt x="10960" y="1510"/>
                  </a:lnTo>
                  <a:lnTo>
                    <a:pt x="10838" y="1535"/>
                  </a:lnTo>
                  <a:lnTo>
                    <a:pt x="10717" y="1583"/>
                  </a:lnTo>
                  <a:lnTo>
                    <a:pt x="10619" y="1656"/>
                  </a:lnTo>
                  <a:lnTo>
                    <a:pt x="9475" y="2558"/>
                  </a:lnTo>
                  <a:lnTo>
                    <a:pt x="9475" y="2558"/>
                  </a:lnTo>
                  <a:lnTo>
                    <a:pt x="9207" y="2411"/>
                  </a:lnTo>
                  <a:lnTo>
                    <a:pt x="8914" y="2290"/>
                  </a:lnTo>
                  <a:lnTo>
                    <a:pt x="8622" y="2168"/>
                  </a:lnTo>
                  <a:lnTo>
                    <a:pt x="8330" y="2070"/>
                  </a:lnTo>
                  <a:lnTo>
                    <a:pt x="8159" y="634"/>
                  </a:lnTo>
                  <a:lnTo>
                    <a:pt x="8159" y="634"/>
                  </a:lnTo>
                  <a:lnTo>
                    <a:pt x="8135" y="512"/>
                  </a:lnTo>
                  <a:lnTo>
                    <a:pt x="8086" y="390"/>
                  </a:lnTo>
                  <a:lnTo>
                    <a:pt x="8013" y="293"/>
                  </a:lnTo>
                  <a:lnTo>
                    <a:pt x="7940" y="195"/>
                  </a:lnTo>
                  <a:lnTo>
                    <a:pt x="7818" y="122"/>
                  </a:lnTo>
                  <a:lnTo>
                    <a:pt x="7721" y="49"/>
                  </a:lnTo>
                  <a:lnTo>
                    <a:pt x="7575" y="25"/>
                  </a:lnTo>
                  <a:lnTo>
                    <a:pt x="7453" y="0"/>
                  </a:lnTo>
                  <a:lnTo>
                    <a:pt x="6479" y="0"/>
                  </a:lnTo>
                  <a:lnTo>
                    <a:pt x="6479" y="0"/>
                  </a:lnTo>
                  <a:lnTo>
                    <a:pt x="6357" y="25"/>
                  </a:lnTo>
                  <a:lnTo>
                    <a:pt x="6235" y="49"/>
                  </a:lnTo>
                  <a:lnTo>
                    <a:pt x="6114" y="122"/>
                  </a:lnTo>
                  <a:lnTo>
                    <a:pt x="6016" y="195"/>
                  </a:lnTo>
                  <a:lnTo>
                    <a:pt x="5919" y="293"/>
                  </a:lnTo>
                  <a:lnTo>
                    <a:pt x="5846" y="390"/>
                  </a:lnTo>
                  <a:lnTo>
                    <a:pt x="5797" y="512"/>
                  </a:lnTo>
                  <a:lnTo>
                    <a:pt x="5773" y="634"/>
                  </a:lnTo>
                  <a:lnTo>
                    <a:pt x="5602" y="2070"/>
                  </a:lnTo>
                  <a:lnTo>
                    <a:pt x="5602" y="2070"/>
                  </a:lnTo>
                  <a:lnTo>
                    <a:pt x="5310" y="2168"/>
                  </a:lnTo>
                  <a:lnTo>
                    <a:pt x="5018" y="2290"/>
                  </a:lnTo>
                  <a:lnTo>
                    <a:pt x="4750" y="2411"/>
                  </a:lnTo>
                  <a:lnTo>
                    <a:pt x="4482" y="2558"/>
                  </a:lnTo>
                  <a:lnTo>
                    <a:pt x="3337" y="1656"/>
                  </a:lnTo>
                  <a:lnTo>
                    <a:pt x="3337" y="1656"/>
                  </a:lnTo>
                  <a:lnTo>
                    <a:pt x="3215" y="1583"/>
                  </a:lnTo>
                  <a:lnTo>
                    <a:pt x="3094" y="1535"/>
                  </a:lnTo>
                  <a:lnTo>
                    <a:pt x="2972" y="1510"/>
                  </a:lnTo>
                  <a:lnTo>
                    <a:pt x="2850" y="1510"/>
                  </a:lnTo>
                  <a:lnTo>
                    <a:pt x="2728" y="1510"/>
                  </a:lnTo>
                  <a:lnTo>
                    <a:pt x="2582" y="1559"/>
                  </a:lnTo>
                  <a:lnTo>
                    <a:pt x="2485" y="1632"/>
                  </a:lnTo>
                  <a:lnTo>
                    <a:pt x="2387" y="1705"/>
                  </a:lnTo>
                  <a:lnTo>
                    <a:pt x="1705" y="2387"/>
                  </a:lnTo>
                  <a:lnTo>
                    <a:pt x="1705" y="2387"/>
                  </a:lnTo>
                  <a:lnTo>
                    <a:pt x="1608" y="2485"/>
                  </a:lnTo>
                  <a:lnTo>
                    <a:pt x="1559" y="2606"/>
                  </a:lnTo>
                  <a:lnTo>
                    <a:pt x="1511" y="2728"/>
                  </a:lnTo>
                  <a:lnTo>
                    <a:pt x="1486" y="2850"/>
                  </a:lnTo>
                  <a:lnTo>
                    <a:pt x="1486" y="2996"/>
                  </a:lnTo>
                  <a:lnTo>
                    <a:pt x="1511" y="3118"/>
                  </a:lnTo>
                  <a:lnTo>
                    <a:pt x="1559" y="3240"/>
                  </a:lnTo>
                  <a:lnTo>
                    <a:pt x="1632" y="3337"/>
                  </a:lnTo>
                  <a:lnTo>
                    <a:pt x="2533" y="4482"/>
                  </a:lnTo>
                  <a:lnTo>
                    <a:pt x="2533" y="4482"/>
                  </a:lnTo>
                  <a:lnTo>
                    <a:pt x="2387" y="4750"/>
                  </a:lnTo>
                  <a:lnTo>
                    <a:pt x="2266" y="5042"/>
                  </a:lnTo>
                  <a:lnTo>
                    <a:pt x="2168" y="5334"/>
                  </a:lnTo>
                  <a:lnTo>
                    <a:pt x="2071" y="5626"/>
                  </a:lnTo>
                  <a:lnTo>
                    <a:pt x="634" y="5772"/>
                  </a:lnTo>
                  <a:lnTo>
                    <a:pt x="634" y="5772"/>
                  </a:lnTo>
                  <a:lnTo>
                    <a:pt x="512" y="5821"/>
                  </a:lnTo>
                  <a:lnTo>
                    <a:pt x="390" y="5870"/>
                  </a:lnTo>
                  <a:lnTo>
                    <a:pt x="268" y="5943"/>
                  </a:lnTo>
                  <a:lnTo>
                    <a:pt x="171" y="6016"/>
                  </a:lnTo>
                  <a:lnTo>
                    <a:pt x="98" y="6138"/>
                  </a:lnTo>
                  <a:lnTo>
                    <a:pt x="49" y="6235"/>
                  </a:lnTo>
                  <a:lnTo>
                    <a:pt x="1" y="6381"/>
                  </a:lnTo>
                  <a:lnTo>
                    <a:pt x="1" y="6503"/>
                  </a:lnTo>
                  <a:lnTo>
                    <a:pt x="1" y="7453"/>
                  </a:lnTo>
                  <a:lnTo>
                    <a:pt x="1" y="7453"/>
                  </a:lnTo>
                  <a:lnTo>
                    <a:pt x="1" y="7599"/>
                  </a:lnTo>
                  <a:lnTo>
                    <a:pt x="49" y="7721"/>
                  </a:lnTo>
                  <a:lnTo>
                    <a:pt x="98" y="7843"/>
                  </a:lnTo>
                  <a:lnTo>
                    <a:pt x="171" y="7940"/>
                  </a:lnTo>
                  <a:lnTo>
                    <a:pt x="268" y="8037"/>
                  </a:lnTo>
                  <a:lnTo>
                    <a:pt x="390" y="8111"/>
                  </a:lnTo>
                  <a:lnTo>
                    <a:pt x="512" y="8159"/>
                  </a:lnTo>
                  <a:lnTo>
                    <a:pt x="634" y="8184"/>
                  </a:lnTo>
                  <a:lnTo>
                    <a:pt x="2071" y="8354"/>
                  </a:lnTo>
                  <a:lnTo>
                    <a:pt x="2071" y="8354"/>
                  </a:lnTo>
                  <a:lnTo>
                    <a:pt x="2168" y="8646"/>
                  </a:lnTo>
                  <a:lnTo>
                    <a:pt x="2266" y="8914"/>
                  </a:lnTo>
                  <a:lnTo>
                    <a:pt x="2387" y="9206"/>
                  </a:lnTo>
                  <a:lnTo>
                    <a:pt x="2533" y="9474"/>
                  </a:lnTo>
                  <a:lnTo>
                    <a:pt x="1632" y="10619"/>
                  </a:lnTo>
                  <a:lnTo>
                    <a:pt x="1632" y="10619"/>
                  </a:lnTo>
                  <a:lnTo>
                    <a:pt x="1559" y="10741"/>
                  </a:lnTo>
                  <a:lnTo>
                    <a:pt x="1511" y="10863"/>
                  </a:lnTo>
                  <a:lnTo>
                    <a:pt x="1486" y="10984"/>
                  </a:lnTo>
                  <a:lnTo>
                    <a:pt x="1486" y="11106"/>
                  </a:lnTo>
                  <a:lnTo>
                    <a:pt x="1511" y="11228"/>
                  </a:lnTo>
                  <a:lnTo>
                    <a:pt x="1559" y="11350"/>
                  </a:lnTo>
                  <a:lnTo>
                    <a:pt x="1608" y="11472"/>
                  </a:lnTo>
                  <a:lnTo>
                    <a:pt x="1705" y="11569"/>
                  </a:lnTo>
                  <a:lnTo>
                    <a:pt x="2387" y="12251"/>
                  </a:lnTo>
                  <a:lnTo>
                    <a:pt x="2387" y="12251"/>
                  </a:lnTo>
                  <a:lnTo>
                    <a:pt x="2485" y="12348"/>
                  </a:lnTo>
                  <a:lnTo>
                    <a:pt x="2582" y="12397"/>
                  </a:lnTo>
                  <a:lnTo>
                    <a:pt x="2728" y="12446"/>
                  </a:lnTo>
                  <a:lnTo>
                    <a:pt x="2850" y="12470"/>
                  </a:lnTo>
                  <a:lnTo>
                    <a:pt x="2972" y="12470"/>
                  </a:lnTo>
                  <a:lnTo>
                    <a:pt x="3094" y="12421"/>
                  </a:lnTo>
                  <a:lnTo>
                    <a:pt x="3215" y="12373"/>
                  </a:lnTo>
                  <a:lnTo>
                    <a:pt x="3337" y="12324"/>
                  </a:lnTo>
                  <a:lnTo>
                    <a:pt x="4482" y="11423"/>
                  </a:lnTo>
                  <a:lnTo>
                    <a:pt x="4482" y="11423"/>
                  </a:lnTo>
                  <a:lnTo>
                    <a:pt x="4750" y="11545"/>
                  </a:lnTo>
                  <a:lnTo>
                    <a:pt x="5018" y="11691"/>
                  </a:lnTo>
                  <a:lnTo>
                    <a:pt x="5310" y="11788"/>
                  </a:lnTo>
                  <a:lnTo>
                    <a:pt x="5602" y="11886"/>
                  </a:lnTo>
                  <a:lnTo>
                    <a:pt x="5773" y="13322"/>
                  </a:lnTo>
                  <a:lnTo>
                    <a:pt x="5773" y="13322"/>
                  </a:lnTo>
                  <a:lnTo>
                    <a:pt x="5797" y="13444"/>
                  </a:lnTo>
                  <a:lnTo>
                    <a:pt x="5846" y="13566"/>
                  </a:lnTo>
                  <a:lnTo>
                    <a:pt x="5919" y="13688"/>
                  </a:lnTo>
                  <a:lnTo>
                    <a:pt x="6016" y="13785"/>
                  </a:lnTo>
                  <a:lnTo>
                    <a:pt x="6114" y="13858"/>
                  </a:lnTo>
                  <a:lnTo>
                    <a:pt x="6235" y="13907"/>
                  </a:lnTo>
                  <a:lnTo>
                    <a:pt x="6357" y="13956"/>
                  </a:lnTo>
                  <a:lnTo>
                    <a:pt x="6479" y="13956"/>
                  </a:lnTo>
                  <a:lnTo>
                    <a:pt x="7453" y="13956"/>
                  </a:lnTo>
                  <a:lnTo>
                    <a:pt x="7453" y="13956"/>
                  </a:lnTo>
                  <a:lnTo>
                    <a:pt x="7575" y="13956"/>
                  </a:lnTo>
                  <a:lnTo>
                    <a:pt x="7721" y="13907"/>
                  </a:lnTo>
                  <a:lnTo>
                    <a:pt x="7818" y="13858"/>
                  </a:lnTo>
                  <a:lnTo>
                    <a:pt x="7940" y="13785"/>
                  </a:lnTo>
                  <a:lnTo>
                    <a:pt x="8013" y="13688"/>
                  </a:lnTo>
                  <a:lnTo>
                    <a:pt x="8086" y="13566"/>
                  </a:lnTo>
                  <a:lnTo>
                    <a:pt x="8135" y="13444"/>
                  </a:lnTo>
                  <a:lnTo>
                    <a:pt x="8159" y="13322"/>
                  </a:lnTo>
                  <a:lnTo>
                    <a:pt x="8330" y="11886"/>
                  </a:lnTo>
                  <a:lnTo>
                    <a:pt x="8330" y="11886"/>
                  </a:lnTo>
                  <a:lnTo>
                    <a:pt x="8622" y="11788"/>
                  </a:lnTo>
                  <a:lnTo>
                    <a:pt x="8914" y="11691"/>
                  </a:lnTo>
                  <a:lnTo>
                    <a:pt x="9207" y="11545"/>
                  </a:lnTo>
                  <a:lnTo>
                    <a:pt x="9475" y="11423"/>
                  </a:lnTo>
                  <a:lnTo>
                    <a:pt x="10619" y="12324"/>
                  </a:lnTo>
                  <a:lnTo>
                    <a:pt x="10619" y="12324"/>
                  </a:lnTo>
                  <a:lnTo>
                    <a:pt x="10717" y="12373"/>
                  </a:lnTo>
                  <a:lnTo>
                    <a:pt x="10838" y="12421"/>
                  </a:lnTo>
                  <a:lnTo>
                    <a:pt x="10960" y="12470"/>
                  </a:lnTo>
                  <a:lnTo>
                    <a:pt x="11106" y="12470"/>
                  </a:lnTo>
                  <a:lnTo>
                    <a:pt x="11228" y="12446"/>
                  </a:lnTo>
                  <a:lnTo>
                    <a:pt x="11350" y="12397"/>
                  </a:lnTo>
                  <a:lnTo>
                    <a:pt x="11472" y="12348"/>
                  </a:lnTo>
                  <a:lnTo>
                    <a:pt x="11569" y="12251"/>
                  </a:lnTo>
                  <a:lnTo>
                    <a:pt x="12251" y="11569"/>
                  </a:lnTo>
                  <a:lnTo>
                    <a:pt x="12251" y="11569"/>
                  </a:lnTo>
                  <a:lnTo>
                    <a:pt x="12324" y="11472"/>
                  </a:lnTo>
                  <a:lnTo>
                    <a:pt x="12397" y="11350"/>
                  </a:lnTo>
                  <a:lnTo>
                    <a:pt x="12422" y="11228"/>
                  </a:lnTo>
                  <a:lnTo>
                    <a:pt x="12446" y="11106"/>
                  </a:lnTo>
                  <a:lnTo>
                    <a:pt x="12446" y="10984"/>
                  </a:lnTo>
                  <a:lnTo>
                    <a:pt x="12422" y="10863"/>
                  </a:lnTo>
                  <a:lnTo>
                    <a:pt x="12373" y="10741"/>
                  </a:lnTo>
                  <a:lnTo>
                    <a:pt x="12300" y="10619"/>
                  </a:lnTo>
                  <a:lnTo>
                    <a:pt x="11399" y="9474"/>
                  </a:lnTo>
                  <a:lnTo>
                    <a:pt x="11399" y="9474"/>
                  </a:lnTo>
                  <a:lnTo>
                    <a:pt x="11545" y="9206"/>
                  </a:lnTo>
                  <a:lnTo>
                    <a:pt x="11667" y="8914"/>
                  </a:lnTo>
                  <a:lnTo>
                    <a:pt x="11788" y="8646"/>
                  </a:lnTo>
                  <a:lnTo>
                    <a:pt x="11861" y="8354"/>
                  </a:lnTo>
                  <a:lnTo>
                    <a:pt x="13323" y="8184"/>
                  </a:lnTo>
                  <a:lnTo>
                    <a:pt x="13323" y="8184"/>
                  </a:lnTo>
                  <a:lnTo>
                    <a:pt x="13444" y="8159"/>
                  </a:lnTo>
                  <a:lnTo>
                    <a:pt x="13566" y="8111"/>
                  </a:lnTo>
                  <a:lnTo>
                    <a:pt x="13664" y="8037"/>
                  </a:lnTo>
                  <a:lnTo>
                    <a:pt x="13761" y="7940"/>
                  </a:lnTo>
                  <a:lnTo>
                    <a:pt x="13834" y="7843"/>
                  </a:lnTo>
                  <a:lnTo>
                    <a:pt x="13907" y="7721"/>
                  </a:lnTo>
                  <a:lnTo>
                    <a:pt x="13932" y="7599"/>
                  </a:lnTo>
                  <a:lnTo>
                    <a:pt x="13956" y="7453"/>
                  </a:lnTo>
                  <a:lnTo>
                    <a:pt x="13956" y="6503"/>
                  </a:lnTo>
                  <a:lnTo>
                    <a:pt x="13956" y="6503"/>
                  </a:lnTo>
                  <a:lnTo>
                    <a:pt x="13932" y="6381"/>
                  </a:lnTo>
                  <a:lnTo>
                    <a:pt x="13907" y="6235"/>
                  </a:lnTo>
                  <a:lnTo>
                    <a:pt x="13834" y="6138"/>
                  </a:lnTo>
                  <a:lnTo>
                    <a:pt x="13761" y="6016"/>
                  </a:lnTo>
                  <a:lnTo>
                    <a:pt x="13664" y="5943"/>
                  </a:lnTo>
                  <a:lnTo>
                    <a:pt x="13566" y="5870"/>
                  </a:lnTo>
                  <a:lnTo>
                    <a:pt x="13444" y="5821"/>
                  </a:lnTo>
                  <a:lnTo>
                    <a:pt x="13323" y="5772"/>
                  </a:lnTo>
                  <a:lnTo>
                    <a:pt x="13323" y="5772"/>
                  </a:lnTo>
                  <a:close/>
                  <a:moveTo>
                    <a:pt x="8573" y="8598"/>
                  </a:moveTo>
                  <a:lnTo>
                    <a:pt x="8573" y="8598"/>
                  </a:lnTo>
                  <a:lnTo>
                    <a:pt x="8403" y="8744"/>
                  </a:lnTo>
                  <a:lnTo>
                    <a:pt x="8232" y="8890"/>
                  </a:lnTo>
                  <a:lnTo>
                    <a:pt x="8038" y="8987"/>
                  </a:lnTo>
                  <a:lnTo>
                    <a:pt x="7818" y="9085"/>
                  </a:lnTo>
                  <a:lnTo>
                    <a:pt x="7624" y="9158"/>
                  </a:lnTo>
                  <a:lnTo>
                    <a:pt x="7404" y="9206"/>
                  </a:lnTo>
                  <a:lnTo>
                    <a:pt x="7185" y="9231"/>
                  </a:lnTo>
                  <a:lnTo>
                    <a:pt x="6966" y="9255"/>
                  </a:lnTo>
                  <a:lnTo>
                    <a:pt x="6747" y="9231"/>
                  </a:lnTo>
                  <a:lnTo>
                    <a:pt x="6528" y="9206"/>
                  </a:lnTo>
                  <a:lnTo>
                    <a:pt x="6333" y="9158"/>
                  </a:lnTo>
                  <a:lnTo>
                    <a:pt x="6114" y="9085"/>
                  </a:lnTo>
                  <a:lnTo>
                    <a:pt x="5919" y="8987"/>
                  </a:lnTo>
                  <a:lnTo>
                    <a:pt x="5724" y="8890"/>
                  </a:lnTo>
                  <a:lnTo>
                    <a:pt x="5529" y="8744"/>
                  </a:lnTo>
                  <a:lnTo>
                    <a:pt x="5359" y="8598"/>
                  </a:lnTo>
                  <a:lnTo>
                    <a:pt x="5359" y="8598"/>
                  </a:lnTo>
                  <a:lnTo>
                    <a:pt x="5212" y="8427"/>
                  </a:lnTo>
                  <a:lnTo>
                    <a:pt x="5066" y="8232"/>
                  </a:lnTo>
                  <a:lnTo>
                    <a:pt x="4969" y="8037"/>
                  </a:lnTo>
                  <a:lnTo>
                    <a:pt x="4871" y="7843"/>
                  </a:lnTo>
                  <a:lnTo>
                    <a:pt x="4798" y="7623"/>
                  </a:lnTo>
                  <a:lnTo>
                    <a:pt x="4750" y="7404"/>
                  </a:lnTo>
                  <a:lnTo>
                    <a:pt x="4701" y="7209"/>
                  </a:lnTo>
                  <a:lnTo>
                    <a:pt x="4701" y="6990"/>
                  </a:lnTo>
                  <a:lnTo>
                    <a:pt x="4701" y="6771"/>
                  </a:lnTo>
                  <a:lnTo>
                    <a:pt x="4750" y="6552"/>
                  </a:lnTo>
                  <a:lnTo>
                    <a:pt x="4798" y="6333"/>
                  </a:lnTo>
                  <a:lnTo>
                    <a:pt x="4871" y="6138"/>
                  </a:lnTo>
                  <a:lnTo>
                    <a:pt x="4969" y="5919"/>
                  </a:lnTo>
                  <a:lnTo>
                    <a:pt x="5066" y="5724"/>
                  </a:lnTo>
                  <a:lnTo>
                    <a:pt x="5212" y="5553"/>
                  </a:lnTo>
                  <a:lnTo>
                    <a:pt x="5359" y="5383"/>
                  </a:lnTo>
                  <a:lnTo>
                    <a:pt x="5359" y="5383"/>
                  </a:lnTo>
                  <a:lnTo>
                    <a:pt x="5529" y="5212"/>
                  </a:lnTo>
                  <a:lnTo>
                    <a:pt x="5724" y="5091"/>
                  </a:lnTo>
                  <a:lnTo>
                    <a:pt x="5919" y="4969"/>
                  </a:lnTo>
                  <a:lnTo>
                    <a:pt x="6114" y="4871"/>
                  </a:lnTo>
                  <a:lnTo>
                    <a:pt x="6333" y="4798"/>
                  </a:lnTo>
                  <a:lnTo>
                    <a:pt x="6528" y="4750"/>
                  </a:lnTo>
                  <a:lnTo>
                    <a:pt x="6747" y="4725"/>
                  </a:lnTo>
                  <a:lnTo>
                    <a:pt x="6966" y="4701"/>
                  </a:lnTo>
                  <a:lnTo>
                    <a:pt x="7185" y="4725"/>
                  </a:lnTo>
                  <a:lnTo>
                    <a:pt x="7404" y="4750"/>
                  </a:lnTo>
                  <a:lnTo>
                    <a:pt x="7624" y="4798"/>
                  </a:lnTo>
                  <a:lnTo>
                    <a:pt x="7818" y="4871"/>
                  </a:lnTo>
                  <a:lnTo>
                    <a:pt x="8038" y="4969"/>
                  </a:lnTo>
                  <a:lnTo>
                    <a:pt x="8232" y="5091"/>
                  </a:lnTo>
                  <a:lnTo>
                    <a:pt x="8403" y="5212"/>
                  </a:lnTo>
                  <a:lnTo>
                    <a:pt x="8573" y="5383"/>
                  </a:lnTo>
                  <a:lnTo>
                    <a:pt x="8573" y="5383"/>
                  </a:lnTo>
                  <a:lnTo>
                    <a:pt x="8744" y="5553"/>
                  </a:lnTo>
                  <a:lnTo>
                    <a:pt x="8866" y="5724"/>
                  </a:lnTo>
                  <a:lnTo>
                    <a:pt x="8987" y="5919"/>
                  </a:lnTo>
                  <a:lnTo>
                    <a:pt x="9085" y="6138"/>
                  </a:lnTo>
                  <a:lnTo>
                    <a:pt x="9158" y="6333"/>
                  </a:lnTo>
                  <a:lnTo>
                    <a:pt x="9207" y="6552"/>
                  </a:lnTo>
                  <a:lnTo>
                    <a:pt x="9231" y="6771"/>
                  </a:lnTo>
                  <a:lnTo>
                    <a:pt x="9231" y="6990"/>
                  </a:lnTo>
                  <a:lnTo>
                    <a:pt x="9231" y="7209"/>
                  </a:lnTo>
                  <a:lnTo>
                    <a:pt x="9207" y="7404"/>
                  </a:lnTo>
                  <a:lnTo>
                    <a:pt x="9158" y="7623"/>
                  </a:lnTo>
                  <a:lnTo>
                    <a:pt x="9085" y="7843"/>
                  </a:lnTo>
                  <a:lnTo>
                    <a:pt x="8987" y="8037"/>
                  </a:lnTo>
                  <a:lnTo>
                    <a:pt x="8866" y="8232"/>
                  </a:lnTo>
                  <a:lnTo>
                    <a:pt x="8744" y="8427"/>
                  </a:lnTo>
                  <a:lnTo>
                    <a:pt x="8573" y="8598"/>
                  </a:lnTo>
                  <a:lnTo>
                    <a:pt x="8573" y="8598"/>
                  </a:lnTo>
                  <a:close/>
                </a:path>
              </a:pathLst>
            </a:custGeom>
            <a:noFill/>
            <a:ln w="25400" cap="rnd" cmpd="sng">
              <a:solidFill>
                <a:srgbClr val="FFFF66"/>
              </a:solidFill>
              <a:prstDash val="solid"/>
              <a:round/>
              <a:headEnd type="none" w="sm" len="sm"/>
              <a:tailEnd type="none" w="sm" len="sm"/>
            </a:ln>
          </p:spPr>
          <p:txBody>
            <a:bodyPr spcFirstLastPara="1" wrap="square" lIns="121900" tIns="121900" rIns="121900" bIns="121900"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2400" b="0" i="0" u="none" strike="noStrike" kern="1200" cap="none" spc="0" normalizeH="0" baseline="0" noProof="0">
                <a:ln>
                  <a:noFill/>
                </a:ln>
                <a:solidFill>
                  <a:prstClr val="black"/>
                </a:solidFill>
                <a:effectLst/>
                <a:uLnTx/>
                <a:uFillTx/>
                <a:latin typeface="Gill Sans MT" panose="020B0502020104020203"/>
                <a:ea typeface="+mn-ea"/>
                <a:cs typeface="+mn-cs"/>
              </a:endParaRPr>
            </a:p>
          </p:txBody>
        </p:sp>
        <p:sp>
          <p:nvSpPr>
            <p:cNvPr id="18" name="Google Shape;699;p37">
              <a:extLst>
                <a:ext uri="{FF2B5EF4-FFF2-40B4-BE49-F238E27FC236}">
                  <a16:creationId xmlns:a16="http://schemas.microsoft.com/office/drawing/2014/main" id="{06852160-A46C-4536-BF1F-AEFC99CA80B0}"/>
                </a:ext>
              </a:extLst>
            </p:cNvPr>
            <p:cNvSpPr/>
            <p:nvPr/>
          </p:nvSpPr>
          <p:spPr>
            <a:xfrm>
              <a:off x="5566575" y="3193575"/>
              <a:ext cx="198525" cy="198525"/>
            </a:xfrm>
            <a:custGeom>
              <a:avLst/>
              <a:gdLst/>
              <a:ahLst/>
              <a:cxnLst/>
              <a:rect l="l" t="t" r="r" b="b"/>
              <a:pathLst>
                <a:path w="7941" h="7941" fill="none" extrusionOk="0">
                  <a:moveTo>
                    <a:pt x="7258" y="2144"/>
                  </a:moveTo>
                  <a:lnTo>
                    <a:pt x="6138" y="2388"/>
                  </a:lnTo>
                  <a:lnTo>
                    <a:pt x="6138" y="2388"/>
                  </a:lnTo>
                  <a:lnTo>
                    <a:pt x="6016" y="2217"/>
                  </a:lnTo>
                  <a:lnTo>
                    <a:pt x="5870" y="2071"/>
                  </a:lnTo>
                  <a:lnTo>
                    <a:pt x="6260" y="975"/>
                  </a:lnTo>
                  <a:lnTo>
                    <a:pt x="6260" y="975"/>
                  </a:lnTo>
                  <a:lnTo>
                    <a:pt x="6284" y="902"/>
                  </a:lnTo>
                  <a:lnTo>
                    <a:pt x="6284" y="829"/>
                  </a:lnTo>
                  <a:lnTo>
                    <a:pt x="6260" y="683"/>
                  </a:lnTo>
                  <a:lnTo>
                    <a:pt x="6162" y="561"/>
                  </a:lnTo>
                  <a:lnTo>
                    <a:pt x="6114" y="488"/>
                  </a:lnTo>
                  <a:lnTo>
                    <a:pt x="6065" y="464"/>
                  </a:lnTo>
                  <a:lnTo>
                    <a:pt x="5553" y="196"/>
                  </a:lnTo>
                  <a:lnTo>
                    <a:pt x="5553" y="196"/>
                  </a:lnTo>
                  <a:lnTo>
                    <a:pt x="5480" y="171"/>
                  </a:lnTo>
                  <a:lnTo>
                    <a:pt x="5407" y="171"/>
                  </a:lnTo>
                  <a:lnTo>
                    <a:pt x="5261" y="171"/>
                  </a:lnTo>
                  <a:lnTo>
                    <a:pt x="5115" y="244"/>
                  </a:lnTo>
                  <a:lnTo>
                    <a:pt x="5066" y="293"/>
                  </a:lnTo>
                  <a:lnTo>
                    <a:pt x="5018" y="342"/>
                  </a:lnTo>
                  <a:lnTo>
                    <a:pt x="4384" y="1316"/>
                  </a:lnTo>
                  <a:lnTo>
                    <a:pt x="4384" y="1316"/>
                  </a:lnTo>
                  <a:lnTo>
                    <a:pt x="4165" y="1292"/>
                  </a:lnTo>
                  <a:lnTo>
                    <a:pt x="3970" y="1292"/>
                  </a:lnTo>
                  <a:lnTo>
                    <a:pt x="3483" y="244"/>
                  </a:lnTo>
                  <a:lnTo>
                    <a:pt x="3483" y="244"/>
                  </a:lnTo>
                  <a:lnTo>
                    <a:pt x="3435" y="171"/>
                  </a:lnTo>
                  <a:lnTo>
                    <a:pt x="3386" y="123"/>
                  </a:lnTo>
                  <a:lnTo>
                    <a:pt x="3264" y="50"/>
                  </a:lnTo>
                  <a:lnTo>
                    <a:pt x="3118" y="1"/>
                  </a:lnTo>
                  <a:lnTo>
                    <a:pt x="3045" y="1"/>
                  </a:lnTo>
                  <a:lnTo>
                    <a:pt x="2972" y="25"/>
                  </a:lnTo>
                  <a:lnTo>
                    <a:pt x="2436" y="196"/>
                  </a:lnTo>
                  <a:lnTo>
                    <a:pt x="2436" y="196"/>
                  </a:lnTo>
                  <a:lnTo>
                    <a:pt x="2363" y="220"/>
                  </a:lnTo>
                  <a:lnTo>
                    <a:pt x="2290" y="269"/>
                  </a:lnTo>
                  <a:lnTo>
                    <a:pt x="2192" y="391"/>
                  </a:lnTo>
                  <a:lnTo>
                    <a:pt x="2144" y="537"/>
                  </a:lnTo>
                  <a:lnTo>
                    <a:pt x="2144" y="610"/>
                  </a:lnTo>
                  <a:lnTo>
                    <a:pt x="2144" y="683"/>
                  </a:lnTo>
                  <a:lnTo>
                    <a:pt x="2387" y="1828"/>
                  </a:lnTo>
                  <a:lnTo>
                    <a:pt x="2387" y="1828"/>
                  </a:lnTo>
                  <a:lnTo>
                    <a:pt x="2217" y="1949"/>
                  </a:lnTo>
                  <a:lnTo>
                    <a:pt x="2071" y="2095"/>
                  </a:lnTo>
                  <a:lnTo>
                    <a:pt x="999" y="1681"/>
                  </a:lnTo>
                  <a:lnTo>
                    <a:pt x="999" y="1681"/>
                  </a:lnTo>
                  <a:lnTo>
                    <a:pt x="926" y="1681"/>
                  </a:lnTo>
                  <a:lnTo>
                    <a:pt x="829" y="1657"/>
                  </a:lnTo>
                  <a:lnTo>
                    <a:pt x="682" y="1706"/>
                  </a:lnTo>
                  <a:lnTo>
                    <a:pt x="561" y="1779"/>
                  </a:lnTo>
                  <a:lnTo>
                    <a:pt x="512" y="1828"/>
                  </a:lnTo>
                  <a:lnTo>
                    <a:pt x="463" y="1901"/>
                  </a:lnTo>
                  <a:lnTo>
                    <a:pt x="220" y="2388"/>
                  </a:lnTo>
                  <a:lnTo>
                    <a:pt x="220" y="2388"/>
                  </a:lnTo>
                  <a:lnTo>
                    <a:pt x="195" y="2461"/>
                  </a:lnTo>
                  <a:lnTo>
                    <a:pt x="171" y="2534"/>
                  </a:lnTo>
                  <a:lnTo>
                    <a:pt x="195" y="2704"/>
                  </a:lnTo>
                  <a:lnTo>
                    <a:pt x="244" y="2826"/>
                  </a:lnTo>
                  <a:lnTo>
                    <a:pt x="293" y="2899"/>
                  </a:lnTo>
                  <a:lnTo>
                    <a:pt x="366" y="2948"/>
                  </a:lnTo>
                  <a:lnTo>
                    <a:pt x="1340" y="3581"/>
                  </a:lnTo>
                  <a:lnTo>
                    <a:pt x="1340" y="3581"/>
                  </a:lnTo>
                  <a:lnTo>
                    <a:pt x="1316" y="3776"/>
                  </a:lnTo>
                  <a:lnTo>
                    <a:pt x="1291" y="3995"/>
                  </a:lnTo>
                  <a:lnTo>
                    <a:pt x="244" y="4482"/>
                  </a:lnTo>
                  <a:lnTo>
                    <a:pt x="244" y="4482"/>
                  </a:lnTo>
                  <a:lnTo>
                    <a:pt x="195" y="4507"/>
                  </a:lnTo>
                  <a:lnTo>
                    <a:pt x="122" y="4555"/>
                  </a:lnTo>
                  <a:lnTo>
                    <a:pt x="49" y="4701"/>
                  </a:lnTo>
                  <a:lnTo>
                    <a:pt x="0" y="4848"/>
                  </a:lnTo>
                  <a:lnTo>
                    <a:pt x="25" y="4921"/>
                  </a:lnTo>
                  <a:lnTo>
                    <a:pt x="25" y="4994"/>
                  </a:lnTo>
                  <a:lnTo>
                    <a:pt x="220" y="5530"/>
                  </a:lnTo>
                  <a:lnTo>
                    <a:pt x="220" y="5530"/>
                  </a:lnTo>
                  <a:lnTo>
                    <a:pt x="244" y="5578"/>
                  </a:lnTo>
                  <a:lnTo>
                    <a:pt x="293" y="5651"/>
                  </a:lnTo>
                  <a:lnTo>
                    <a:pt x="390" y="5749"/>
                  </a:lnTo>
                  <a:lnTo>
                    <a:pt x="536" y="5797"/>
                  </a:lnTo>
                  <a:lnTo>
                    <a:pt x="609" y="5797"/>
                  </a:lnTo>
                  <a:lnTo>
                    <a:pt x="682" y="5797"/>
                  </a:lnTo>
                  <a:lnTo>
                    <a:pt x="1827" y="5554"/>
                  </a:lnTo>
                  <a:lnTo>
                    <a:pt x="1827" y="5554"/>
                  </a:lnTo>
                  <a:lnTo>
                    <a:pt x="1949" y="5724"/>
                  </a:lnTo>
                  <a:lnTo>
                    <a:pt x="2095" y="5870"/>
                  </a:lnTo>
                  <a:lnTo>
                    <a:pt x="1705" y="6966"/>
                  </a:lnTo>
                  <a:lnTo>
                    <a:pt x="1705" y="6966"/>
                  </a:lnTo>
                  <a:lnTo>
                    <a:pt x="1681" y="7040"/>
                  </a:lnTo>
                  <a:lnTo>
                    <a:pt x="1681" y="7113"/>
                  </a:lnTo>
                  <a:lnTo>
                    <a:pt x="1705" y="7259"/>
                  </a:lnTo>
                  <a:lnTo>
                    <a:pt x="1778" y="7380"/>
                  </a:lnTo>
                  <a:lnTo>
                    <a:pt x="1851" y="7429"/>
                  </a:lnTo>
                  <a:lnTo>
                    <a:pt x="1900" y="7478"/>
                  </a:lnTo>
                  <a:lnTo>
                    <a:pt x="2412" y="7721"/>
                  </a:lnTo>
                  <a:lnTo>
                    <a:pt x="2412" y="7721"/>
                  </a:lnTo>
                  <a:lnTo>
                    <a:pt x="2485" y="7770"/>
                  </a:lnTo>
                  <a:lnTo>
                    <a:pt x="2558" y="7770"/>
                  </a:lnTo>
                  <a:lnTo>
                    <a:pt x="2704" y="7770"/>
                  </a:lnTo>
                  <a:lnTo>
                    <a:pt x="2850" y="7697"/>
                  </a:lnTo>
                  <a:lnTo>
                    <a:pt x="2899" y="7648"/>
                  </a:lnTo>
                  <a:lnTo>
                    <a:pt x="2947" y="7600"/>
                  </a:lnTo>
                  <a:lnTo>
                    <a:pt x="3581" y="6625"/>
                  </a:lnTo>
                  <a:lnTo>
                    <a:pt x="3581" y="6625"/>
                  </a:lnTo>
                  <a:lnTo>
                    <a:pt x="3800" y="6650"/>
                  </a:lnTo>
                  <a:lnTo>
                    <a:pt x="3995" y="6650"/>
                  </a:lnTo>
                  <a:lnTo>
                    <a:pt x="4482" y="7697"/>
                  </a:lnTo>
                  <a:lnTo>
                    <a:pt x="4482" y="7697"/>
                  </a:lnTo>
                  <a:lnTo>
                    <a:pt x="4531" y="7770"/>
                  </a:lnTo>
                  <a:lnTo>
                    <a:pt x="4579" y="7819"/>
                  </a:lnTo>
                  <a:lnTo>
                    <a:pt x="4701" y="7892"/>
                  </a:lnTo>
                  <a:lnTo>
                    <a:pt x="4847" y="7941"/>
                  </a:lnTo>
                  <a:lnTo>
                    <a:pt x="4920" y="7941"/>
                  </a:lnTo>
                  <a:lnTo>
                    <a:pt x="4993" y="7916"/>
                  </a:lnTo>
                  <a:lnTo>
                    <a:pt x="5529" y="7746"/>
                  </a:lnTo>
                  <a:lnTo>
                    <a:pt x="5529" y="7746"/>
                  </a:lnTo>
                  <a:lnTo>
                    <a:pt x="5602" y="7721"/>
                  </a:lnTo>
                  <a:lnTo>
                    <a:pt x="5651" y="7673"/>
                  </a:lnTo>
                  <a:lnTo>
                    <a:pt x="5748" y="7551"/>
                  </a:lnTo>
                  <a:lnTo>
                    <a:pt x="5821" y="7405"/>
                  </a:lnTo>
                  <a:lnTo>
                    <a:pt x="5821" y="7332"/>
                  </a:lnTo>
                  <a:lnTo>
                    <a:pt x="5821" y="7259"/>
                  </a:lnTo>
                  <a:lnTo>
                    <a:pt x="5578" y="6114"/>
                  </a:lnTo>
                  <a:lnTo>
                    <a:pt x="5578" y="6114"/>
                  </a:lnTo>
                  <a:lnTo>
                    <a:pt x="5724" y="5992"/>
                  </a:lnTo>
                  <a:lnTo>
                    <a:pt x="5894" y="5846"/>
                  </a:lnTo>
                  <a:lnTo>
                    <a:pt x="6966" y="6260"/>
                  </a:lnTo>
                  <a:lnTo>
                    <a:pt x="6966" y="6260"/>
                  </a:lnTo>
                  <a:lnTo>
                    <a:pt x="7039" y="6260"/>
                  </a:lnTo>
                  <a:lnTo>
                    <a:pt x="7112" y="6285"/>
                  </a:lnTo>
                  <a:lnTo>
                    <a:pt x="7258" y="6236"/>
                  </a:lnTo>
                  <a:lnTo>
                    <a:pt x="7404" y="6163"/>
                  </a:lnTo>
                  <a:lnTo>
                    <a:pt x="7453" y="6114"/>
                  </a:lnTo>
                  <a:lnTo>
                    <a:pt x="7502" y="6041"/>
                  </a:lnTo>
                  <a:lnTo>
                    <a:pt x="7745" y="5530"/>
                  </a:lnTo>
                  <a:lnTo>
                    <a:pt x="7745" y="5530"/>
                  </a:lnTo>
                  <a:lnTo>
                    <a:pt x="7770" y="5481"/>
                  </a:lnTo>
                  <a:lnTo>
                    <a:pt x="7794" y="5383"/>
                  </a:lnTo>
                  <a:lnTo>
                    <a:pt x="7770" y="5237"/>
                  </a:lnTo>
                  <a:lnTo>
                    <a:pt x="7697" y="5115"/>
                  </a:lnTo>
                  <a:lnTo>
                    <a:pt x="7648" y="5042"/>
                  </a:lnTo>
                  <a:lnTo>
                    <a:pt x="7599" y="4994"/>
                  </a:lnTo>
                  <a:lnTo>
                    <a:pt x="6625" y="4360"/>
                  </a:lnTo>
                  <a:lnTo>
                    <a:pt x="6625" y="4360"/>
                  </a:lnTo>
                  <a:lnTo>
                    <a:pt x="6649" y="4166"/>
                  </a:lnTo>
                  <a:lnTo>
                    <a:pt x="6649" y="3946"/>
                  </a:lnTo>
                  <a:lnTo>
                    <a:pt x="7697" y="3459"/>
                  </a:lnTo>
                  <a:lnTo>
                    <a:pt x="7697" y="3459"/>
                  </a:lnTo>
                  <a:lnTo>
                    <a:pt x="7770" y="3435"/>
                  </a:lnTo>
                  <a:lnTo>
                    <a:pt x="7843" y="3386"/>
                  </a:lnTo>
                  <a:lnTo>
                    <a:pt x="7916" y="3240"/>
                  </a:lnTo>
                  <a:lnTo>
                    <a:pt x="7940" y="3094"/>
                  </a:lnTo>
                  <a:lnTo>
                    <a:pt x="7940" y="3021"/>
                  </a:lnTo>
                  <a:lnTo>
                    <a:pt x="7940" y="2948"/>
                  </a:lnTo>
                  <a:lnTo>
                    <a:pt x="7745" y="2412"/>
                  </a:lnTo>
                  <a:lnTo>
                    <a:pt x="7745" y="2412"/>
                  </a:lnTo>
                  <a:lnTo>
                    <a:pt x="7721" y="2339"/>
                  </a:lnTo>
                  <a:lnTo>
                    <a:pt x="7672" y="2290"/>
                  </a:lnTo>
                  <a:lnTo>
                    <a:pt x="7551" y="2193"/>
                  </a:lnTo>
                  <a:lnTo>
                    <a:pt x="7429" y="2144"/>
                  </a:lnTo>
                  <a:lnTo>
                    <a:pt x="7356" y="2144"/>
                  </a:lnTo>
                  <a:lnTo>
                    <a:pt x="7258" y="2144"/>
                  </a:lnTo>
                  <a:lnTo>
                    <a:pt x="7258" y="2144"/>
                  </a:lnTo>
                  <a:close/>
                  <a:moveTo>
                    <a:pt x="5480" y="4726"/>
                  </a:moveTo>
                  <a:lnTo>
                    <a:pt x="5480" y="4726"/>
                  </a:lnTo>
                  <a:lnTo>
                    <a:pt x="5383" y="4872"/>
                  </a:lnTo>
                  <a:lnTo>
                    <a:pt x="5286" y="4994"/>
                  </a:lnTo>
                  <a:lnTo>
                    <a:pt x="5188" y="5140"/>
                  </a:lnTo>
                  <a:lnTo>
                    <a:pt x="5066" y="5237"/>
                  </a:lnTo>
                  <a:lnTo>
                    <a:pt x="4945" y="5335"/>
                  </a:lnTo>
                  <a:lnTo>
                    <a:pt x="4798" y="5432"/>
                  </a:lnTo>
                  <a:lnTo>
                    <a:pt x="4652" y="5505"/>
                  </a:lnTo>
                  <a:lnTo>
                    <a:pt x="4506" y="5554"/>
                  </a:lnTo>
                  <a:lnTo>
                    <a:pt x="4360" y="5603"/>
                  </a:lnTo>
                  <a:lnTo>
                    <a:pt x="4190" y="5627"/>
                  </a:lnTo>
                  <a:lnTo>
                    <a:pt x="4043" y="5651"/>
                  </a:lnTo>
                  <a:lnTo>
                    <a:pt x="3873" y="5627"/>
                  </a:lnTo>
                  <a:lnTo>
                    <a:pt x="3702" y="5627"/>
                  </a:lnTo>
                  <a:lnTo>
                    <a:pt x="3556" y="5578"/>
                  </a:lnTo>
                  <a:lnTo>
                    <a:pt x="3386" y="5530"/>
                  </a:lnTo>
                  <a:lnTo>
                    <a:pt x="3240" y="5456"/>
                  </a:lnTo>
                  <a:lnTo>
                    <a:pt x="3240" y="5456"/>
                  </a:lnTo>
                  <a:lnTo>
                    <a:pt x="3094" y="5383"/>
                  </a:lnTo>
                  <a:lnTo>
                    <a:pt x="2947" y="5286"/>
                  </a:lnTo>
                  <a:lnTo>
                    <a:pt x="2826" y="5164"/>
                  </a:lnTo>
                  <a:lnTo>
                    <a:pt x="2704" y="5067"/>
                  </a:lnTo>
                  <a:lnTo>
                    <a:pt x="2606" y="4921"/>
                  </a:lnTo>
                  <a:lnTo>
                    <a:pt x="2533" y="4799"/>
                  </a:lnTo>
                  <a:lnTo>
                    <a:pt x="2460" y="4653"/>
                  </a:lnTo>
                  <a:lnTo>
                    <a:pt x="2387" y="4507"/>
                  </a:lnTo>
                  <a:lnTo>
                    <a:pt x="2363" y="4336"/>
                  </a:lnTo>
                  <a:lnTo>
                    <a:pt x="2314" y="4190"/>
                  </a:lnTo>
                  <a:lnTo>
                    <a:pt x="2314" y="4020"/>
                  </a:lnTo>
                  <a:lnTo>
                    <a:pt x="2314" y="3873"/>
                  </a:lnTo>
                  <a:lnTo>
                    <a:pt x="2339" y="3703"/>
                  </a:lnTo>
                  <a:lnTo>
                    <a:pt x="2363" y="3532"/>
                  </a:lnTo>
                  <a:lnTo>
                    <a:pt x="2412" y="3386"/>
                  </a:lnTo>
                  <a:lnTo>
                    <a:pt x="2485" y="3216"/>
                  </a:lnTo>
                  <a:lnTo>
                    <a:pt x="2485" y="3216"/>
                  </a:lnTo>
                  <a:lnTo>
                    <a:pt x="2582" y="3070"/>
                  </a:lnTo>
                  <a:lnTo>
                    <a:pt x="2680" y="2948"/>
                  </a:lnTo>
                  <a:lnTo>
                    <a:pt x="2777" y="2802"/>
                  </a:lnTo>
                  <a:lnTo>
                    <a:pt x="2899" y="2704"/>
                  </a:lnTo>
                  <a:lnTo>
                    <a:pt x="3020" y="2607"/>
                  </a:lnTo>
                  <a:lnTo>
                    <a:pt x="3167" y="2509"/>
                  </a:lnTo>
                  <a:lnTo>
                    <a:pt x="3313" y="2436"/>
                  </a:lnTo>
                  <a:lnTo>
                    <a:pt x="3459" y="2388"/>
                  </a:lnTo>
                  <a:lnTo>
                    <a:pt x="3605" y="2339"/>
                  </a:lnTo>
                  <a:lnTo>
                    <a:pt x="3775" y="2315"/>
                  </a:lnTo>
                  <a:lnTo>
                    <a:pt x="3922" y="2290"/>
                  </a:lnTo>
                  <a:lnTo>
                    <a:pt x="4092" y="2315"/>
                  </a:lnTo>
                  <a:lnTo>
                    <a:pt x="4263" y="2315"/>
                  </a:lnTo>
                  <a:lnTo>
                    <a:pt x="4409" y="2363"/>
                  </a:lnTo>
                  <a:lnTo>
                    <a:pt x="4579" y="2412"/>
                  </a:lnTo>
                  <a:lnTo>
                    <a:pt x="4725" y="2485"/>
                  </a:lnTo>
                  <a:lnTo>
                    <a:pt x="4725" y="2485"/>
                  </a:lnTo>
                  <a:lnTo>
                    <a:pt x="4871" y="2558"/>
                  </a:lnTo>
                  <a:lnTo>
                    <a:pt x="5018" y="2656"/>
                  </a:lnTo>
                  <a:lnTo>
                    <a:pt x="5139" y="2777"/>
                  </a:lnTo>
                  <a:lnTo>
                    <a:pt x="5261" y="2875"/>
                  </a:lnTo>
                  <a:lnTo>
                    <a:pt x="5359" y="3021"/>
                  </a:lnTo>
                  <a:lnTo>
                    <a:pt x="5432" y="3143"/>
                  </a:lnTo>
                  <a:lnTo>
                    <a:pt x="5505" y="3289"/>
                  </a:lnTo>
                  <a:lnTo>
                    <a:pt x="5578" y="3435"/>
                  </a:lnTo>
                  <a:lnTo>
                    <a:pt x="5602" y="3605"/>
                  </a:lnTo>
                  <a:lnTo>
                    <a:pt x="5626" y="3752"/>
                  </a:lnTo>
                  <a:lnTo>
                    <a:pt x="5651" y="3922"/>
                  </a:lnTo>
                  <a:lnTo>
                    <a:pt x="5651" y="4068"/>
                  </a:lnTo>
                  <a:lnTo>
                    <a:pt x="5626" y="4239"/>
                  </a:lnTo>
                  <a:lnTo>
                    <a:pt x="5602" y="4409"/>
                  </a:lnTo>
                  <a:lnTo>
                    <a:pt x="5553" y="4555"/>
                  </a:lnTo>
                  <a:lnTo>
                    <a:pt x="5480" y="4726"/>
                  </a:lnTo>
                  <a:lnTo>
                    <a:pt x="5480" y="4726"/>
                  </a:lnTo>
                  <a:close/>
                </a:path>
              </a:pathLst>
            </a:custGeom>
            <a:noFill/>
            <a:ln w="25400" cap="rnd" cmpd="sng">
              <a:solidFill>
                <a:srgbClr val="FFFF66"/>
              </a:solidFill>
              <a:prstDash val="solid"/>
              <a:round/>
              <a:headEnd type="none" w="sm" len="sm"/>
              <a:tailEnd type="none" w="sm" len="sm"/>
            </a:ln>
          </p:spPr>
          <p:txBody>
            <a:bodyPr spcFirstLastPara="1" wrap="square" lIns="121900" tIns="121900" rIns="121900" bIns="121900" anchor="ctr" anchorCtr="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2400" b="0" i="0" u="none" strike="noStrike" kern="1200" cap="none" spc="0" normalizeH="0" baseline="0" noProof="0">
                <a:ln>
                  <a:noFill/>
                </a:ln>
                <a:solidFill>
                  <a:prstClr val="black"/>
                </a:solidFill>
                <a:effectLst/>
                <a:uLnTx/>
                <a:uFillTx/>
                <a:latin typeface="Gill Sans MT" panose="020B0502020104020203"/>
                <a:ea typeface="+mn-ea"/>
                <a:cs typeface="+mn-cs"/>
              </a:endParaRPr>
            </a:p>
          </p:txBody>
        </p:sp>
      </p:grpSp>
    </p:spTree>
    <p:extLst>
      <p:ext uri="{BB962C8B-B14F-4D97-AF65-F5344CB8AC3E}">
        <p14:creationId xmlns:p14="http://schemas.microsoft.com/office/powerpoint/2010/main" val="39343360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Google Shape;189;p12">
            <a:extLst>
              <a:ext uri="{FF2B5EF4-FFF2-40B4-BE49-F238E27FC236}">
                <a16:creationId xmlns:a16="http://schemas.microsoft.com/office/drawing/2014/main" id="{096BDFFF-DC8A-48CA-9274-0C912F403397}"/>
              </a:ext>
            </a:extLst>
          </p:cNvPr>
          <p:cNvSpPr txBox="1">
            <a:spLocks noGrp="1"/>
          </p:cNvSpPr>
          <p:nvPr>
            <p:ph type="title"/>
          </p:nvPr>
        </p:nvSpPr>
        <p:spPr>
          <a:prstGeom prst="rect">
            <a:avLst/>
          </a:prstGeom>
        </p:spPr>
        <p:txBody>
          <a:bodyPr spcFirstLastPara="1" vert="horz" wrap="square" lIns="121900" tIns="121900" rIns="121900" bIns="121900" rtlCol="0" anchor="b" anchorCtr="0">
            <a:noAutofit/>
          </a:bodyPr>
          <a:lstStyle/>
          <a:p>
            <a:pPr lvl="0"/>
            <a:r>
              <a:rPr lang="en-US" sz="3200" dirty="0">
                <a:solidFill>
                  <a:schemeClr val="bg1"/>
                </a:solidFill>
              </a:rPr>
              <a:t>Dependency Status</a:t>
            </a:r>
            <a:endParaRPr sz="3200" dirty="0"/>
          </a:p>
        </p:txBody>
      </p:sp>
      <p:sp>
        <p:nvSpPr>
          <p:cNvPr id="3" name="Content Placeholder 2"/>
          <p:cNvSpPr>
            <a:spLocks noGrp="1"/>
          </p:cNvSpPr>
          <p:nvPr>
            <p:ph type="body" idx="4294967295"/>
          </p:nvPr>
        </p:nvSpPr>
        <p:spPr>
          <a:xfrm>
            <a:off x="575894" y="1937976"/>
            <a:ext cx="11029616" cy="4920024"/>
          </a:xfrm>
        </p:spPr>
        <p:txBody>
          <a:bodyPr>
            <a:noAutofit/>
          </a:bodyPr>
          <a:lstStyle/>
          <a:p>
            <a:pPr>
              <a:buSzPct val="85000"/>
            </a:pPr>
            <a:r>
              <a:rPr lang="en-US" sz="2000" dirty="0"/>
              <a:t>Dependent = Student and Parent(s) must complete sections of FAFSA</a:t>
            </a:r>
          </a:p>
          <a:p>
            <a:pPr>
              <a:buSzPct val="85000"/>
            </a:pPr>
            <a:r>
              <a:rPr lang="en-US" sz="2000" dirty="0"/>
              <a:t>Independent = Student (and spouse if married) apply without parent(s)</a:t>
            </a:r>
          </a:p>
          <a:p>
            <a:pPr>
              <a:buSzPct val="85000"/>
            </a:pPr>
            <a:r>
              <a:rPr lang="en-US" sz="2000" dirty="0"/>
              <a:t>Categories to be classified independent remain the same as previous years:</a:t>
            </a:r>
          </a:p>
          <a:p>
            <a:pPr lvl="1">
              <a:buSzPct val="85000"/>
            </a:pPr>
            <a:r>
              <a:rPr lang="en-US" sz="1800" dirty="0"/>
              <a:t>Age</a:t>
            </a:r>
          </a:p>
          <a:p>
            <a:pPr lvl="1">
              <a:buSzPct val="85000"/>
            </a:pPr>
            <a:r>
              <a:rPr lang="en-US" sz="1800" dirty="0"/>
              <a:t>Graduate Student</a:t>
            </a:r>
          </a:p>
          <a:p>
            <a:pPr lvl="1">
              <a:buSzPct val="85000"/>
            </a:pPr>
            <a:r>
              <a:rPr lang="en-US" sz="1800" dirty="0"/>
              <a:t>Married</a:t>
            </a:r>
          </a:p>
          <a:p>
            <a:pPr lvl="1">
              <a:buSzPct val="85000"/>
            </a:pPr>
            <a:r>
              <a:rPr lang="en-US" sz="1800" dirty="0"/>
              <a:t>Veteran/Active Duty</a:t>
            </a:r>
          </a:p>
          <a:p>
            <a:pPr lvl="1">
              <a:buSzPct val="85000"/>
            </a:pPr>
            <a:r>
              <a:rPr lang="en-US" sz="1800" dirty="0"/>
              <a:t>Children/ Dependents</a:t>
            </a:r>
          </a:p>
          <a:p>
            <a:pPr lvl="1">
              <a:buSzPct val="85000"/>
            </a:pPr>
            <a:r>
              <a:rPr lang="en-US" sz="1800" dirty="0"/>
              <a:t>Orphan/Ward of Court/Foster Care</a:t>
            </a:r>
          </a:p>
          <a:p>
            <a:pPr lvl="1">
              <a:buSzPct val="85000"/>
            </a:pPr>
            <a:r>
              <a:rPr lang="en-US" sz="1800" dirty="0"/>
              <a:t>Emancipation/Legal Guardianship</a:t>
            </a:r>
          </a:p>
          <a:p>
            <a:pPr lvl="1">
              <a:buSzPct val="85000"/>
            </a:pPr>
            <a:r>
              <a:rPr lang="en-US" sz="1800" dirty="0"/>
              <a:t>Homelessness</a:t>
            </a:r>
          </a:p>
        </p:txBody>
      </p:sp>
      <p:sp>
        <p:nvSpPr>
          <p:cNvPr id="2" name="Content Placeholder 2">
            <a:extLst>
              <a:ext uri="{FF2B5EF4-FFF2-40B4-BE49-F238E27FC236}">
                <a16:creationId xmlns:a16="http://schemas.microsoft.com/office/drawing/2014/main" id="{153D5E4B-B1FF-19EE-3534-51FB80BE8228}"/>
              </a:ext>
            </a:extLst>
          </p:cNvPr>
          <p:cNvSpPr txBox="1">
            <a:spLocks/>
          </p:cNvSpPr>
          <p:nvPr/>
        </p:nvSpPr>
        <p:spPr>
          <a:xfrm>
            <a:off x="7243484" y="3976753"/>
            <a:ext cx="3626210" cy="1880466"/>
          </a:xfrm>
          <a:prstGeom prst="rect">
            <a:avLst/>
          </a:prstGeom>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n-US" sz="2800" i="1" dirty="0">
                <a:solidFill>
                  <a:schemeClr val="accent2"/>
                </a:solidFill>
                <a:latin typeface="Verdana" panose="020B0604030504040204" pitchFamily="34" charset="0"/>
                <a:ea typeface="Verdana" panose="020B0604030504040204" pitchFamily="34" charset="0"/>
              </a:rPr>
              <a:t>Most high school students will be dependent</a:t>
            </a:r>
          </a:p>
        </p:txBody>
      </p:sp>
      <p:sp>
        <p:nvSpPr>
          <p:cNvPr id="4" name="Content Placeholder 2">
            <a:extLst>
              <a:ext uri="{FF2B5EF4-FFF2-40B4-BE49-F238E27FC236}">
                <a16:creationId xmlns:a16="http://schemas.microsoft.com/office/drawing/2014/main" id="{569C5256-B457-F93B-9B2C-67B43E3F3721}"/>
              </a:ext>
            </a:extLst>
          </p:cNvPr>
          <p:cNvSpPr txBox="1">
            <a:spLocks/>
          </p:cNvSpPr>
          <p:nvPr/>
        </p:nvSpPr>
        <p:spPr>
          <a:xfrm>
            <a:off x="5687250" y="3429000"/>
            <a:ext cx="1357745" cy="3374796"/>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r>
              <a:rPr lang="en-US" sz="19900" dirty="0">
                <a:ln w="0"/>
                <a:solidFill>
                  <a:schemeClr val="accent2"/>
                </a:solidFill>
                <a:effectLst>
                  <a:outerShdw blurRad="38100" dist="25400" dir="5400000" algn="ctr" rotWithShape="0">
                    <a:srgbClr val="6E747A">
                      <a:alpha val="43000"/>
                    </a:srgbClr>
                  </a:outerShdw>
                </a:effectLst>
                <a:latin typeface="+mj-lt"/>
              </a:rPr>
              <a:t>}</a:t>
            </a:r>
          </a:p>
        </p:txBody>
      </p:sp>
    </p:spTree>
    <p:extLst>
      <p:ext uri="{BB962C8B-B14F-4D97-AF65-F5344CB8AC3E}">
        <p14:creationId xmlns:p14="http://schemas.microsoft.com/office/powerpoint/2010/main" val="2805121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12"/>
          <p:cNvSpPr txBox="1">
            <a:spLocks noGrp="1"/>
          </p:cNvSpPr>
          <p:nvPr>
            <p:ph type="title"/>
          </p:nvPr>
        </p:nvSpPr>
        <p:spPr>
          <a:prstGeom prst="rect">
            <a:avLst/>
          </a:prstGeom>
        </p:spPr>
        <p:txBody>
          <a:bodyPr spcFirstLastPara="1" vert="horz" wrap="square" lIns="121900" tIns="121900" rIns="121900" bIns="121900" rtlCol="0" anchor="ctr" anchorCtr="0">
            <a:noAutofit/>
          </a:bodyPr>
          <a:lstStyle/>
          <a:p>
            <a:r>
              <a:rPr lang="en-US" sz="3200" dirty="0"/>
              <a:t>ABOUT OASFAA AND THIS PRESENTATION</a:t>
            </a:r>
          </a:p>
        </p:txBody>
      </p:sp>
      <p:sp>
        <p:nvSpPr>
          <p:cNvPr id="5" name="Text Placeholder 4">
            <a:extLst>
              <a:ext uri="{FF2B5EF4-FFF2-40B4-BE49-F238E27FC236}">
                <a16:creationId xmlns:a16="http://schemas.microsoft.com/office/drawing/2014/main" id="{7175463E-D84A-4D3E-9726-5D482C90F622}"/>
              </a:ext>
            </a:extLst>
          </p:cNvPr>
          <p:cNvSpPr>
            <a:spLocks noGrp="1"/>
          </p:cNvSpPr>
          <p:nvPr>
            <p:ph type="body" idx="4294967295"/>
          </p:nvPr>
        </p:nvSpPr>
        <p:spPr>
          <a:xfrm>
            <a:off x="413657" y="2024064"/>
            <a:ext cx="11310258" cy="4507366"/>
          </a:xfrm>
        </p:spPr>
        <p:txBody>
          <a:bodyPr>
            <a:normAutofit/>
          </a:bodyPr>
          <a:lstStyle/>
          <a:p>
            <a:r>
              <a:rPr lang="en-US" sz="2000" b="1" dirty="0"/>
              <a:t>OASFAA</a:t>
            </a:r>
            <a:r>
              <a:rPr lang="en-US" sz="2000" dirty="0"/>
              <a:t> is a non-profit organization comprised of financial aid professionals. </a:t>
            </a:r>
            <a:r>
              <a:rPr lang="en-US" sz="2000" b="1" dirty="0"/>
              <a:t>The OASFAA Outreach Committee</a:t>
            </a:r>
            <a:r>
              <a:rPr lang="en-US" sz="2000" dirty="0"/>
              <a:t> is an all-volunteer committee that serves as a primary resource of pertinent and current financial aid information. The committee disseminates this information through a variety of activities including training programs for various stakeholders external to OASFAA such as admissions staff, high school counselors, access advisors, TRIO, etc.</a:t>
            </a:r>
            <a:br>
              <a:rPr lang="en-US" sz="2000" dirty="0"/>
            </a:br>
            <a:endParaRPr lang="en-US" sz="1050" dirty="0"/>
          </a:p>
          <a:p>
            <a:r>
              <a:rPr lang="en-US" sz="2000" dirty="0"/>
              <a:t>OASFAA has provided the information today as a free service to counselors.</a:t>
            </a:r>
            <a:br>
              <a:rPr lang="en-US" sz="2000" dirty="0"/>
            </a:br>
            <a:endParaRPr lang="en-US" sz="1050" dirty="0"/>
          </a:p>
          <a:p>
            <a:r>
              <a:rPr lang="en-US" sz="2000" dirty="0"/>
              <a:t>You have permission to copy and distribute these materials to your students and families. Charges may not be assessed for the material or for the information presented. Permission must be granted for other use of this information or these materials. Contact the OASFAA Outreach Chairperson(s) listed on the OASFAA website or e-mail the OASFAA Outreach Committee at: </a:t>
            </a:r>
            <a:r>
              <a:rPr lang="en-US" sz="2000" u="sng" dirty="0">
                <a:solidFill>
                  <a:srgbClr val="0066FF"/>
                </a:solidFill>
              </a:rPr>
              <a:t>outreach@oasfaa.org</a:t>
            </a:r>
            <a:r>
              <a:rPr lang="en-US" sz="2000" dirty="0">
                <a:solidFill>
                  <a:srgbClr val="0066FF"/>
                </a:solidFill>
              </a:rPr>
              <a:t>.</a:t>
            </a:r>
          </a:p>
        </p:txBody>
      </p:sp>
    </p:spTree>
    <p:extLst>
      <p:ext uri="{BB962C8B-B14F-4D97-AF65-F5344CB8AC3E}">
        <p14:creationId xmlns:p14="http://schemas.microsoft.com/office/powerpoint/2010/main" val="20431463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3" name="Rectangle 2">
            <a:extLst>
              <a:ext uri="{FF2B5EF4-FFF2-40B4-BE49-F238E27FC236}">
                <a16:creationId xmlns:a16="http://schemas.microsoft.com/office/drawing/2014/main" id="{3946B4FC-91F8-41F9-9688-6D7CC4F3EB24}"/>
              </a:ext>
            </a:extLst>
          </p:cNvPr>
          <p:cNvSpPr/>
          <p:nvPr/>
        </p:nvSpPr>
        <p:spPr>
          <a:xfrm>
            <a:off x="443410" y="810985"/>
            <a:ext cx="3709568" cy="56769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MT" panose="020B0502020104020203"/>
              <a:ea typeface="+mn-ea"/>
              <a:cs typeface="+mn-cs"/>
            </a:endParaRPr>
          </a:p>
        </p:txBody>
      </p:sp>
      <p:sp>
        <p:nvSpPr>
          <p:cNvPr id="189" name="Google Shape;189;p12"/>
          <p:cNvSpPr txBox="1">
            <a:spLocks noGrp="1"/>
          </p:cNvSpPr>
          <p:nvPr>
            <p:ph type="title"/>
          </p:nvPr>
        </p:nvSpPr>
        <p:spPr>
          <a:xfrm>
            <a:off x="700993" y="1166604"/>
            <a:ext cx="3194401" cy="4711539"/>
          </a:xfrm>
          <a:prstGeom prst="rect">
            <a:avLst/>
          </a:prstGeom>
        </p:spPr>
        <p:txBody>
          <a:bodyPr spcFirstLastPara="1" vert="horz" lIns="91440" tIns="45720" rIns="91440" bIns="45720" rtlCol="0" anchor="ctr" anchorCtr="0">
            <a:normAutofit/>
          </a:bodyPr>
          <a:lstStyle/>
          <a:p>
            <a:pPr algn="ctr"/>
            <a:r>
              <a:rPr lang="en-US" sz="3200" dirty="0"/>
              <a:t>Dependency Status</a:t>
            </a:r>
          </a:p>
        </p:txBody>
      </p:sp>
      <p:sp>
        <p:nvSpPr>
          <p:cNvPr id="2" name="Rectangle 1">
            <a:extLst>
              <a:ext uri="{FF2B5EF4-FFF2-40B4-BE49-F238E27FC236}">
                <a16:creationId xmlns:a16="http://schemas.microsoft.com/office/drawing/2014/main" id="{7EEB1E98-2823-415D-AC47-F2BAC2B88919}"/>
              </a:ext>
            </a:extLst>
          </p:cNvPr>
          <p:cNvSpPr/>
          <p:nvPr/>
        </p:nvSpPr>
        <p:spPr>
          <a:xfrm>
            <a:off x="4152977" y="586699"/>
            <a:ext cx="7857354" cy="58734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4" name="Content Placeholder 2">
            <a:extLst>
              <a:ext uri="{FF2B5EF4-FFF2-40B4-BE49-F238E27FC236}">
                <a16:creationId xmlns:a16="http://schemas.microsoft.com/office/drawing/2014/main" id="{C3A2FDE8-45F6-D59E-347E-D40752A9EB31}"/>
              </a:ext>
            </a:extLst>
          </p:cNvPr>
          <p:cNvSpPr txBox="1">
            <a:spLocks/>
          </p:cNvSpPr>
          <p:nvPr/>
        </p:nvSpPr>
        <p:spPr>
          <a:xfrm>
            <a:off x="4437619" y="810984"/>
            <a:ext cx="7419764" cy="5649193"/>
          </a:xfrm>
          <a:prstGeom prst="rect">
            <a:avLst/>
          </a:prstGeom>
        </p:spPr>
        <p:txBody>
          <a:bodyPr vert="horz" lIns="91440" tIns="45720" rIns="91440" bIns="45720" rtlCol="0" anchor="t" anchorCtr="0">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800" kern="1200">
                <a:solidFill>
                  <a:srgbClr val="2683C6"/>
                </a:solidFill>
                <a:latin typeface="Verdana" panose="020B0604030504040204" pitchFamily="34" charset="0"/>
                <a:ea typeface="Verdana" panose="020B0604030504040204" pitchFamily="34" charset="0"/>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400" kern="1200">
                <a:solidFill>
                  <a:srgbClr val="2683C6"/>
                </a:solidFill>
                <a:latin typeface="Verdana" panose="020B0604030504040204" pitchFamily="34" charset="0"/>
                <a:ea typeface="Verdana" panose="020B0604030504040204" pitchFamily="34" charset="0"/>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000" kern="1200">
                <a:solidFill>
                  <a:srgbClr val="2683C6"/>
                </a:solidFill>
                <a:latin typeface="Verdana" panose="020B0604030504040204" pitchFamily="34" charset="0"/>
                <a:ea typeface="Verdana" panose="020B0604030504040204" pitchFamily="34" charset="0"/>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rgbClr val="2683C6"/>
                </a:solidFill>
                <a:latin typeface="Verdana" panose="020B0604030504040204" pitchFamily="34" charset="0"/>
                <a:ea typeface="Verdana" panose="020B0604030504040204" pitchFamily="34" charset="0"/>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rgbClr val="2683C6"/>
                </a:solidFill>
                <a:latin typeface="Verdana" panose="020B0604030504040204" pitchFamily="34" charset="0"/>
                <a:ea typeface="Verdana" panose="020B0604030504040204" pitchFamily="34" charset="0"/>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a:buSzPct val="85000"/>
            </a:pPr>
            <a:r>
              <a:rPr lang="en-US" sz="2000" dirty="0"/>
              <a:t>Age 24 </a:t>
            </a:r>
          </a:p>
          <a:p>
            <a:pPr lvl="1">
              <a:buSzPct val="85000"/>
              <a:buFont typeface="Arial" panose="020B0604020202020204" pitchFamily="34" charset="0"/>
              <a:buChar char="•"/>
            </a:pPr>
            <a:r>
              <a:rPr lang="en-US" sz="1600" dirty="0"/>
              <a:t>As of January 1, of filing year; not upon turning 24</a:t>
            </a:r>
          </a:p>
          <a:p>
            <a:pPr>
              <a:buSzPct val="85000"/>
            </a:pPr>
            <a:r>
              <a:rPr lang="en-US" sz="2000" dirty="0"/>
              <a:t>Graduate Student</a:t>
            </a:r>
          </a:p>
          <a:p>
            <a:pPr lvl="1">
              <a:buSzPct val="85000"/>
              <a:buFont typeface="Arial" panose="020B0604020202020204" pitchFamily="34" charset="0"/>
              <a:buChar char="•"/>
            </a:pPr>
            <a:r>
              <a:rPr lang="en-US" sz="1600" dirty="0"/>
              <a:t>At beginning of academic year</a:t>
            </a:r>
          </a:p>
          <a:p>
            <a:pPr>
              <a:buSzPct val="85000"/>
            </a:pPr>
            <a:r>
              <a:rPr lang="en-US" sz="2000" dirty="0"/>
              <a:t>Married </a:t>
            </a:r>
          </a:p>
          <a:p>
            <a:pPr lvl="1">
              <a:buSzPct val="85000"/>
              <a:buFont typeface="Arial" panose="020B0604020202020204" pitchFamily="34" charset="0"/>
              <a:buChar char="•"/>
            </a:pPr>
            <a:r>
              <a:rPr lang="en-US" sz="1600" dirty="0"/>
              <a:t>At time of filing FAFSA; changes to marital status must be determined by school</a:t>
            </a:r>
          </a:p>
          <a:p>
            <a:pPr>
              <a:buSzPct val="85000"/>
            </a:pPr>
            <a:r>
              <a:rPr lang="en-US" sz="2000" dirty="0"/>
              <a:t>Active Duty/Veteran </a:t>
            </a:r>
          </a:p>
          <a:p>
            <a:pPr lvl="1">
              <a:buSzPct val="85000"/>
              <a:buFont typeface="Arial" panose="020B0604020202020204" pitchFamily="34" charset="0"/>
              <a:buChar char="•"/>
            </a:pPr>
            <a:r>
              <a:rPr lang="en-US" sz="1600" dirty="0"/>
              <a:t>Beyond training</a:t>
            </a:r>
          </a:p>
          <a:p>
            <a:pPr lvl="1">
              <a:buSzPct val="85000"/>
              <a:buFont typeface="Arial" panose="020B0604020202020204" pitchFamily="34" charset="0"/>
              <a:buChar char="•"/>
            </a:pPr>
            <a:r>
              <a:rPr lang="en-US" sz="1600" dirty="0"/>
              <a:t>Reserves and National Guard status are not included</a:t>
            </a:r>
          </a:p>
          <a:p>
            <a:pPr>
              <a:buSzPct val="85000"/>
            </a:pPr>
            <a:r>
              <a:rPr lang="en-US" sz="2000" dirty="0"/>
              <a:t>Dependent(s)</a:t>
            </a:r>
          </a:p>
          <a:p>
            <a:pPr lvl="1">
              <a:buSzPct val="85000"/>
              <a:buFont typeface="Arial" panose="020B0604020202020204" pitchFamily="34" charset="0"/>
              <a:buChar char="•"/>
            </a:pPr>
            <a:r>
              <a:rPr lang="en-US" sz="1600" dirty="0"/>
              <a:t>Children or other people (excluding your spouse) who will live with and who receive more than half of their support from the student during the academic year (July 1-June 30)</a:t>
            </a:r>
          </a:p>
        </p:txBody>
      </p:sp>
    </p:spTree>
    <p:extLst>
      <p:ext uri="{BB962C8B-B14F-4D97-AF65-F5344CB8AC3E}">
        <p14:creationId xmlns:p14="http://schemas.microsoft.com/office/powerpoint/2010/main" val="22484870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3" name="Rectangle 2">
            <a:extLst>
              <a:ext uri="{FF2B5EF4-FFF2-40B4-BE49-F238E27FC236}">
                <a16:creationId xmlns:a16="http://schemas.microsoft.com/office/drawing/2014/main" id="{3946B4FC-91F8-41F9-9688-6D7CC4F3EB24}"/>
              </a:ext>
            </a:extLst>
          </p:cNvPr>
          <p:cNvSpPr/>
          <p:nvPr/>
        </p:nvSpPr>
        <p:spPr>
          <a:xfrm>
            <a:off x="443410" y="810985"/>
            <a:ext cx="3709568" cy="56769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MT" panose="020B0502020104020203"/>
              <a:ea typeface="+mn-ea"/>
              <a:cs typeface="+mn-cs"/>
            </a:endParaRPr>
          </a:p>
        </p:txBody>
      </p:sp>
      <p:sp>
        <p:nvSpPr>
          <p:cNvPr id="189" name="Google Shape;189;p12"/>
          <p:cNvSpPr txBox="1">
            <a:spLocks noGrp="1"/>
          </p:cNvSpPr>
          <p:nvPr>
            <p:ph type="title"/>
          </p:nvPr>
        </p:nvSpPr>
        <p:spPr>
          <a:xfrm>
            <a:off x="700993" y="1166604"/>
            <a:ext cx="3194401" cy="4711539"/>
          </a:xfrm>
          <a:prstGeom prst="rect">
            <a:avLst/>
          </a:prstGeom>
        </p:spPr>
        <p:txBody>
          <a:bodyPr spcFirstLastPara="1" vert="horz" lIns="91440" tIns="45720" rIns="91440" bIns="45720" rtlCol="0" anchor="ctr" anchorCtr="0">
            <a:normAutofit/>
          </a:bodyPr>
          <a:lstStyle/>
          <a:p>
            <a:pPr algn="ctr"/>
            <a:r>
              <a:rPr lang="en-US" sz="3200" dirty="0"/>
              <a:t>Dependency Status</a:t>
            </a:r>
          </a:p>
        </p:txBody>
      </p:sp>
      <p:sp>
        <p:nvSpPr>
          <p:cNvPr id="2" name="Rectangle 1">
            <a:extLst>
              <a:ext uri="{FF2B5EF4-FFF2-40B4-BE49-F238E27FC236}">
                <a16:creationId xmlns:a16="http://schemas.microsoft.com/office/drawing/2014/main" id="{7EEB1E98-2823-415D-AC47-F2BAC2B88919}"/>
              </a:ext>
            </a:extLst>
          </p:cNvPr>
          <p:cNvSpPr/>
          <p:nvPr/>
        </p:nvSpPr>
        <p:spPr>
          <a:xfrm>
            <a:off x="4152977" y="586699"/>
            <a:ext cx="7857354" cy="58734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MT" panose="020B0502020104020203"/>
              <a:ea typeface="+mn-ea"/>
              <a:cs typeface="+mn-cs"/>
            </a:endParaRPr>
          </a:p>
        </p:txBody>
      </p:sp>
      <p:sp>
        <p:nvSpPr>
          <p:cNvPr id="6" name="Content Placeholder 2">
            <a:extLst>
              <a:ext uri="{FF2B5EF4-FFF2-40B4-BE49-F238E27FC236}">
                <a16:creationId xmlns:a16="http://schemas.microsoft.com/office/drawing/2014/main" id="{9D5B6238-B878-9F9F-216E-2A9AB251E8FC}"/>
              </a:ext>
            </a:extLst>
          </p:cNvPr>
          <p:cNvSpPr txBox="1">
            <a:spLocks/>
          </p:cNvSpPr>
          <p:nvPr/>
        </p:nvSpPr>
        <p:spPr>
          <a:xfrm>
            <a:off x="4263887" y="675861"/>
            <a:ext cx="7663070" cy="5784316"/>
          </a:xfrm>
          <a:prstGeom prst="rect">
            <a:avLst/>
          </a:prstGeom>
        </p:spPr>
        <p:txBody>
          <a:bodyPr vert="horz" lIns="91440" tIns="45720" rIns="91440" bIns="45720" rtlCol="0" anchor="t" anchorCtr="0">
            <a:no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800" kern="1200">
                <a:solidFill>
                  <a:srgbClr val="2683C6"/>
                </a:solidFill>
                <a:latin typeface="Verdana" panose="020B0604030504040204" pitchFamily="34" charset="0"/>
                <a:ea typeface="Verdana" panose="020B0604030504040204" pitchFamily="34" charset="0"/>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400" kern="1200">
                <a:solidFill>
                  <a:srgbClr val="2683C6"/>
                </a:solidFill>
                <a:latin typeface="Verdana" panose="020B0604030504040204" pitchFamily="34" charset="0"/>
                <a:ea typeface="Verdana" panose="020B0604030504040204" pitchFamily="34" charset="0"/>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000" kern="1200">
                <a:solidFill>
                  <a:srgbClr val="2683C6"/>
                </a:solidFill>
                <a:latin typeface="Verdana" panose="020B0604030504040204" pitchFamily="34" charset="0"/>
                <a:ea typeface="Verdana" panose="020B0604030504040204" pitchFamily="34" charset="0"/>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rgbClr val="2683C6"/>
                </a:solidFill>
                <a:latin typeface="Verdana" panose="020B0604030504040204" pitchFamily="34" charset="0"/>
                <a:ea typeface="Verdana" panose="020B0604030504040204" pitchFamily="34" charset="0"/>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rgbClr val="2683C6"/>
                </a:solidFill>
                <a:latin typeface="Verdana" panose="020B0604030504040204" pitchFamily="34" charset="0"/>
                <a:ea typeface="Verdana" panose="020B0604030504040204" pitchFamily="34" charset="0"/>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a:buSzPct val="85000"/>
            </a:pPr>
            <a:r>
              <a:rPr lang="en-US" sz="1800" dirty="0"/>
              <a:t>Orphan/Guardianship </a:t>
            </a:r>
          </a:p>
          <a:p>
            <a:pPr lvl="1">
              <a:buSzPct val="85000"/>
              <a:buFont typeface="Arial" panose="020B0604020202020204" pitchFamily="34" charset="0"/>
              <a:buChar char="•"/>
            </a:pPr>
            <a:r>
              <a:rPr lang="en-US" sz="1400" dirty="0"/>
              <a:t>At 13 or older, no living biological or adoptive parent(s)</a:t>
            </a:r>
          </a:p>
          <a:p>
            <a:pPr lvl="1">
              <a:buSzPct val="85000"/>
              <a:buFont typeface="Arial" panose="020B0604020202020204" pitchFamily="34" charset="0"/>
              <a:buChar char="•"/>
            </a:pPr>
            <a:r>
              <a:rPr lang="en-US" sz="1400" dirty="0"/>
              <a:t>At 13 or older, ward of the court or in foster care</a:t>
            </a:r>
          </a:p>
          <a:p>
            <a:pPr>
              <a:buSzPct val="85000"/>
            </a:pPr>
            <a:r>
              <a:rPr lang="en-US" sz="1800" dirty="0"/>
              <a:t>Emancipated Minor/Legal Guardianship</a:t>
            </a:r>
          </a:p>
          <a:p>
            <a:pPr lvl="1">
              <a:buSzPct val="85000"/>
              <a:buFont typeface="Arial" panose="020B0604020202020204" pitchFamily="34" charset="0"/>
              <a:buChar char="•"/>
            </a:pPr>
            <a:r>
              <a:rPr lang="en-US" sz="1600" dirty="0"/>
              <a:t>Emancipated minor as determined by court in state of legal residence</a:t>
            </a:r>
          </a:p>
          <a:p>
            <a:pPr lvl="1">
              <a:buSzPct val="85000"/>
              <a:buFont typeface="Arial" panose="020B0604020202020204" pitchFamily="34" charset="0"/>
              <a:buChar char="•"/>
            </a:pPr>
            <a:r>
              <a:rPr lang="en-US" sz="1600" dirty="0"/>
              <a:t>In legal guardianship as determined by a court in state of legal residence (</a:t>
            </a:r>
            <a:r>
              <a:rPr lang="en-US" sz="1400" dirty="0"/>
              <a:t>not the same as legal custody)</a:t>
            </a:r>
          </a:p>
          <a:p>
            <a:pPr>
              <a:buSzPct val="85000"/>
            </a:pPr>
            <a:r>
              <a:rPr lang="en-US" sz="1800" dirty="0"/>
              <a:t>Homelessness</a:t>
            </a:r>
          </a:p>
          <a:p>
            <a:pPr lvl="1">
              <a:buSzPct val="85000"/>
              <a:buFont typeface="Arial" panose="020B0604020202020204" pitchFamily="34" charset="0"/>
              <a:buChar char="•"/>
            </a:pPr>
            <a:r>
              <a:rPr lang="en-US" sz="1600" dirty="0"/>
              <a:t>As of July 1 of filing year, student unaccompanied and (1) homeless or (2) self supporting and at risk of being homeless as determined by:</a:t>
            </a:r>
          </a:p>
          <a:p>
            <a:pPr lvl="2">
              <a:buSzPct val="85000"/>
              <a:buFont typeface="Courier New" panose="02070309020205020404" pitchFamily="49" charset="0"/>
              <a:buChar char="o"/>
            </a:pPr>
            <a:r>
              <a:rPr lang="en-US" sz="1400" dirty="0"/>
              <a:t>Emergency or transitional shelter, street outreach program, homeless youth drop-in center, or other program serving those experiencing homelessness</a:t>
            </a:r>
          </a:p>
          <a:p>
            <a:pPr lvl="2">
              <a:buSzPct val="85000"/>
              <a:buFont typeface="Courier New" panose="02070309020205020404" pitchFamily="49" charset="0"/>
              <a:buChar char="o"/>
            </a:pPr>
            <a:r>
              <a:rPr lang="en-US" sz="1400" dirty="0"/>
              <a:t>High school or school district homeless liaison or designee</a:t>
            </a:r>
          </a:p>
          <a:p>
            <a:pPr lvl="2">
              <a:buSzPct val="85000"/>
              <a:buFont typeface="Courier New" panose="02070309020205020404" pitchFamily="49" charset="0"/>
              <a:buChar char="o"/>
            </a:pPr>
            <a:r>
              <a:rPr lang="en-US" sz="1400" dirty="0"/>
              <a:t>Director or designee of a project supported by a federal TRIO or GEAR UP program grant</a:t>
            </a:r>
          </a:p>
          <a:p>
            <a:pPr lvl="2">
              <a:buSzPct val="85000"/>
              <a:buFont typeface="Courier New" panose="02070309020205020404" pitchFamily="49" charset="0"/>
              <a:buChar char="o"/>
            </a:pPr>
            <a:r>
              <a:rPr lang="en-US" sz="1400" dirty="0"/>
              <a:t>Financial aid administrator</a:t>
            </a:r>
          </a:p>
        </p:txBody>
      </p:sp>
    </p:spTree>
    <p:extLst>
      <p:ext uri="{BB962C8B-B14F-4D97-AF65-F5344CB8AC3E}">
        <p14:creationId xmlns:p14="http://schemas.microsoft.com/office/powerpoint/2010/main" val="10192238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Google Shape;189;p12">
            <a:extLst>
              <a:ext uri="{FF2B5EF4-FFF2-40B4-BE49-F238E27FC236}">
                <a16:creationId xmlns:a16="http://schemas.microsoft.com/office/drawing/2014/main" id="{096BDFFF-DC8A-48CA-9274-0C912F403397}"/>
              </a:ext>
            </a:extLst>
          </p:cNvPr>
          <p:cNvSpPr txBox="1">
            <a:spLocks noGrp="1"/>
          </p:cNvSpPr>
          <p:nvPr>
            <p:ph type="title"/>
          </p:nvPr>
        </p:nvSpPr>
        <p:spPr>
          <a:prstGeom prst="rect">
            <a:avLst/>
          </a:prstGeom>
        </p:spPr>
        <p:txBody>
          <a:bodyPr spcFirstLastPara="1" vert="horz" wrap="square" lIns="121900" tIns="121900" rIns="121900" bIns="121900" rtlCol="0" anchor="ctr" anchorCtr="0">
            <a:noAutofit/>
          </a:bodyPr>
          <a:lstStyle/>
          <a:p>
            <a:pPr lvl="0"/>
            <a:r>
              <a:rPr lang="en-US" sz="3200" dirty="0">
                <a:solidFill>
                  <a:schemeClr val="bg1"/>
                </a:solidFill>
              </a:rPr>
              <a:t>Dependency Determination</a:t>
            </a:r>
            <a:endParaRPr sz="3200" dirty="0"/>
          </a:p>
        </p:txBody>
      </p:sp>
      <p:sp>
        <p:nvSpPr>
          <p:cNvPr id="3" name="Content Placeholder 2"/>
          <p:cNvSpPr>
            <a:spLocks noGrp="1"/>
          </p:cNvSpPr>
          <p:nvPr>
            <p:ph type="body" idx="4294967295"/>
          </p:nvPr>
        </p:nvSpPr>
        <p:spPr>
          <a:xfrm>
            <a:off x="575894" y="1920837"/>
            <a:ext cx="11029616" cy="4866462"/>
          </a:xfrm>
        </p:spPr>
        <p:txBody>
          <a:bodyPr>
            <a:noAutofit/>
          </a:bodyPr>
          <a:lstStyle/>
          <a:p>
            <a:pPr>
              <a:buSzPct val="85000"/>
            </a:pPr>
            <a:r>
              <a:rPr lang="en-US" sz="2000" dirty="0"/>
              <a:t>Order of Questions</a:t>
            </a:r>
            <a:br>
              <a:rPr lang="en-US" sz="2000" dirty="0"/>
            </a:br>
            <a:endParaRPr lang="en-US" sz="1050" dirty="0"/>
          </a:p>
          <a:p>
            <a:pPr lvl="1">
              <a:buSzPct val="85000"/>
              <a:buFont typeface="Arial" panose="020B0604020202020204" pitchFamily="34" charset="0"/>
              <a:buChar char="•"/>
            </a:pPr>
            <a:r>
              <a:rPr lang="en-US" sz="1600" dirty="0"/>
              <a:t>Birthdate, year in college, marital status all collected on FAFSA</a:t>
            </a:r>
          </a:p>
          <a:p>
            <a:pPr lvl="1">
              <a:buSzPct val="85000"/>
              <a:buFont typeface="Arial" panose="020B0604020202020204" pitchFamily="34" charset="0"/>
              <a:buChar char="•"/>
            </a:pPr>
            <a:r>
              <a:rPr lang="en-US" sz="1600" dirty="0"/>
              <a:t>Remaining items  (with the exception of Homelessness) listed as “Student Personal Circumstances” questions that student may check if they apply or they may select none of these apply</a:t>
            </a:r>
          </a:p>
          <a:p>
            <a:pPr lvl="1">
              <a:buSzPct val="85000"/>
              <a:buFont typeface="Arial" panose="020B0604020202020204" pitchFamily="34" charset="0"/>
              <a:buChar char="•"/>
            </a:pPr>
            <a:r>
              <a:rPr lang="en-US" sz="1600" dirty="0"/>
              <a:t>If they answered yes to any of these questions, they would complete FAFSA as independent student</a:t>
            </a:r>
          </a:p>
          <a:p>
            <a:pPr lvl="1">
              <a:buSzPct val="85000"/>
              <a:buFont typeface="Arial" panose="020B0604020202020204" pitchFamily="34" charset="0"/>
              <a:buChar char="•"/>
            </a:pPr>
            <a:r>
              <a:rPr lang="en-US" sz="1600" dirty="0"/>
              <a:t>If none apply, next screen, “Student Other Circumstances”, asks about (1) homelessness or (2) self-supporting and at risk of being homeless</a:t>
            </a:r>
          </a:p>
          <a:p>
            <a:pPr lvl="1">
              <a:buSzPct val="85000"/>
              <a:buFont typeface="Arial" panose="020B0604020202020204" pitchFamily="34" charset="0"/>
              <a:buChar char="•"/>
            </a:pPr>
            <a:r>
              <a:rPr lang="en-US" sz="1600" dirty="0"/>
              <a:t>If yes, student will complete the FAFSA as provisionally independent</a:t>
            </a:r>
          </a:p>
          <a:p>
            <a:pPr lvl="1">
              <a:buSzPct val="85000"/>
              <a:buFont typeface="Arial" panose="020B0604020202020204" pitchFamily="34" charset="0"/>
              <a:buChar char="•"/>
            </a:pPr>
            <a:r>
              <a:rPr lang="en-US" sz="1600" dirty="0"/>
              <a:t>If no, student will be asked if they are able to provide parent information or if they have an unusual circumstance preventing contact with parents or puts them at risk to do so</a:t>
            </a:r>
          </a:p>
          <a:p>
            <a:pPr lvl="2">
              <a:buSzPct val="85000"/>
              <a:buFont typeface="Courier New" panose="02070309020205020404" pitchFamily="49" charset="0"/>
              <a:buChar char="o"/>
            </a:pPr>
            <a:r>
              <a:rPr lang="en-US" sz="1400" dirty="0"/>
              <a:t>Examples: Left abusive/threating environment, abandoned but not adopted, refugee or asylee separated from parent in foreign country, human trafficking victim, you or parents incarcerated, or otherwise unable to contact or locate parents and not adopted</a:t>
            </a:r>
          </a:p>
          <a:p>
            <a:pPr lvl="1">
              <a:buSzPct val="85000"/>
              <a:buFont typeface="Arial" panose="020B0604020202020204" pitchFamily="34" charset="0"/>
              <a:buChar char="•"/>
            </a:pPr>
            <a:r>
              <a:rPr lang="en-US" sz="1600" dirty="0"/>
              <a:t>If no unusual circumstances, completes FAFSA as dependent with parents</a:t>
            </a:r>
          </a:p>
        </p:txBody>
      </p:sp>
    </p:spTree>
    <p:extLst>
      <p:ext uri="{BB962C8B-B14F-4D97-AF65-F5344CB8AC3E}">
        <p14:creationId xmlns:p14="http://schemas.microsoft.com/office/powerpoint/2010/main" val="14753918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Google Shape;189;p12">
            <a:extLst>
              <a:ext uri="{FF2B5EF4-FFF2-40B4-BE49-F238E27FC236}">
                <a16:creationId xmlns:a16="http://schemas.microsoft.com/office/drawing/2014/main" id="{096BDFFF-DC8A-48CA-9274-0C912F403397}"/>
              </a:ext>
            </a:extLst>
          </p:cNvPr>
          <p:cNvSpPr txBox="1">
            <a:spLocks noGrp="1"/>
          </p:cNvSpPr>
          <p:nvPr>
            <p:ph type="title"/>
          </p:nvPr>
        </p:nvSpPr>
        <p:spPr>
          <a:prstGeom prst="rect">
            <a:avLst/>
          </a:prstGeom>
        </p:spPr>
        <p:txBody>
          <a:bodyPr spcFirstLastPara="1" vert="horz" wrap="square" lIns="121900" tIns="121900" rIns="121900" bIns="121900" rtlCol="0" anchor="ctr" anchorCtr="0">
            <a:noAutofit/>
          </a:bodyPr>
          <a:lstStyle/>
          <a:p>
            <a:pPr lvl="0"/>
            <a:r>
              <a:rPr lang="en-US" sz="3200" dirty="0">
                <a:solidFill>
                  <a:schemeClr val="bg1"/>
                </a:solidFill>
              </a:rPr>
              <a:t>Dependency Documentation</a:t>
            </a:r>
            <a:endParaRPr sz="3200" dirty="0"/>
          </a:p>
        </p:txBody>
      </p:sp>
      <p:sp>
        <p:nvSpPr>
          <p:cNvPr id="3" name="Content Placeholder 2"/>
          <p:cNvSpPr>
            <a:spLocks noGrp="1"/>
          </p:cNvSpPr>
          <p:nvPr>
            <p:ph type="body" idx="4294967295"/>
          </p:nvPr>
        </p:nvSpPr>
        <p:spPr>
          <a:xfrm>
            <a:off x="575894" y="2022763"/>
            <a:ext cx="11029616" cy="4405745"/>
          </a:xfrm>
        </p:spPr>
        <p:txBody>
          <a:bodyPr>
            <a:noAutofit/>
          </a:bodyPr>
          <a:lstStyle/>
          <a:p>
            <a:pPr>
              <a:buSzPct val="85000"/>
            </a:pPr>
            <a:r>
              <a:rPr lang="en-US" sz="1900" dirty="0"/>
              <a:t>College has right to request supporting docs for any dependency category response.</a:t>
            </a:r>
            <a:br>
              <a:rPr lang="en-US" sz="2000" dirty="0"/>
            </a:br>
            <a:endParaRPr lang="en-US" sz="1050" dirty="0"/>
          </a:p>
          <a:p>
            <a:pPr>
              <a:buSzPct val="85000"/>
            </a:pPr>
            <a:r>
              <a:rPr lang="en-US" sz="1900" dirty="0"/>
              <a:t>College required to reach out in cases of provisional independent status (homelessness and unusual circumstances) for information and supporting documentation.</a:t>
            </a:r>
            <a:br>
              <a:rPr lang="en-US" sz="2000" dirty="0"/>
            </a:br>
            <a:endParaRPr lang="en-US" sz="1050" dirty="0"/>
          </a:p>
          <a:p>
            <a:pPr>
              <a:buSzPct val="85000"/>
            </a:pPr>
            <a:r>
              <a:rPr lang="en-US" sz="1900" dirty="0"/>
              <a:t>Provisional independent status will calculate an SAI but will not be eligible for aid until resolved by college.</a:t>
            </a:r>
            <a:br>
              <a:rPr lang="en-US" sz="2000" dirty="0"/>
            </a:br>
            <a:endParaRPr lang="en-US" sz="1050" dirty="0"/>
          </a:p>
          <a:p>
            <a:pPr>
              <a:buSzPct val="85000"/>
            </a:pPr>
            <a:r>
              <a:rPr lang="en-US" sz="1900" dirty="0"/>
              <a:t>Once independent, student anticipated to remain so.</a:t>
            </a:r>
            <a:br>
              <a:rPr lang="en-US" sz="2000" dirty="0"/>
            </a:br>
            <a:endParaRPr lang="en-US" sz="1050" dirty="0"/>
          </a:p>
          <a:p>
            <a:pPr lvl="1">
              <a:buSzPct val="85000"/>
              <a:buFont typeface="Arial" panose="020B0604020202020204" pitchFamily="34" charset="0"/>
              <a:buChar char="•"/>
            </a:pPr>
            <a:r>
              <a:rPr lang="en-US" sz="1700" dirty="0"/>
              <a:t>Future FAFSAs will keep these answers and limit need to redocument in future years.</a:t>
            </a:r>
            <a:br>
              <a:rPr lang="en-US" sz="1800" dirty="0"/>
            </a:br>
            <a:endParaRPr lang="en-US" sz="1050" dirty="0"/>
          </a:p>
          <a:p>
            <a:pPr lvl="1">
              <a:buSzPct val="85000"/>
              <a:buFont typeface="Arial" panose="020B0604020202020204" pitchFamily="34" charset="0"/>
              <a:buChar char="•"/>
            </a:pPr>
            <a:r>
              <a:rPr lang="en-US" sz="1700" dirty="0"/>
              <a:t>Colleges therefore may seek defining documentation when reviewing independent (and provisionally independent) to solidify determination.</a:t>
            </a:r>
          </a:p>
        </p:txBody>
      </p:sp>
    </p:spTree>
    <p:extLst>
      <p:ext uri="{BB962C8B-B14F-4D97-AF65-F5344CB8AC3E}">
        <p14:creationId xmlns:p14="http://schemas.microsoft.com/office/powerpoint/2010/main" val="25012117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Google Shape;189;p12">
            <a:extLst>
              <a:ext uri="{FF2B5EF4-FFF2-40B4-BE49-F238E27FC236}">
                <a16:creationId xmlns:a16="http://schemas.microsoft.com/office/drawing/2014/main" id="{096BDFFF-DC8A-48CA-9274-0C912F403397}"/>
              </a:ext>
            </a:extLst>
          </p:cNvPr>
          <p:cNvSpPr txBox="1">
            <a:spLocks noGrp="1"/>
          </p:cNvSpPr>
          <p:nvPr>
            <p:ph type="title"/>
          </p:nvPr>
        </p:nvSpPr>
        <p:spPr>
          <a:prstGeom prst="rect">
            <a:avLst/>
          </a:prstGeom>
        </p:spPr>
        <p:txBody>
          <a:bodyPr spcFirstLastPara="1" vert="horz" wrap="square" lIns="121900" tIns="121900" rIns="121900" bIns="121900" rtlCol="0" anchor="ctr" anchorCtr="0">
            <a:noAutofit/>
          </a:bodyPr>
          <a:lstStyle/>
          <a:p>
            <a:pPr lvl="0"/>
            <a:r>
              <a:rPr lang="en-US" sz="3200" dirty="0">
                <a:solidFill>
                  <a:schemeClr val="bg1"/>
                </a:solidFill>
              </a:rPr>
              <a:t>Dependent – Parent Refusal</a:t>
            </a:r>
            <a:endParaRPr sz="3200" dirty="0"/>
          </a:p>
        </p:txBody>
      </p:sp>
      <p:sp>
        <p:nvSpPr>
          <p:cNvPr id="3" name="Content Placeholder 2"/>
          <p:cNvSpPr>
            <a:spLocks noGrp="1"/>
          </p:cNvSpPr>
          <p:nvPr>
            <p:ph type="body" idx="4294967295"/>
          </p:nvPr>
        </p:nvSpPr>
        <p:spPr>
          <a:xfrm>
            <a:off x="575894" y="2022763"/>
            <a:ext cx="11029616" cy="4594853"/>
          </a:xfrm>
        </p:spPr>
        <p:txBody>
          <a:bodyPr>
            <a:noAutofit/>
          </a:bodyPr>
          <a:lstStyle/>
          <a:p>
            <a:pPr>
              <a:buSzPct val="85000"/>
            </a:pPr>
            <a:r>
              <a:rPr lang="en-US" sz="2000" dirty="0"/>
              <a:t>Student may report on FAFSA parents are unwilling to provide information though no unusual circumstance exists.</a:t>
            </a:r>
            <a:br>
              <a:rPr lang="en-US" sz="2000" dirty="0"/>
            </a:br>
            <a:endParaRPr lang="en-US" sz="1050" dirty="0"/>
          </a:p>
          <a:p>
            <a:pPr>
              <a:buSzPct val="85000"/>
            </a:pPr>
            <a:r>
              <a:rPr lang="en-US" sz="2000" dirty="0"/>
              <a:t>These students can request to be considered for limited federal aid.</a:t>
            </a:r>
            <a:br>
              <a:rPr lang="en-US" sz="2000" dirty="0"/>
            </a:br>
            <a:endParaRPr lang="en-US" sz="1050" dirty="0"/>
          </a:p>
          <a:p>
            <a:pPr lvl="1">
              <a:buSzPct val="85000"/>
              <a:buFont typeface="Arial" panose="020B0604020202020204" pitchFamily="34" charset="0"/>
              <a:buChar char="•"/>
            </a:pPr>
            <a:r>
              <a:rPr lang="en-US" sz="1700" dirty="0"/>
              <a:t>Only Federal Direct Unsubsidized Loan can be awarded</a:t>
            </a:r>
            <a:br>
              <a:rPr lang="en-US" sz="1800" dirty="0"/>
            </a:br>
            <a:endParaRPr lang="en-US" sz="1050" dirty="0"/>
          </a:p>
          <a:p>
            <a:pPr lvl="1">
              <a:buSzPct val="85000"/>
              <a:buFont typeface="Arial" panose="020B0604020202020204" pitchFamily="34" charset="0"/>
              <a:buChar char="•"/>
            </a:pPr>
            <a:r>
              <a:rPr lang="en-US" sz="1700" dirty="0"/>
              <a:t>Up to $5,500 freshmen/$6,500 sophomores/$7,500 junior or senior</a:t>
            </a:r>
            <a:br>
              <a:rPr lang="en-US" sz="1800" dirty="0"/>
            </a:br>
            <a:endParaRPr lang="en-US" sz="1050" dirty="0"/>
          </a:p>
          <a:p>
            <a:pPr>
              <a:buSzPct val="85000"/>
            </a:pPr>
            <a:r>
              <a:rPr lang="en-US" sz="2000" dirty="0"/>
              <a:t>No SAI calculated.</a:t>
            </a:r>
            <a:br>
              <a:rPr lang="en-US" sz="2000" dirty="0"/>
            </a:br>
            <a:endParaRPr lang="en-US" sz="1050" dirty="0"/>
          </a:p>
          <a:p>
            <a:pPr>
              <a:buSzPct val="85000"/>
            </a:pPr>
            <a:r>
              <a:rPr lang="en-US" sz="2000" dirty="0"/>
              <a:t>Documentation of this status may be requested by school.</a:t>
            </a:r>
            <a:br>
              <a:rPr lang="en-US" sz="2000" dirty="0"/>
            </a:br>
            <a:endParaRPr lang="en-US" sz="1050" dirty="0"/>
          </a:p>
          <a:p>
            <a:pPr>
              <a:buSzPct val="85000"/>
            </a:pPr>
            <a:r>
              <a:rPr lang="en-US" sz="2000" dirty="0"/>
              <a:t>College may work with such students to alert parents that dependency status does not obligate them as way to get complete FAFSA for better aid package.</a:t>
            </a:r>
          </a:p>
        </p:txBody>
      </p:sp>
    </p:spTree>
    <p:extLst>
      <p:ext uri="{BB962C8B-B14F-4D97-AF65-F5344CB8AC3E}">
        <p14:creationId xmlns:p14="http://schemas.microsoft.com/office/powerpoint/2010/main" val="31772661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38123-9FDC-9D0A-CE28-BFAE046D274B}"/>
              </a:ext>
            </a:extLst>
          </p:cNvPr>
          <p:cNvSpPr>
            <a:spLocks noGrp="1"/>
          </p:cNvSpPr>
          <p:nvPr>
            <p:ph type="title"/>
          </p:nvPr>
        </p:nvSpPr>
        <p:spPr/>
        <p:txBody>
          <a:bodyPr anchor="ctr" anchorCtr="0">
            <a:normAutofit/>
          </a:bodyPr>
          <a:lstStyle/>
          <a:p>
            <a:r>
              <a:rPr lang="en-US" sz="3200" dirty="0"/>
              <a:t>UNUSUAL VS. SPECIAL CIRCUMSTANCEs</a:t>
            </a:r>
          </a:p>
        </p:txBody>
      </p:sp>
      <p:sp>
        <p:nvSpPr>
          <p:cNvPr id="3" name="Content Placeholder 2">
            <a:extLst>
              <a:ext uri="{FF2B5EF4-FFF2-40B4-BE49-F238E27FC236}">
                <a16:creationId xmlns:a16="http://schemas.microsoft.com/office/drawing/2014/main" id="{904E68EC-E688-59BE-91D9-A0CCF081C05B}"/>
              </a:ext>
            </a:extLst>
          </p:cNvPr>
          <p:cNvSpPr>
            <a:spLocks noGrp="1"/>
          </p:cNvSpPr>
          <p:nvPr>
            <p:ph idx="1"/>
          </p:nvPr>
        </p:nvSpPr>
        <p:spPr>
          <a:xfrm>
            <a:off x="581192" y="1988585"/>
            <a:ext cx="10772608" cy="4604837"/>
          </a:xfrm>
        </p:spPr>
        <p:txBody>
          <a:bodyPr>
            <a:normAutofit fontScale="62500" lnSpcReduction="20000"/>
          </a:bodyPr>
          <a:lstStyle/>
          <a:p>
            <a:r>
              <a:rPr lang="en-US" dirty="0"/>
              <a:t>Unusual Circumstances</a:t>
            </a:r>
            <a:br>
              <a:rPr lang="en-US" dirty="0"/>
            </a:br>
            <a:endParaRPr lang="en-US" sz="1700" dirty="0"/>
          </a:p>
          <a:p>
            <a:pPr lvl="1">
              <a:buFont typeface="Arial" panose="020B0604020202020204" pitchFamily="34" charset="0"/>
              <a:buChar char="•"/>
            </a:pPr>
            <a:r>
              <a:rPr lang="en-US" dirty="0"/>
              <a:t>Used in FAFSA Completion</a:t>
            </a:r>
          </a:p>
          <a:p>
            <a:pPr lvl="1">
              <a:buFont typeface="Arial" panose="020B0604020202020204" pitchFamily="34" charset="0"/>
              <a:buChar char="•"/>
            </a:pPr>
            <a:r>
              <a:rPr lang="en-US" dirty="0"/>
              <a:t>Conditions that justify adjusting student’s dependency status based on unusual situation (e.g., parental abandonment or human trafficking)</a:t>
            </a:r>
          </a:p>
          <a:p>
            <a:pPr lvl="1">
              <a:buFont typeface="Arial" panose="020B0604020202020204" pitchFamily="34" charset="0"/>
              <a:buChar char="•"/>
            </a:pPr>
            <a:r>
              <a:rPr lang="en-US" dirty="0"/>
              <a:t>Commonly referred to as Dependency Appeal or Override</a:t>
            </a:r>
            <a:br>
              <a:rPr lang="en-US" dirty="0"/>
            </a:br>
            <a:endParaRPr lang="en-US" sz="1700" dirty="0"/>
          </a:p>
          <a:p>
            <a:r>
              <a:rPr lang="en-US" dirty="0"/>
              <a:t>Special Circumstances</a:t>
            </a:r>
            <a:br>
              <a:rPr lang="en-US" dirty="0"/>
            </a:br>
            <a:endParaRPr lang="en-US" sz="1700" dirty="0"/>
          </a:p>
          <a:p>
            <a:pPr lvl="1">
              <a:buFont typeface="Arial" panose="020B0604020202020204" pitchFamily="34" charset="0"/>
              <a:buChar char="•"/>
            </a:pPr>
            <a:r>
              <a:rPr lang="en-US" dirty="0"/>
              <a:t>Used in COA or SAI data adjustments</a:t>
            </a:r>
          </a:p>
          <a:p>
            <a:pPr lvl="1">
              <a:buFont typeface="Arial" panose="020B0604020202020204" pitchFamily="34" charset="0"/>
              <a:buChar char="•"/>
            </a:pPr>
            <a:r>
              <a:rPr lang="en-US" dirty="0"/>
              <a:t>Special or extenuating situations (such as job loss) that impact student or parent(s) financial condition and support adjusting data elements in COA or SAI calculation</a:t>
            </a:r>
            <a:br>
              <a:rPr lang="en-US" dirty="0"/>
            </a:br>
            <a:endParaRPr lang="en-US" sz="1700" dirty="0"/>
          </a:p>
          <a:p>
            <a:r>
              <a:rPr lang="en-US" dirty="0"/>
              <a:t>Both are professional judgments exercised on a case-by-case basis</a:t>
            </a:r>
            <a:br>
              <a:rPr lang="en-US" dirty="0"/>
            </a:br>
            <a:endParaRPr lang="en-US" sz="1700" dirty="0"/>
          </a:p>
          <a:p>
            <a:r>
              <a:rPr lang="en-US" dirty="0"/>
              <a:t>Determined by financial aid administrator so may differ slightly college to college </a:t>
            </a:r>
            <a:br>
              <a:rPr lang="en-US" dirty="0"/>
            </a:br>
            <a:endParaRPr lang="en-US" sz="1700" dirty="0"/>
          </a:p>
          <a:p>
            <a:r>
              <a:rPr lang="en-US" dirty="0"/>
              <a:t>Documentation for both Unusual and Special Circumstances will be requested by school</a:t>
            </a:r>
          </a:p>
          <a:p>
            <a:endParaRPr lang="en-US" dirty="0"/>
          </a:p>
          <a:p>
            <a:pPr lvl="2"/>
            <a:endParaRPr lang="en-US" dirty="0"/>
          </a:p>
        </p:txBody>
      </p:sp>
    </p:spTree>
    <p:extLst>
      <p:ext uri="{BB962C8B-B14F-4D97-AF65-F5344CB8AC3E}">
        <p14:creationId xmlns:p14="http://schemas.microsoft.com/office/powerpoint/2010/main" val="33091692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14"/>
          <p:cNvSpPr txBox="1">
            <a:spLocks noGrp="1"/>
          </p:cNvSpPr>
          <p:nvPr>
            <p:ph type="ctrTitle"/>
          </p:nvPr>
        </p:nvSpPr>
        <p:spPr>
          <a:xfrm>
            <a:off x="3265714" y="3695366"/>
            <a:ext cx="7989876" cy="1475013"/>
          </a:xfrm>
          <a:prstGeom prst="rect">
            <a:avLst/>
          </a:prstGeom>
        </p:spPr>
        <p:txBody>
          <a:bodyPr spcFirstLastPara="1" vert="horz" wrap="square" lIns="121900" tIns="121900" rIns="121900" bIns="121900" rtlCol="0" anchor="ctr" anchorCtr="0">
            <a:noAutofit/>
          </a:bodyPr>
          <a:lstStyle/>
          <a:p>
            <a:r>
              <a:rPr lang="en-US" dirty="0">
                <a:solidFill>
                  <a:schemeClr val="bg1"/>
                </a:solidFill>
              </a:rPr>
              <a:t>Federal aid programs</a:t>
            </a:r>
          </a:p>
        </p:txBody>
      </p:sp>
      <p:pic>
        <p:nvPicPr>
          <p:cNvPr id="5" name="Graphic 4" descr="Medical outline">
            <a:extLst>
              <a:ext uri="{FF2B5EF4-FFF2-40B4-BE49-F238E27FC236}">
                <a16:creationId xmlns:a16="http://schemas.microsoft.com/office/drawing/2014/main" id="{0E708697-0CDD-D79B-2146-460FF3EBCE2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86305" y="3695366"/>
            <a:ext cx="1757739" cy="1757739"/>
          </a:xfrm>
          <a:prstGeom prst="rect">
            <a:avLst/>
          </a:prstGeom>
        </p:spPr>
      </p:pic>
    </p:spTree>
    <p:extLst>
      <p:ext uri="{BB962C8B-B14F-4D97-AF65-F5344CB8AC3E}">
        <p14:creationId xmlns:p14="http://schemas.microsoft.com/office/powerpoint/2010/main" val="4939923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Google Shape;189;p12">
            <a:extLst>
              <a:ext uri="{FF2B5EF4-FFF2-40B4-BE49-F238E27FC236}">
                <a16:creationId xmlns:a16="http://schemas.microsoft.com/office/drawing/2014/main" id="{06C94C09-86EA-4411-BE7E-D17363A040E6}"/>
              </a:ext>
            </a:extLst>
          </p:cNvPr>
          <p:cNvSpPr txBox="1">
            <a:spLocks noGrp="1"/>
          </p:cNvSpPr>
          <p:nvPr>
            <p:ph type="title"/>
          </p:nvPr>
        </p:nvSpPr>
        <p:spPr>
          <a:prstGeom prst="rect">
            <a:avLst/>
          </a:prstGeom>
        </p:spPr>
        <p:txBody>
          <a:bodyPr spcFirstLastPara="1" vert="horz" wrap="square" lIns="121900" tIns="121900" rIns="121900" bIns="121900" rtlCol="0" anchor="ctr" anchorCtr="0">
            <a:noAutofit/>
          </a:bodyPr>
          <a:lstStyle/>
          <a:p>
            <a:pPr lvl="0"/>
            <a:r>
              <a:rPr lang="en-US" sz="3200" dirty="0"/>
              <a:t>FEDERAL AID PROGRAMS</a:t>
            </a:r>
          </a:p>
        </p:txBody>
      </p:sp>
      <p:graphicFrame>
        <p:nvGraphicFramePr>
          <p:cNvPr id="4" name="Content Placeholder 3"/>
          <p:cNvGraphicFramePr>
            <a:graphicFrameLocks noGrp="1"/>
          </p:cNvGraphicFramePr>
          <p:nvPr>
            <p:ph idx="4294967295"/>
          </p:nvPr>
        </p:nvGraphicFramePr>
        <p:xfrm>
          <a:off x="1817945" y="2288495"/>
          <a:ext cx="8545513" cy="43227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932415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Google Shape;189;p12">
            <a:extLst>
              <a:ext uri="{FF2B5EF4-FFF2-40B4-BE49-F238E27FC236}">
                <a16:creationId xmlns:a16="http://schemas.microsoft.com/office/drawing/2014/main" id="{1C0B97D0-616C-44DB-96C8-726A7D5E84E2}"/>
              </a:ext>
            </a:extLst>
          </p:cNvPr>
          <p:cNvSpPr txBox="1">
            <a:spLocks noGrp="1"/>
          </p:cNvSpPr>
          <p:nvPr>
            <p:ph type="title"/>
          </p:nvPr>
        </p:nvSpPr>
        <p:spPr>
          <a:prstGeom prst="rect">
            <a:avLst/>
          </a:prstGeom>
        </p:spPr>
        <p:txBody>
          <a:bodyPr spcFirstLastPara="1" vert="horz" wrap="square" lIns="121900" tIns="121900" rIns="121900" bIns="121900" rtlCol="0" anchor="b" anchorCtr="0">
            <a:noAutofit/>
          </a:bodyPr>
          <a:lstStyle/>
          <a:p>
            <a:pPr lvl="0"/>
            <a:r>
              <a:rPr lang="en-US" dirty="0"/>
              <a:t>FEDERAL GRANTS</a:t>
            </a:r>
            <a:endParaRPr dirty="0"/>
          </a:p>
        </p:txBody>
      </p:sp>
      <p:sp>
        <p:nvSpPr>
          <p:cNvPr id="6" name="Text Placeholder 5">
            <a:extLst>
              <a:ext uri="{FF2B5EF4-FFF2-40B4-BE49-F238E27FC236}">
                <a16:creationId xmlns:a16="http://schemas.microsoft.com/office/drawing/2014/main" id="{B60DF34C-3E85-75BB-7436-C22EED611DF8}"/>
              </a:ext>
            </a:extLst>
          </p:cNvPr>
          <p:cNvSpPr>
            <a:spLocks noGrp="1"/>
          </p:cNvSpPr>
          <p:nvPr>
            <p:ph type="body" idx="1"/>
          </p:nvPr>
        </p:nvSpPr>
        <p:spPr>
          <a:xfrm>
            <a:off x="839788" y="893584"/>
            <a:ext cx="5157787" cy="823912"/>
          </a:xfrm>
        </p:spPr>
        <p:txBody>
          <a:bodyPr anchor="ctr" anchorCtr="0">
            <a:normAutofit/>
          </a:bodyPr>
          <a:lstStyle/>
          <a:p>
            <a:r>
              <a:rPr lang="en-US" sz="3200" dirty="0"/>
              <a:t>Pell Grant</a:t>
            </a:r>
          </a:p>
        </p:txBody>
      </p:sp>
      <p:sp>
        <p:nvSpPr>
          <p:cNvPr id="3" name="Content Placeholder 2"/>
          <p:cNvSpPr>
            <a:spLocks noGrp="1"/>
          </p:cNvSpPr>
          <p:nvPr>
            <p:ph sz="half" idx="2"/>
          </p:nvPr>
        </p:nvSpPr>
        <p:spPr>
          <a:xfrm>
            <a:off x="839788" y="1904214"/>
            <a:ext cx="5157787" cy="4285449"/>
          </a:xfrm>
        </p:spPr>
        <p:txBody>
          <a:bodyPr>
            <a:normAutofit fontScale="92500"/>
          </a:bodyPr>
          <a:lstStyle/>
          <a:p>
            <a:r>
              <a:rPr lang="en-US" sz="1600" b="0" i="0" dirty="0">
                <a:effectLst/>
                <a:highlight>
                  <a:srgbClr val="FFFFFF"/>
                </a:highlight>
              </a:rPr>
              <a:t>The maximum Federal Pell Grant award is $7,395 for the 2024–25 award year.</a:t>
            </a:r>
            <a:br>
              <a:rPr lang="en-US" sz="1600" b="0" i="0" dirty="0">
                <a:effectLst/>
                <a:highlight>
                  <a:srgbClr val="FFFFFF"/>
                </a:highlight>
              </a:rPr>
            </a:br>
            <a:endParaRPr lang="en-US" sz="1050" b="0" i="0" dirty="0">
              <a:effectLst/>
              <a:highlight>
                <a:srgbClr val="FFFFFF"/>
              </a:highlight>
            </a:endParaRPr>
          </a:p>
          <a:p>
            <a:r>
              <a:rPr lang="en-US" sz="1600" dirty="0">
                <a:highlight>
                  <a:srgbClr val="FFFFFF"/>
                </a:highlight>
              </a:rPr>
              <a:t>Amount received depends on SAI, cost of attendance, and enrollment status.</a:t>
            </a:r>
            <a:br>
              <a:rPr lang="en-US" sz="1600" dirty="0">
                <a:highlight>
                  <a:srgbClr val="FFFFFF"/>
                </a:highlight>
              </a:rPr>
            </a:br>
            <a:endParaRPr lang="en-US" sz="1050" dirty="0">
              <a:highlight>
                <a:srgbClr val="FFFFFF"/>
              </a:highlight>
            </a:endParaRPr>
          </a:p>
          <a:p>
            <a:r>
              <a:rPr lang="en-US" sz="1600" dirty="0"/>
              <a:t>Students have a </a:t>
            </a:r>
            <a:r>
              <a:rPr lang="en-US" sz="1600" b="1" dirty="0"/>
              <a:t>maximum number of terms </a:t>
            </a:r>
            <a:r>
              <a:rPr lang="en-US" sz="1600" dirty="0"/>
              <a:t>they can receive Pell Grant.</a:t>
            </a:r>
            <a:br>
              <a:rPr lang="en-US" sz="1600" dirty="0"/>
            </a:br>
            <a:endParaRPr lang="en-US" sz="1050" dirty="0"/>
          </a:p>
          <a:p>
            <a:pPr lvl="1">
              <a:buFont typeface="Arial" panose="020B0604020202020204" pitchFamily="34" charset="0"/>
              <a:buChar char="•"/>
            </a:pPr>
            <a:r>
              <a:rPr lang="en-US" sz="1600" dirty="0"/>
              <a:t>600% of an annual award amount, or the equivalent of 12 full-time semesters.</a:t>
            </a:r>
            <a:br>
              <a:rPr lang="en-US" sz="1600" dirty="0"/>
            </a:br>
            <a:endParaRPr lang="en-US" sz="1100" dirty="0"/>
          </a:p>
          <a:p>
            <a:r>
              <a:rPr lang="en-US" sz="1600" dirty="0"/>
              <a:t>Students can attend on a year-round basis and receive up to 150% of their annual award.</a:t>
            </a:r>
            <a:br>
              <a:rPr lang="en-US" sz="1600" dirty="0"/>
            </a:br>
            <a:endParaRPr lang="en-US" sz="1100" dirty="0"/>
          </a:p>
          <a:p>
            <a:pPr lvl="1">
              <a:buFont typeface="Arial" panose="020B0604020202020204" pitchFamily="34" charset="0"/>
              <a:buChar char="•"/>
            </a:pPr>
            <a:r>
              <a:rPr lang="en-US" sz="1600" dirty="0"/>
              <a:t>2024-2025 will no longer have half-time enrollment requirement</a:t>
            </a:r>
          </a:p>
          <a:p>
            <a:pPr lvl="1"/>
            <a:endParaRPr lang="en-US" sz="1000" dirty="0">
              <a:solidFill>
                <a:srgbClr val="212529"/>
              </a:solidFill>
              <a:highlight>
                <a:srgbClr val="FFFFFF"/>
              </a:highlight>
              <a:latin typeface="Noto Serif" panose="020F0502020204030204" pitchFamily="18" charset="0"/>
            </a:endParaRPr>
          </a:p>
          <a:p>
            <a:pPr lvl="1"/>
            <a:endParaRPr lang="en-US" sz="1000" dirty="0">
              <a:solidFill>
                <a:srgbClr val="212529"/>
              </a:solidFill>
              <a:highlight>
                <a:srgbClr val="FFFFFF"/>
              </a:highlight>
              <a:latin typeface="Noto Serif" panose="020F0502020204030204" pitchFamily="18" charset="0"/>
            </a:endParaRPr>
          </a:p>
          <a:p>
            <a:endParaRPr lang="en-US" sz="2000" dirty="0"/>
          </a:p>
        </p:txBody>
      </p:sp>
      <p:sp>
        <p:nvSpPr>
          <p:cNvPr id="7" name="Text Placeholder 6">
            <a:extLst>
              <a:ext uri="{FF2B5EF4-FFF2-40B4-BE49-F238E27FC236}">
                <a16:creationId xmlns:a16="http://schemas.microsoft.com/office/drawing/2014/main" id="{2949F8A3-8372-5E95-9E0F-C0C9A78D28AF}"/>
              </a:ext>
            </a:extLst>
          </p:cNvPr>
          <p:cNvSpPr>
            <a:spLocks noGrp="1"/>
          </p:cNvSpPr>
          <p:nvPr>
            <p:ph type="body" sz="quarter" idx="3"/>
          </p:nvPr>
        </p:nvSpPr>
        <p:spPr>
          <a:xfrm>
            <a:off x="6483285" y="893584"/>
            <a:ext cx="5183188" cy="823912"/>
          </a:xfrm>
        </p:spPr>
        <p:txBody>
          <a:bodyPr anchor="ctr" anchorCtr="0">
            <a:normAutofit/>
          </a:bodyPr>
          <a:lstStyle/>
          <a:p>
            <a:r>
              <a:rPr lang="en-US" sz="3200" dirty="0"/>
              <a:t>TEACH Grant</a:t>
            </a:r>
          </a:p>
        </p:txBody>
      </p:sp>
      <p:sp>
        <p:nvSpPr>
          <p:cNvPr id="8" name="Content Placeholder 7">
            <a:extLst>
              <a:ext uri="{FF2B5EF4-FFF2-40B4-BE49-F238E27FC236}">
                <a16:creationId xmlns:a16="http://schemas.microsoft.com/office/drawing/2014/main" id="{24C47F85-5087-17B9-F43F-750F2453764E}"/>
              </a:ext>
            </a:extLst>
          </p:cNvPr>
          <p:cNvSpPr>
            <a:spLocks noGrp="1"/>
          </p:cNvSpPr>
          <p:nvPr>
            <p:ph sz="quarter" idx="4"/>
          </p:nvPr>
        </p:nvSpPr>
        <p:spPr>
          <a:xfrm>
            <a:off x="6483285" y="1904214"/>
            <a:ext cx="5183188" cy="4285449"/>
          </a:xfrm>
        </p:spPr>
        <p:txBody>
          <a:bodyPr>
            <a:normAutofit fontScale="92500"/>
          </a:bodyPr>
          <a:lstStyle/>
          <a:p>
            <a:r>
              <a:rPr lang="en-US" sz="1600" dirty="0">
                <a:ea typeface="Verdana" panose="020B0604030504040204" pitchFamily="34" charset="0"/>
              </a:rPr>
              <a:t>For any 2024–2025 TEACH Grant first disbursed on or after Oct. 1, 2024, and before Oct. 1, 2025, the maximum award of $4,000 is reduced by 5.7% ($228).</a:t>
            </a:r>
            <a:br>
              <a:rPr lang="en-US" sz="1600" dirty="0">
                <a:ea typeface="Verdana" panose="020B0604030504040204" pitchFamily="34" charset="0"/>
              </a:rPr>
            </a:br>
            <a:endParaRPr lang="en-US" sz="1100" dirty="0">
              <a:ea typeface="Verdana" panose="020B0604030504040204" pitchFamily="34" charset="0"/>
            </a:endParaRPr>
          </a:p>
          <a:p>
            <a:r>
              <a:rPr lang="en-US" sz="1600" dirty="0">
                <a:ea typeface="Verdana" panose="020B0604030504040204" pitchFamily="34" charset="0"/>
              </a:rPr>
              <a:t>Grant of up to </a:t>
            </a:r>
            <a:r>
              <a:rPr lang="en-US" sz="1600" b="1" dirty="0">
                <a:ea typeface="Verdana" panose="020B0604030504040204" pitchFamily="34" charset="0"/>
              </a:rPr>
              <a:t>$3,772 </a:t>
            </a:r>
            <a:r>
              <a:rPr lang="en-US" sz="1600" dirty="0">
                <a:ea typeface="Verdana" panose="020B0604030504040204" pitchFamily="34" charset="0"/>
              </a:rPr>
              <a:t>per year to students who intend to teach in a public or private elementary or secondary school that serves students from low-income families.</a:t>
            </a:r>
            <a:br>
              <a:rPr lang="en-US" sz="1600" dirty="0">
                <a:ea typeface="Verdana" panose="020B0604030504040204" pitchFamily="34" charset="0"/>
              </a:rPr>
            </a:br>
            <a:endParaRPr lang="en-US" sz="1100" dirty="0">
              <a:ea typeface="Verdana" panose="020B0604030504040204" pitchFamily="34" charset="0"/>
            </a:endParaRPr>
          </a:p>
          <a:p>
            <a:pPr lvl="1">
              <a:buFont typeface="Arial" panose="020B0604020202020204" pitchFamily="34" charset="0"/>
              <a:buChar char="•"/>
            </a:pPr>
            <a:r>
              <a:rPr lang="en-US" sz="1600" dirty="0">
                <a:ea typeface="Verdana" panose="020B0604030504040204" pitchFamily="34" charset="0"/>
              </a:rPr>
              <a:t>Grant is prorated based on enrollment status.</a:t>
            </a:r>
            <a:br>
              <a:rPr lang="en-US" sz="1600" dirty="0">
                <a:ea typeface="Verdana" panose="020B0604030504040204" pitchFamily="34" charset="0"/>
              </a:rPr>
            </a:br>
            <a:endParaRPr lang="en-US" sz="1100" dirty="0">
              <a:ea typeface="Verdana" panose="020B0604030504040204" pitchFamily="34" charset="0"/>
            </a:endParaRPr>
          </a:p>
          <a:p>
            <a:r>
              <a:rPr lang="en-US" sz="1600" dirty="0">
                <a:ea typeface="Verdana" panose="020B0604030504040204" pitchFamily="34" charset="0"/>
              </a:rPr>
              <a:t>Service requirement upon graduation must be met, or grant becomes an Unsubsidized Direct Loan that must be re-paid!</a:t>
            </a:r>
            <a:endParaRPr lang="en-US" sz="1600" dirty="0">
              <a:solidFill>
                <a:srgbClr val="2683C6"/>
              </a:solidFill>
              <a:latin typeface="Verdana" panose="020B0604030504040204" pitchFamily="34" charset="0"/>
              <a:ea typeface="Verdana" panose="020B0604030504040204" pitchFamily="34" charset="0"/>
            </a:endParaRPr>
          </a:p>
          <a:p>
            <a:endParaRPr lang="en-US" dirty="0"/>
          </a:p>
        </p:txBody>
      </p:sp>
    </p:spTree>
    <p:extLst>
      <p:ext uri="{BB962C8B-B14F-4D97-AF65-F5344CB8AC3E}">
        <p14:creationId xmlns:p14="http://schemas.microsoft.com/office/powerpoint/2010/main" val="3008548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15B433D-1849-1CA1-57E6-1387221AFBA0}"/>
              </a:ext>
            </a:extLst>
          </p:cNvPr>
          <p:cNvSpPr>
            <a:spLocks noGrp="1"/>
          </p:cNvSpPr>
          <p:nvPr>
            <p:ph idx="1"/>
          </p:nvPr>
        </p:nvSpPr>
        <p:spPr>
          <a:xfrm>
            <a:off x="581191" y="2047461"/>
            <a:ext cx="11201233" cy="4105688"/>
          </a:xfrm>
        </p:spPr>
        <p:txBody>
          <a:bodyPr numCol="1">
            <a:normAutofit/>
          </a:bodyPr>
          <a:lstStyle/>
          <a:p>
            <a:pPr marL="0" indent="0">
              <a:buNone/>
            </a:pPr>
            <a:r>
              <a:rPr lang="en-US" sz="2400" b="1" dirty="0"/>
              <a:t>Federal Supplemental Educational Opportunity Grant (FSEOG)</a:t>
            </a:r>
            <a:br>
              <a:rPr lang="en-US" sz="2400" b="1" dirty="0"/>
            </a:br>
            <a:endParaRPr lang="en-US" sz="1050" b="1" dirty="0"/>
          </a:p>
          <a:p>
            <a:pPr marL="687388" indent="-304800"/>
            <a:r>
              <a:rPr lang="en-US" sz="2000" dirty="0"/>
              <a:t>Offered to undergraduates with exceptional financial need.</a:t>
            </a:r>
            <a:br>
              <a:rPr lang="en-US" sz="2000" dirty="0"/>
            </a:br>
            <a:endParaRPr lang="en-US" sz="1050" dirty="0"/>
          </a:p>
          <a:p>
            <a:pPr marL="1027113" lvl="1" indent="-304800">
              <a:buFont typeface="Courier New" panose="02070309020205020404" pitchFamily="49" charset="0"/>
              <a:buChar char="o"/>
            </a:pPr>
            <a:r>
              <a:rPr lang="en-US" sz="1800" dirty="0"/>
              <a:t>A student with a negative SAI could be considered "needier" than a student with a zero SAI for purposes of awarding a higher FSEOG amount.</a:t>
            </a:r>
            <a:br>
              <a:rPr lang="en-US" sz="1800" dirty="0"/>
            </a:br>
            <a:endParaRPr lang="en-US" sz="1050" dirty="0"/>
          </a:p>
          <a:p>
            <a:pPr marL="687388" indent="-304800"/>
            <a:r>
              <a:rPr lang="en-US" sz="2000" dirty="0"/>
              <a:t>Award ranges from $100 to $4,000, depending on when student applies, financial need, and the funding and policies of school attending.</a:t>
            </a:r>
          </a:p>
          <a:p>
            <a:endParaRPr lang="en-US" sz="2900" dirty="0"/>
          </a:p>
          <a:p>
            <a:pPr>
              <a:buSzPct val="85000"/>
            </a:pPr>
            <a:endParaRPr lang="en-US" sz="2900" dirty="0"/>
          </a:p>
          <a:p>
            <a:pPr marL="0" indent="0">
              <a:buNone/>
            </a:pPr>
            <a:endParaRPr lang="en-US" dirty="0"/>
          </a:p>
          <a:p>
            <a:pPr lvl="1"/>
            <a:endParaRPr lang="en-US" dirty="0"/>
          </a:p>
        </p:txBody>
      </p:sp>
      <p:sp>
        <p:nvSpPr>
          <p:cNvPr id="3" name="Title 2">
            <a:extLst>
              <a:ext uri="{FF2B5EF4-FFF2-40B4-BE49-F238E27FC236}">
                <a16:creationId xmlns:a16="http://schemas.microsoft.com/office/drawing/2014/main" id="{417BD279-F7F7-3C3D-1449-A96F86E3BEB7}"/>
              </a:ext>
            </a:extLst>
          </p:cNvPr>
          <p:cNvSpPr>
            <a:spLocks noGrp="1"/>
          </p:cNvSpPr>
          <p:nvPr>
            <p:ph type="title"/>
          </p:nvPr>
        </p:nvSpPr>
        <p:spPr/>
        <p:txBody>
          <a:bodyPr anchor="ctr" anchorCtr="0">
            <a:normAutofit/>
          </a:bodyPr>
          <a:lstStyle/>
          <a:p>
            <a:r>
              <a:rPr lang="en-US" sz="3200" dirty="0"/>
              <a:t>Campus-based Programs</a:t>
            </a:r>
          </a:p>
        </p:txBody>
      </p:sp>
      <p:sp>
        <p:nvSpPr>
          <p:cNvPr id="6" name="Text Placeholder 6">
            <a:extLst>
              <a:ext uri="{FF2B5EF4-FFF2-40B4-BE49-F238E27FC236}">
                <a16:creationId xmlns:a16="http://schemas.microsoft.com/office/drawing/2014/main" id="{CE013F8C-49EA-CB92-1DA2-834411C63C28}"/>
              </a:ext>
            </a:extLst>
          </p:cNvPr>
          <p:cNvSpPr txBox="1">
            <a:spLocks/>
          </p:cNvSpPr>
          <p:nvPr/>
        </p:nvSpPr>
        <p:spPr>
          <a:xfrm>
            <a:off x="1262146" y="6153149"/>
            <a:ext cx="9667708" cy="596443"/>
          </a:xfrm>
          <a:prstGeom prst="rect">
            <a:avLst/>
          </a:prstGeom>
        </p:spPr>
        <p:txBody>
          <a:bodyPr vert="horz" lIns="91440" tIns="45720" rIns="91440" bIns="45720" rtlCol="0" anchor="t" anchorCtr="0">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800" kern="1200">
                <a:solidFill>
                  <a:srgbClr val="2683C6"/>
                </a:solidFill>
                <a:latin typeface="Verdana" panose="020B0604030504040204" pitchFamily="34" charset="0"/>
                <a:ea typeface="Verdana" panose="020B0604030504040204" pitchFamily="34" charset="0"/>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400" kern="1200">
                <a:solidFill>
                  <a:srgbClr val="2683C6"/>
                </a:solidFill>
                <a:latin typeface="Verdana" panose="020B0604030504040204" pitchFamily="34" charset="0"/>
                <a:ea typeface="Verdana" panose="020B0604030504040204" pitchFamily="34" charset="0"/>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000" kern="1200">
                <a:solidFill>
                  <a:srgbClr val="2683C6"/>
                </a:solidFill>
                <a:latin typeface="Verdana" panose="020B0604030504040204" pitchFamily="34" charset="0"/>
                <a:ea typeface="Verdana" panose="020B0604030504040204" pitchFamily="34" charset="0"/>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rgbClr val="2683C6"/>
                </a:solidFill>
                <a:latin typeface="Verdana" panose="020B0604030504040204" pitchFamily="34" charset="0"/>
                <a:ea typeface="Verdana" panose="020B0604030504040204" pitchFamily="34" charset="0"/>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rgbClr val="2683C6"/>
                </a:solidFill>
                <a:latin typeface="Verdana" panose="020B0604030504040204" pitchFamily="34" charset="0"/>
                <a:ea typeface="Verdana" panose="020B0604030504040204" pitchFamily="34" charset="0"/>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Font typeface="Wingdings 2" panose="05020102010507070707" pitchFamily="18" charset="2"/>
              <a:buNone/>
            </a:pPr>
            <a:r>
              <a:rPr lang="en-US" sz="2400" b="1" dirty="0"/>
              <a:t>“Priority Deadlines” </a:t>
            </a:r>
            <a:r>
              <a:rPr lang="en-US" sz="2400" dirty="0"/>
              <a:t>can impact eligibility between schools</a:t>
            </a:r>
            <a:endParaRPr lang="en-US" sz="1400" dirty="0"/>
          </a:p>
        </p:txBody>
      </p:sp>
    </p:spTree>
    <p:extLst>
      <p:ext uri="{BB962C8B-B14F-4D97-AF65-F5344CB8AC3E}">
        <p14:creationId xmlns:p14="http://schemas.microsoft.com/office/powerpoint/2010/main" val="3078748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14"/>
          <p:cNvSpPr txBox="1">
            <a:spLocks noGrp="1"/>
          </p:cNvSpPr>
          <p:nvPr>
            <p:ph type="ctrTitle"/>
          </p:nvPr>
        </p:nvSpPr>
        <p:spPr>
          <a:xfrm>
            <a:off x="3265714" y="3695366"/>
            <a:ext cx="7989876" cy="1475013"/>
          </a:xfrm>
          <a:prstGeom prst="rect">
            <a:avLst/>
          </a:prstGeom>
        </p:spPr>
        <p:txBody>
          <a:bodyPr spcFirstLastPara="1" vert="horz" wrap="square" lIns="121900" tIns="121900" rIns="121900" bIns="121900" rtlCol="0" anchor="b" anchorCtr="0">
            <a:noAutofit/>
          </a:bodyPr>
          <a:lstStyle/>
          <a:p>
            <a:pPr algn="ctr"/>
            <a:r>
              <a:rPr lang="en-US" dirty="0">
                <a:solidFill>
                  <a:schemeClr val="bg1"/>
                </a:solidFill>
              </a:rPr>
              <a:t>FAFSA PROCESSING NUMBERS</a:t>
            </a:r>
          </a:p>
        </p:txBody>
      </p:sp>
      <p:grpSp>
        <p:nvGrpSpPr>
          <p:cNvPr id="8" name="Google Shape;741;p37">
            <a:extLst>
              <a:ext uri="{FF2B5EF4-FFF2-40B4-BE49-F238E27FC236}">
                <a16:creationId xmlns:a16="http://schemas.microsoft.com/office/drawing/2014/main" id="{B9EF5993-35F9-4A22-94A9-9A74AC1809F8}"/>
              </a:ext>
            </a:extLst>
          </p:cNvPr>
          <p:cNvGrpSpPr/>
          <p:nvPr/>
        </p:nvGrpSpPr>
        <p:grpSpPr>
          <a:xfrm>
            <a:off x="805543" y="4006117"/>
            <a:ext cx="2500734" cy="1600026"/>
            <a:chOff x="4604550" y="3714775"/>
            <a:chExt cx="439625" cy="319075"/>
          </a:xfrm>
        </p:grpSpPr>
        <p:sp>
          <p:nvSpPr>
            <p:cNvPr id="9" name="Google Shape;742;p37">
              <a:extLst>
                <a:ext uri="{FF2B5EF4-FFF2-40B4-BE49-F238E27FC236}">
                  <a16:creationId xmlns:a16="http://schemas.microsoft.com/office/drawing/2014/main" id="{8CE24907-1371-4053-9FC6-786A85B5EDAC}"/>
                </a:ext>
              </a:extLst>
            </p:cNvPr>
            <p:cNvSpPr/>
            <p:nvPr/>
          </p:nvSpPr>
          <p:spPr>
            <a:xfrm>
              <a:off x="4604550" y="3714775"/>
              <a:ext cx="439625" cy="319075"/>
            </a:xfrm>
            <a:custGeom>
              <a:avLst/>
              <a:gdLst/>
              <a:ahLst/>
              <a:cxnLst/>
              <a:rect l="l" t="t" r="r" b="b"/>
              <a:pathLst>
                <a:path w="17585" h="12763" fill="none" extrusionOk="0">
                  <a:moveTo>
                    <a:pt x="1" y="1"/>
                  </a:moveTo>
                  <a:lnTo>
                    <a:pt x="1" y="12276"/>
                  </a:lnTo>
                  <a:lnTo>
                    <a:pt x="1" y="12276"/>
                  </a:lnTo>
                  <a:lnTo>
                    <a:pt x="1" y="12373"/>
                  </a:lnTo>
                  <a:lnTo>
                    <a:pt x="25" y="12471"/>
                  </a:lnTo>
                  <a:lnTo>
                    <a:pt x="74" y="12544"/>
                  </a:lnTo>
                  <a:lnTo>
                    <a:pt x="122" y="12617"/>
                  </a:lnTo>
                  <a:lnTo>
                    <a:pt x="196" y="12690"/>
                  </a:lnTo>
                  <a:lnTo>
                    <a:pt x="293" y="12714"/>
                  </a:lnTo>
                  <a:lnTo>
                    <a:pt x="366" y="12763"/>
                  </a:lnTo>
                  <a:lnTo>
                    <a:pt x="488" y="12763"/>
                  </a:lnTo>
                  <a:lnTo>
                    <a:pt x="17585" y="12763"/>
                  </a:lnTo>
                </a:path>
              </a:pathLst>
            </a:custGeom>
            <a:noFill/>
            <a:ln w="25400" cap="rnd" cmpd="sng">
              <a:solidFill>
                <a:srgbClr val="FFFF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378"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Gill Sans MT" panose="020B0502020104020203"/>
                <a:ea typeface="+mn-ea"/>
                <a:cs typeface="+mn-cs"/>
              </a:endParaRPr>
            </a:p>
          </p:txBody>
        </p:sp>
        <p:sp>
          <p:nvSpPr>
            <p:cNvPr id="10" name="Google Shape;743;p37">
              <a:extLst>
                <a:ext uri="{FF2B5EF4-FFF2-40B4-BE49-F238E27FC236}">
                  <a16:creationId xmlns:a16="http://schemas.microsoft.com/office/drawing/2014/main" id="{3D77BED6-45D7-4B47-B93E-BFE97C75A42A}"/>
                </a:ext>
              </a:extLst>
            </p:cNvPr>
            <p:cNvSpPr/>
            <p:nvPr/>
          </p:nvSpPr>
          <p:spPr>
            <a:xfrm>
              <a:off x="4647175" y="3761675"/>
              <a:ext cx="354400" cy="213725"/>
            </a:xfrm>
            <a:custGeom>
              <a:avLst/>
              <a:gdLst/>
              <a:ahLst/>
              <a:cxnLst/>
              <a:rect l="l" t="t" r="r" b="b"/>
              <a:pathLst>
                <a:path w="14176" h="8549" fill="none" extrusionOk="0">
                  <a:moveTo>
                    <a:pt x="1" y="8549"/>
                  </a:moveTo>
                  <a:lnTo>
                    <a:pt x="3654" y="4408"/>
                  </a:lnTo>
                  <a:lnTo>
                    <a:pt x="5821" y="5699"/>
                  </a:lnTo>
                  <a:lnTo>
                    <a:pt x="9085" y="1924"/>
                  </a:lnTo>
                  <a:lnTo>
                    <a:pt x="9085" y="1924"/>
                  </a:lnTo>
                  <a:lnTo>
                    <a:pt x="9085" y="1924"/>
                  </a:lnTo>
                  <a:lnTo>
                    <a:pt x="9085" y="1924"/>
                  </a:lnTo>
                  <a:lnTo>
                    <a:pt x="9061" y="1924"/>
                  </a:lnTo>
                  <a:lnTo>
                    <a:pt x="9085" y="1924"/>
                  </a:lnTo>
                  <a:lnTo>
                    <a:pt x="9085" y="1924"/>
                  </a:lnTo>
                  <a:lnTo>
                    <a:pt x="9085" y="1924"/>
                  </a:lnTo>
                  <a:lnTo>
                    <a:pt x="9085" y="1924"/>
                  </a:lnTo>
                  <a:lnTo>
                    <a:pt x="9061" y="1924"/>
                  </a:lnTo>
                  <a:lnTo>
                    <a:pt x="9085" y="1924"/>
                  </a:lnTo>
                  <a:lnTo>
                    <a:pt x="10571" y="3337"/>
                  </a:lnTo>
                  <a:lnTo>
                    <a:pt x="14175" y="0"/>
                  </a:lnTo>
                </a:path>
              </a:pathLst>
            </a:custGeom>
            <a:noFill/>
            <a:ln w="25400" cap="rnd" cmpd="sng">
              <a:solidFill>
                <a:srgbClr val="FFFF00"/>
              </a:solidFill>
              <a:prstDash val="solid"/>
              <a:round/>
              <a:headEnd type="none" w="sm" len="sm"/>
              <a:tailEnd type="none" w="sm" len="sm"/>
            </a:ln>
          </p:spPr>
          <p:txBody>
            <a:bodyPr spcFirstLastPara="1" wrap="square" lIns="91425" tIns="91425" rIns="91425" bIns="91425" anchor="ctr" anchorCtr="0">
              <a:noAutofit/>
            </a:bodyPr>
            <a:lstStyle/>
            <a:p>
              <a:pPr marL="0" marR="0" lvl="0" indent="0" algn="l" defTabSz="914378" rtl="0" eaLnBrk="1" fontAlgn="auto" latinLnBrk="0" hangingPunct="1">
                <a:lnSpc>
                  <a:spcPct val="100000"/>
                </a:lnSpc>
                <a:spcBef>
                  <a:spcPts val="0"/>
                </a:spcBef>
                <a:spcAft>
                  <a:spcPts val="0"/>
                </a:spcAft>
                <a:buClrTx/>
                <a:buSzTx/>
                <a:buFontTx/>
                <a:buNone/>
                <a:tabLst/>
                <a:defRPr/>
              </a:pPr>
              <a:endParaRPr kumimoji="0" sz="1800" b="0" i="0" u="none" strike="noStrike" kern="1200" cap="none" spc="0" normalizeH="0" baseline="0" noProof="0">
                <a:ln>
                  <a:noFill/>
                </a:ln>
                <a:solidFill>
                  <a:prstClr val="black"/>
                </a:solidFill>
                <a:effectLst/>
                <a:uLnTx/>
                <a:uFillTx/>
                <a:latin typeface="Gill Sans MT" panose="020B0502020104020203"/>
                <a:ea typeface="+mn-ea"/>
                <a:cs typeface="+mn-cs"/>
              </a:endParaRPr>
            </a:p>
          </p:txBody>
        </p:sp>
      </p:grpSp>
    </p:spTree>
    <p:extLst>
      <p:ext uri="{BB962C8B-B14F-4D97-AF65-F5344CB8AC3E}">
        <p14:creationId xmlns:p14="http://schemas.microsoft.com/office/powerpoint/2010/main" val="16928034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AF0A8F24-AE8C-4C04-BA68-707D522EE592}"/>
              </a:ext>
            </a:extLst>
          </p:cNvPr>
          <p:cNvSpPr>
            <a:spLocks noGrp="1"/>
          </p:cNvSpPr>
          <p:nvPr>
            <p:ph type="body" sz="half" idx="4294967295"/>
          </p:nvPr>
        </p:nvSpPr>
        <p:spPr>
          <a:xfrm>
            <a:off x="1262146" y="6153149"/>
            <a:ext cx="9667708" cy="596443"/>
          </a:xfrm>
        </p:spPr>
        <p:txBody>
          <a:bodyPr>
            <a:normAutofit/>
          </a:bodyPr>
          <a:lstStyle/>
          <a:p>
            <a:pPr marL="0" indent="0">
              <a:buNone/>
            </a:pPr>
            <a:r>
              <a:rPr lang="en-US" sz="2400" b="1" dirty="0"/>
              <a:t>“Priority Deadlines” </a:t>
            </a:r>
            <a:r>
              <a:rPr lang="en-US" sz="2400" dirty="0"/>
              <a:t>can impact eligibility between schools</a:t>
            </a:r>
            <a:endParaRPr lang="en-US" sz="1400" dirty="0"/>
          </a:p>
        </p:txBody>
      </p:sp>
      <p:sp>
        <p:nvSpPr>
          <p:cNvPr id="4" name="Content Placeholder 3">
            <a:extLst>
              <a:ext uri="{FF2B5EF4-FFF2-40B4-BE49-F238E27FC236}">
                <a16:creationId xmlns:a16="http://schemas.microsoft.com/office/drawing/2014/main" id="{C15B433D-1849-1CA1-57E6-1387221AFBA0}"/>
              </a:ext>
            </a:extLst>
          </p:cNvPr>
          <p:cNvSpPr>
            <a:spLocks noGrp="1"/>
          </p:cNvSpPr>
          <p:nvPr>
            <p:ph idx="1"/>
          </p:nvPr>
        </p:nvSpPr>
        <p:spPr>
          <a:xfrm>
            <a:off x="581191" y="2011562"/>
            <a:ext cx="11201233" cy="4141587"/>
          </a:xfrm>
        </p:spPr>
        <p:txBody>
          <a:bodyPr numCol="1">
            <a:normAutofit/>
          </a:bodyPr>
          <a:lstStyle/>
          <a:p>
            <a:pPr marL="0" indent="0">
              <a:buNone/>
            </a:pPr>
            <a:r>
              <a:rPr lang="en-US" sz="2400" b="1" dirty="0"/>
              <a:t>Federal Work Study (FWS)</a:t>
            </a:r>
          </a:p>
          <a:p>
            <a:pPr marL="574675" indent="-304800">
              <a:buSzPct val="85000"/>
            </a:pPr>
            <a:r>
              <a:rPr lang="en-US" sz="1800" dirty="0"/>
              <a:t>Undergraduate and graduate students are eligible.</a:t>
            </a:r>
          </a:p>
          <a:p>
            <a:pPr marL="574675" indent="-304800">
              <a:buSzPct val="85000"/>
            </a:pPr>
            <a:r>
              <a:rPr lang="en-US" sz="1800" dirty="0"/>
              <a:t>Employment can be on or off campus.</a:t>
            </a:r>
          </a:p>
          <a:p>
            <a:pPr marL="574675" indent="-304800">
              <a:buSzPct val="85000"/>
            </a:pPr>
            <a:r>
              <a:rPr lang="en-US" sz="1800" b="1" dirty="0"/>
              <a:t>FWS wages are excluded from SAI calculation.</a:t>
            </a:r>
            <a:endParaRPr lang="en-US" sz="1800" dirty="0"/>
          </a:p>
          <a:p>
            <a:pPr marL="574675" indent="-304800">
              <a:buSzPct val="85000"/>
            </a:pPr>
            <a:r>
              <a:rPr lang="en-US" sz="1800" dirty="0"/>
              <a:t>Ohio Minimum Wage in 2024 is $10.45/hour.</a:t>
            </a:r>
          </a:p>
          <a:p>
            <a:pPr marL="574675" indent="-304800">
              <a:buSzPct val="85000"/>
            </a:pPr>
            <a:r>
              <a:rPr lang="en-US" sz="1800" dirty="0"/>
              <a:t>There is a difference between work-study and “work” or “employment” on an aid offer.</a:t>
            </a:r>
          </a:p>
          <a:p>
            <a:pPr marL="574675" indent="-304800">
              <a:buSzPct val="85000"/>
            </a:pPr>
            <a:r>
              <a:rPr lang="en-US" sz="1800" dirty="0"/>
              <a:t>Interest in Work-Study question removed from FAFSA. Alternative collection of interest may be used by schools.</a:t>
            </a:r>
          </a:p>
          <a:p>
            <a:pPr marL="574675" indent="-304800">
              <a:buSzPct val="85000"/>
            </a:pPr>
            <a:r>
              <a:rPr lang="en-US" sz="1800" dirty="0"/>
              <a:t>For most schools, FWS earnings are given in paycheck form and not applied directly to the student’s bill.</a:t>
            </a:r>
          </a:p>
        </p:txBody>
      </p:sp>
      <p:pic>
        <p:nvPicPr>
          <p:cNvPr id="5" name="Picture 2">
            <a:extLst>
              <a:ext uri="{FF2B5EF4-FFF2-40B4-BE49-F238E27FC236}">
                <a16:creationId xmlns:a16="http://schemas.microsoft.com/office/drawing/2014/main" id="{07026EB6-7191-494F-83B5-05F7ECD51A5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30275" y="2011562"/>
            <a:ext cx="1777115" cy="17771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itle 2">
            <a:extLst>
              <a:ext uri="{FF2B5EF4-FFF2-40B4-BE49-F238E27FC236}">
                <a16:creationId xmlns:a16="http://schemas.microsoft.com/office/drawing/2014/main" id="{417BD279-F7F7-3C3D-1449-A96F86E3BEB7}"/>
              </a:ext>
            </a:extLst>
          </p:cNvPr>
          <p:cNvSpPr>
            <a:spLocks noGrp="1"/>
          </p:cNvSpPr>
          <p:nvPr>
            <p:ph type="title"/>
          </p:nvPr>
        </p:nvSpPr>
        <p:spPr/>
        <p:txBody>
          <a:bodyPr anchor="ctr" anchorCtr="0">
            <a:normAutofit/>
          </a:bodyPr>
          <a:lstStyle/>
          <a:p>
            <a:r>
              <a:rPr lang="en-US" sz="3200" dirty="0"/>
              <a:t>Campus-based Programs</a:t>
            </a:r>
          </a:p>
        </p:txBody>
      </p:sp>
    </p:spTree>
    <p:extLst>
      <p:ext uri="{BB962C8B-B14F-4D97-AF65-F5344CB8AC3E}">
        <p14:creationId xmlns:p14="http://schemas.microsoft.com/office/powerpoint/2010/main" val="37561260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093710106"/>
              </p:ext>
            </p:extLst>
          </p:nvPr>
        </p:nvGraphicFramePr>
        <p:xfrm>
          <a:off x="652274" y="2634758"/>
          <a:ext cx="10876856" cy="2144899"/>
        </p:xfrm>
        <a:graphic>
          <a:graphicData uri="http://schemas.openxmlformats.org/drawingml/2006/table">
            <a:tbl>
              <a:tblPr firstRow="1" bandRow="1">
                <a:tableStyleId>{21E4AEA4-8DFA-4A89-87EB-49C32662AFE0}</a:tableStyleId>
              </a:tblPr>
              <a:tblGrid>
                <a:gridCol w="5375919">
                  <a:extLst>
                    <a:ext uri="{9D8B030D-6E8A-4147-A177-3AD203B41FA5}">
                      <a16:colId xmlns:a16="http://schemas.microsoft.com/office/drawing/2014/main" val="20000"/>
                    </a:ext>
                  </a:extLst>
                </a:gridCol>
                <a:gridCol w="5500937">
                  <a:extLst>
                    <a:ext uri="{9D8B030D-6E8A-4147-A177-3AD203B41FA5}">
                      <a16:colId xmlns:a16="http://schemas.microsoft.com/office/drawing/2014/main" val="20001"/>
                    </a:ext>
                  </a:extLst>
                </a:gridCol>
              </a:tblGrid>
              <a:tr h="31966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a:latin typeface="Verdana" panose="020B0604030504040204" pitchFamily="34" charset="0"/>
                          <a:ea typeface="Verdana" panose="020B0604030504040204" pitchFamily="34" charset="0"/>
                        </a:rPr>
                        <a:t>Subsidized Undergraduate</a:t>
                      </a:r>
                    </a:p>
                  </a:txBody>
                  <a:tcPr/>
                </a:tc>
                <a:tc>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lang="en-US" sz="2000" b="1" dirty="0">
                          <a:latin typeface="Verdana" panose="020B0604030504040204" pitchFamily="34" charset="0"/>
                          <a:ea typeface="Verdana" panose="020B0604030504040204" pitchFamily="34" charset="0"/>
                        </a:rPr>
                        <a:t>Unsubsidized Undergraduate</a:t>
                      </a:r>
                    </a:p>
                  </a:txBody>
                  <a:tcPr/>
                </a:tc>
                <a:extLst>
                  <a:ext uri="{0D108BD9-81ED-4DB2-BD59-A6C34878D82A}">
                    <a16:rowId xmlns:a16="http://schemas.microsoft.com/office/drawing/2014/main" val="10000"/>
                  </a:ext>
                </a:extLst>
              </a:tr>
              <a:tr h="319663">
                <a:tc>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lang="en-US" sz="2000" b="1" dirty="0">
                          <a:solidFill>
                            <a:schemeClr val="accent2"/>
                          </a:solidFill>
                          <a:latin typeface="Verdana" panose="020B0604030504040204" pitchFamily="34" charset="0"/>
                          <a:ea typeface="Verdana" panose="020B0604030504040204" pitchFamily="34" charset="0"/>
                        </a:rPr>
                        <a:t>Need-Based</a:t>
                      </a:r>
                    </a:p>
                  </a:txBody>
                  <a:tcPr/>
                </a:tc>
                <a:tc>
                  <a:txBody>
                    <a:bodyPr/>
                    <a:lstStyle/>
                    <a:p>
                      <a:pPr algn="ctr"/>
                      <a:r>
                        <a:rPr lang="en-US" sz="2000" b="1" dirty="0">
                          <a:solidFill>
                            <a:schemeClr val="accent2"/>
                          </a:solidFill>
                          <a:latin typeface="Verdana" panose="020B0604030504040204" pitchFamily="34" charset="0"/>
                          <a:ea typeface="Verdana" panose="020B0604030504040204" pitchFamily="34" charset="0"/>
                        </a:rPr>
                        <a:t>Not Need-Based</a:t>
                      </a:r>
                    </a:p>
                  </a:txBody>
                  <a:tcPr/>
                </a:tc>
                <a:extLst>
                  <a:ext uri="{0D108BD9-81ED-4DB2-BD59-A6C34878D82A}">
                    <a16:rowId xmlns:a16="http://schemas.microsoft.com/office/drawing/2014/main" val="10001"/>
                  </a:ext>
                </a:extLst>
              </a:tr>
              <a:tr h="1352419">
                <a:tc>
                  <a:txBody>
                    <a:bodyPr/>
                    <a:lstStyle/>
                    <a:p>
                      <a:pPr algn="ctr"/>
                      <a:r>
                        <a:rPr lang="en-US" sz="1400" b="0" dirty="0">
                          <a:solidFill>
                            <a:schemeClr val="accent2"/>
                          </a:solidFill>
                          <a:latin typeface="Verdana" panose="020B0604030504040204" pitchFamily="34" charset="0"/>
                          <a:ea typeface="Verdana" panose="020B0604030504040204" pitchFamily="34" charset="0"/>
                        </a:rPr>
                        <a:t>Interest is fixed at 6.53% for new undergraduate loans disbursed during 2024-2025*; interest is subsidized while the student is in school and during deferment.</a:t>
                      </a:r>
                    </a:p>
                    <a:p>
                      <a:pPr algn="ctr"/>
                      <a:endParaRPr lang="en-US" sz="1600" b="0" dirty="0">
                        <a:solidFill>
                          <a:schemeClr val="accent2"/>
                        </a:solidFill>
                        <a:latin typeface="Verdana" panose="020B0604030504040204" pitchFamily="34" charset="0"/>
                        <a:ea typeface="Verdana" panose="020B0604030504040204" pitchFamily="34" charset="0"/>
                      </a:endParaRPr>
                    </a:p>
                    <a:p>
                      <a:pPr algn="ctr"/>
                      <a:r>
                        <a:rPr lang="en-US" sz="1600" b="0" dirty="0">
                          <a:solidFill>
                            <a:schemeClr val="accent2"/>
                          </a:solidFill>
                          <a:latin typeface="Verdana" panose="020B0604030504040204" pitchFamily="34" charset="0"/>
                          <a:ea typeface="Verdana" panose="020B0604030504040204" pitchFamily="34" charset="0"/>
                        </a:rPr>
                        <a:t> Loan fees are 1.057% - no change</a:t>
                      </a:r>
                    </a:p>
                  </a:txBody>
                  <a:tcPr/>
                </a:tc>
                <a:tc>
                  <a:txBody>
                    <a:bodyPr/>
                    <a:lstStyle/>
                    <a:p>
                      <a:pPr marL="0" marR="0" lvl="2" indent="0" algn="ctr" defTabSz="914400" rtl="0" eaLnBrk="1" fontAlgn="auto" latinLnBrk="0" hangingPunct="1">
                        <a:lnSpc>
                          <a:spcPct val="100000"/>
                        </a:lnSpc>
                        <a:spcBef>
                          <a:spcPts val="0"/>
                        </a:spcBef>
                        <a:spcAft>
                          <a:spcPts val="0"/>
                        </a:spcAft>
                        <a:buClrTx/>
                        <a:buSzTx/>
                        <a:buFontTx/>
                        <a:buNone/>
                        <a:tabLst/>
                        <a:defRPr/>
                      </a:pPr>
                      <a:r>
                        <a:rPr lang="en-US" sz="1400" b="0" dirty="0">
                          <a:solidFill>
                            <a:schemeClr val="accent2"/>
                          </a:solidFill>
                          <a:latin typeface="Verdana" panose="020B0604030504040204" pitchFamily="34" charset="0"/>
                          <a:ea typeface="Verdana" panose="020B0604030504040204" pitchFamily="34" charset="0"/>
                        </a:rPr>
                        <a:t>Interest is fixed at 6.53% for all new loans disbursed during 2024-2025*; interest accrues from time of disbursement of the funds.</a:t>
                      </a:r>
                    </a:p>
                    <a:p>
                      <a:pPr marL="0" marR="0" lvl="2" indent="0" algn="ctr" defTabSz="914400" rtl="0" eaLnBrk="1" fontAlgn="auto" latinLnBrk="0" hangingPunct="1">
                        <a:lnSpc>
                          <a:spcPct val="100000"/>
                        </a:lnSpc>
                        <a:spcBef>
                          <a:spcPts val="0"/>
                        </a:spcBef>
                        <a:spcAft>
                          <a:spcPts val="0"/>
                        </a:spcAft>
                        <a:buClrTx/>
                        <a:buSzTx/>
                        <a:buFontTx/>
                        <a:buNone/>
                        <a:tabLst/>
                        <a:defRPr/>
                      </a:pPr>
                      <a:endParaRPr lang="en-US" sz="1600" b="0" dirty="0">
                        <a:solidFill>
                          <a:schemeClr val="accent2"/>
                        </a:solidFill>
                        <a:latin typeface="Verdana" panose="020B0604030504040204" pitchFamily="34" charset="0"/>
                        <a:ea typeface="Verdana" panose="020B0604030504040204" pitchFamily="34" charset="0"/>
                      </a:endParaRPr>
                    </a:p>
                    <a:p>
                      <a:pPr marL="0" marR="0" lvl="2" indent="0" algn="ctr" defTabSz="914400" rtl="0" eaLnBrk="1" fontAlgn="auto" latinLnBrk="0" hangingPunct="1">
                        <a:lnSpc>
                          <a:spcPct val="100000"/>
                        </a:lnSpc>
                        <a:spcBef>
                          <a:spcPts val="0"/>
                        </a:spcBef>
                        <a:spcAft>
                          <a:spcPts val="0"/>
                        </a:spcAft>
                        <a:buClrTx/>
                        <a:buSzTx/>
                        <a:buFontTx/>
                        <a:buNone/>
                        <a:tabLst/>
                        <a:defRPr/>
                      </a:pPr>
                      <a:r>
                        <a:rPr lang="en-US" sz="1600" b="0" dirty="0">
                          <a:solidFill>
                            <a:schemeClr val="accent2"/>
                          </a:solidFill>
                          <a:latin typeface="Verdana" panose="020B0604030504040204" pitchFamily="34" charset="0"/>
                          <a:ea typeface="Verdana" panose="020B0604030504040204" pitchFamily="34" charset="0"/>
                        </a:rPr>
                        <a:t> Loan fees are 1.057% - no change</a:t>
                      </a:r>
                      <a:endParaRPr lang="en-US" sz="2000" b="0" dirty="0">
                        <a:solidFill>
                          <a:schemeClr val="accent2"/>
                        </a:solidFill>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10002"/>
                  </a:ext>
                </a:extLst>
              </a:tr>
            </a:tbl>
          </a:graphicData>
        </a:graphic>
      </p:graphicFrame>
      <p:sp>
        <p:nvSpPr>
          <p:cNvPr id="5" name="Rectangle 4"/>
          <p:cNvSpPr/>
          <p:nvPr/>
        </p:nvSpPr>
        <p:spPr>
          <a:xfrm>
            <a:off x="735291" y="4779657"/>
            <a:ext cx="10671142" cy="276999"/>
          </a:xfrm>
          <a:prstGeom prst="rect">
            <a:avLst/>
          </a:prstGeom>
        </p:spPr>
        <p:txBody>
          <a:bodyPr wrap="square">
            <a:spAutoFit/>
          </a:bodyPr>
          <a:lstStyle/>
          <a:p>
            <a:pPr defTabSz="914377" fontAlgn="base">
              <a:spcBef>
                <a:spcPct val="0"/>
              </a:spcBef>
              <a:spcAft>
                <a:spcPct val="0"/>
              </a:spcAft>
            </a:pPr>
            <a:r>
              <a:rPr lang="en-US" sz="1200" i="1" dirty="0">
                <a:solidFill>
                  <a:srgbClr val="2683C6"/>
                </a:solidFill>
                <a:latin typeface="Verdana" panose="020B0604030504040204" pitchFamily="34" charset="0"/>
                <a:ea typeface="Verdana" panose="020B0604030504040204" pitchFamily="34" charset="0"/>
              </a:rPr>
              <a:t>*Interest rates recalculated annually and are effective July 1</a:t>
            </a:r>
            <a:r>
              <a:rPr lang="en-US" sz="1200" i="1" baseline="30000" dirty="0">
                <a:solidFill>
                  <a:srgbClr val="2683C6"/>
                </a:solidFill>
                <a:latin typeface="Verdana" panose="020B0604030504040204" pitchFamily="34" charset="0"/>
                <a:ea typeface="Verdana" panose="020B0604030504040204" pitchFamily="34" charset="0"/>
              </a:rPr>
              <a:t>st</a:t>
            </a:r>
            <a:r>
              <a:rPr lang="en-US" sz="1200" i="1" dirty="0">
                <a:solidFill>
                  <a:srgbClr val="2683C6"/>
                </a:solidFill>
                <a:latin typeface="Verdana" panose="020B0604030504040204" pitchFamily="34" charset="0"/>
                <a:ea typeface="Verdana" panose="020B0604030504040204" pitchFamily="34" charset="0"/>
              </a:rPr>
              <a:t> based on the 10-year treasury note index plus 2.05%, capped at 8.25%. </a:t>
            </a:r>
          </a:p>
        </p:txBody>
      </p:sp>
      <p:sp>
        <p:nvSpPr>
          <p:cNvPr id="10" name="Title 9">
            <a:extLst>
              <a:ext uri="{FF2B5EF4-FFF2-40B4-BE49-F238E27FC236}">
                <a16:creationId xmlns:a16="http://schemas.microsoft.com/office/drawing/2014/main" id="{FBEC54DB-4F15-D65A-3705-9F4EF4F721CD}"/>
              </a:ext>
            </a:extLst>
          </p:cNvPr>
          <p:cNvSpPr>
            <a:spLocks noGrp="1"/>
          </p:cNvSpPr>
          <p:nvPr>
            <p:ph type="title"/>
          </p:nvPr>
        </p:nvSpPr>
        <p:spPr/>
        <p:txBody>
          <a:bodyPr anchor="ctr" anchorCtr="0">
            <a:normAutofit/>
          </a:bodyPr>
          <a:lstStyle/>
          <a:p>
            <a:r>
              <a:rPr lang="en-US" sz="3200" dirty="0"/>
              <a:t>Direct loans: Undergraduate</a:t>
            </a:r>
          </a:p>
        </p:txBody>
      </p:sp>
    </p:spTree>
    <p:extLst>
      <p:ext uri="{BB962C8B-B14F-4D97-AF65-F5344CB8AC3E}">
        <p14:creationId xmlns:p14="http://schemas.microsoft.com/office/powerpoint/2010/main" val="28579932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13CF44E-9B14-62E3-B50E-9840D368534D}"/>
              </a:ext>
            </a:extLst>
          </p:cNvPr>
          <p:cNvGraphicFramePr>
            <a:graphicFrameLocks noGrp="1"/>
          </p:cNvGraphicFramePr>
          <p:nvPr>
            <p:extLst>
              <p:ext uri="{D42A27DB-BD31-4B8C-83A1-F6EECF244321}">
                <p14:modId xmlns:p14="http://schemas.microsoft.com/office/powerpoint/2010/main" val="1421198646"/>
              </p:ext>
            </p:extLst>
          </p:nvPr>
        </p:nvGraphicFramePr>
        <p:xfrm>
          <a:off x="666151" y="2699609"/>
          <a:ext cx="10876856" cy="2134734"/>
        </p:xfrm>
        <a:graphic>
          <a:graphicData uri="http://schemas.openxmlformats.org/drawingml/2006/table">
            <a:tbl>
              <a:tblPr firstRow="1" bandRow="1">
                <a:tableStyleId>{6E25E649-3F16-4E02-A733-19D2CDBF48F0}</a:tableStyleId>
              </a:tblPr>
              <a:tblGrid>
                <a:gridCol w="2719214">
                  <a:extLst>
                    <a:ext uri="{9D8B030D-6E8A-4147-A177-3AD203B41FA5}">
                      <a16:colId xmlns:a16="http://schemas.microsoft.com/office/drawing/2014/main" val="20000"/>
                    </a:ext>
                  </a:extLst>
                </a:gridCol>
                <a:gridCol w="2719214">
                  <a:extLst>
                    <a:ext uri="{9D8B030D-6E8A-4147-A177-3AD203B41FA5}">
                      <a16:colId xmlns:a16="http://schemas.microsoft.com/office/drawing/2014/main" val="20001"/>
                    </a:ext>
                  </a:extLst>
                </a:gridCol>
                <a:gridCol w="2719214">
                  <a:extLst>
                    <a:ext uri="{9D8B030D-6E8A-4147-A177-3AD203B41FA5}">
                      <a16:colId xmlns:a16="http://schemas.microsoft.com/office/drawing/2014/main" val="20002"/>
                    </a:ext>
                  </a:extLst>
                </a:gridCol>
                <a:gridCol w="2719214">
                  <a:extLst>
                    <a:ext uri="{9D8B030D-6E8A-4147-A177-3AD203B41FA5}">
                      <a16:colId xmlns:a16="http://schemas.microsoft.com/office/drawing/2014/main" val="20003"/>
                    </a:ext>
                  </a:extLst>
                </a:gridCol>
              </a:tblGrid>
              <a:tr h="793614">
                <a:tc>
                  <a:txBody>
                    <a:bodyPr/>
                    <a:lstStyle/>
                    <a:p>
                      <a:pPr algn="ctr"/>
                      <a:r>
                        <a:rPr lang="en-US" sz="1600" b="1" dirty="0">
                          <a:latin typeface="Verdana" panose="020B0604030504040204" pitchFamily="34" charset="0"/>
                          <a:ea typeface="Verdana" panose="020B0604030504040204" pitchFamily="34" charset="0"/>
                        </a:rPr>
                        <a:t>Class Year</a:t>
                      </a:r>
                    </a:p>
                  </a:txBody>
                  <a:tcPr anchor="ctr">
                    <a:solidFill>
                      <a:srgbClr val="2D89CA"/>
                    </a:solidFill>
                  </a:tcPr>
                </a:tc>
                <a:tc>
                  <a:txBody>
                    <a:bodyPr/>
                    <a:lstStyle/>
                    <a:p>
                      <a:pPr algn="ctr"/>
                      <a:r>
                        <a:rPr lang="en-US" sz="1600" b="1" dirty="0">
                          <a:latin typeface="Verdana" panose="020B0604030504040204" pitchFamily="34" charset="0"/>
                          <a:ea typeface="Verdana" panose="020B0604030504040204" pitchFamily="34" charset="0"/>
                        </a:rPr>
                        <a:t>Maximum Subsidized Amount</a:t>
                      </a:r>
                    </a:p>
                  </a:txBody>
                  <a:tcPr anchor="ctr">
                    <a:solidFill>
                      <a:srgbClr val="2D89CA"/>
                    </a:solidFill>
                  </a:tcPr>
                </a:tc>
                <a:tc>
                  <a:txBody>
                    <a:bodyPr/>
                    <a:lstStyle/>
                    <a:p>
                      <a:pPr algn="ctr"/>
                      <a:r>
                        <a:rPr lang="en-US" sz="1600" b="1" dirty="0">
                          <a:latin typeface="Verdana" panose="020B0604030504040204" pitchFamily="34" charset="0"/>
                          <a:ea typeface="Verdana" panose="020B0604030504040204" pitchFamily="34" charset="0"/>
                        </a:rPr>
                        <a:t>Additional Unsubsidized Amount</a:t>
                      </a:r>
                    </a:p>
                  </a:txBody>
                  <a:tcPr anchor="ctr">
                    <a:solidFill>
                      <a:srgbClr val="2D89CA"/>
                    </a:solidFill>
                  </a:tcPr>
                </a:tc>
                <a:tc>
                  <a:txBody>
                    <a:bodyPr/>
                    <a:lstStyle/>
                    <a:p>
                      <a:pPr algn="ctr"/>
                      <a:r>
                        <a:rPr lang="en-US" sz="1600" b="1">
                          <a:latin typeface="Verdana" panose="020B0604030504040204" pitchFamily="34" charset="0"/>
                          <a:ea typeface="Verdana" panose="020B0604030504040204" pitchFamily="34" charset="0"/>
                        </a:rPr>
                        <a:t>Total Available to Borrow</a:t>
                      </a:r>
                    </a:p>
                  </a:txBody>
                  <a:tcPr anchor="ctr">
                    <a:solidFill>
                      <a:srgbClr val="2D89CA"/>
                    </a:solidFill>
                  </a:tcPr>
                </a:tc>
                <a:extLst>
                  <a:ext uri="{0D108BD9-81ED-4DB2-BD59-A6C34878D82A}">
                    <a16:rowId xmlns:a16="http://schemas.microsoft.com/office/drawing/2014/main" val="10000"/>
                  </a:ext>
                </a:extLst>
              </a:tr>
              <a:tr h="312636">
                <a:tc>
                  <a:txBody>
                    <a:bodyPr/>
                    <a:lstStyle/>
                    <a:p>
                      <a:pPr algn="ctr"/>
                      <a:r>
                        <a:rPr lang="en-US" sz="1600" dirty="0">
                          <a:solidFill>
                            <a:schemeClr val="accent2"/>
                          </a:solidFill>
                          <a:latin typeface="Verdana" panose="020B0604030504040204" pitchFamily="34" charset="0"/>
                          <a:ea typeface="Verdana" panose="020B0604030504040204" pitchFamily="34" charset="0"/>
                        </a:rPr>
                        <a:t>Freshman</a:t>
                      </a:r>
                    </a:p>
                  </a:txBody>
                  <a:tcPr anchor="ctr"/>
                </a:tc>
                <a:tc>
                  <a:txBody>
                    <a:bodyPr/>
                    <a:lstStyle/>
                    <a:p>
                      <a:pPr algn="ctr"/>
                      <a:r>
                        <a:rPr lang="en-US" sz="1600" dirty="0">
                          <a:solidFill>
                            <a:schemeClr val="accent2"/>
                          </a:solidFill>
                          <a:latin typeface="Verdana" panose="020B0604030504040204" pitchFamily="34" charset="0"/>
                          <a:ea typeface="Verdana" panose="020B0604030504040204" pitchFamily="34" charset="0"/>
                        </a:rPr>
                        <a:t>$3,500</a:t>
                      </a:r>
                    </a:p>
                  </a:txBody>
                  <a:tcPr anchor="ctr"/>
                </a:tc>
                <a:tc>
                  <a:txBody>
                    <a:bodyPr/>
                    <a:lstStyle/>
                    <a:p>
                      <a:pPr algn="ctr"/>
                      <a:r>
                        <a:rPr lang="en-US" sz="1600" dirty="0">
                          <a:solidFill>
                            <a:schemeClr val="accent2"/>
                          </a:solidFill>
                          <a:latin typeface="Verdana" panose="020B0604030504040204" pitchFamily="34" charset="0"/>
                          <a:ea typeface="Verdana" panose="020B0604030504040204" pitchFamily="34" charset="0"/>
                        </a:rPr>
                        <a:t>$2,000</a:t>
                      </a:r>
                    </a:p>
                  </a:txBody>
                  <a:tcPr anchor="ctr"/>
                </a:tc>
                <a:tc>
                  <a:txBody>
                    <a:bodyPr/>
                    <a:lstStyle/>
                    <a:p>
                      <a:pPr algn="ctr"/>
                      <a:r>
                        <a:rPr lang="en-US" sz="1600">
                          <a:solidFill>
                            <a:schemeClr val="accent2"/>
                          </a:solidFill>
                          <a:latin typeface="Verdana" panose="020B0604030504040204" pitchFamily="34" charset="0"/>
                          <a:ea typeface="Verdana" panose="020B0604030504040204" pitchFamily="34" charset="0"/>
                        </a:rPr>
                        <a:t>$5,500</a:t>
                      </a:r>
                    </a:p>
                  </a:txBody>
                  <a:tcPr anchor="ctr"/>
                </a:tc>
                <a:extLst>
                  <a:ext uri="{0D108BD9-81ED-4DB2-BD59-A6C34878D82A}">
                    <a16:rowId xmlns:a16="http://schemas.microsoft.com/office/drawing/2014/main" val="10001"/>
                  </a:ext>
                </a:extLst>
              </a:tr>
              <a:tr h="312636">
                <a:tc>
                  <a:txBody>
                    <a:bodyPr/>
                    <a:lstStyle/>
                    <a:p>
                      <a:pPr algn="ctr"/>
                      <a:r>
                        <a:rPr lang="en-US" sz="1600">
                          <a:solidFill>
                            <a:schemeClr val="accent2"/>
                          </a:solidFill>
                          <a:latin typeface="Verdana" panose="020B0604030504040204" pitchFamily="34" charset="0"/>
                          <a:ea typeface="Verdana" panose="020B0604030504040204" pitchFamily="34" charset="0"/>
                        </a:rPr>
                        <a:t>Sophomore</a:t>
                      </a:r>
                    </a:p>
                  </a:txBody>
                  <a:tcPr anchor="ctr"/>
                </a:tc>
                <a:tc>
                  <a:txBody>
                    <a:bodyPr/>
                    <a:lstStyle/>
                    <a:p>
                      <a:pPr algn="ctr"/>
                      <a:r>
                        <a:rPr lang="en-US" sz="1600" dirty="0">
                          <a:solidFill>
                            <a:schemeClr val="accent2"/>
                          </a:solidFill>
                          <a:latin typeface="Verdana" panose="020B0604030504040204" pitchFamily="34" charset="0"/>
                          <a:ea typeface="Verdana" panose="020B0604030504040204" pitchFamily="34" charset="0"/>
                        </a:rPr>
                        <a:t>$4,500</a:t>
                      </a:r>
                    </a:p>
                  </a:txBody>
                  <a:tcPr anchor="ctr"/>
                </a:tc>
                <a:tc>
                  <a:txBody>
                    <a:bodyPr/>
                    <a:lstStyle/>
                    <a:p>
                      <a:pPr algn="ctr"/>
                      <a:r>
                        <a:rPr lang="en-US" sz="1600" dirty="0">
                          <a:solidFill>
                            <a:schemeClr val="accent2"/>
                          </a:solidFill>
                          <a:latin typeface="Verdana" panose="020B0604030504040204" pitchFamily="34" charset="0"/>
                          <a:ea typeface="Verdana" panose="020B0604030504040204" pitchFamily="34" charset="0"/>
                        </a:rPr>
                        <a:t>$2,000</a:t>
                      </a:r>
                    </a:p>
                  </a:txBody>
                  <a:tcPr anchor="ctr"/>
                </a:tc>
                <a:tc>
                  <a:txBody>
                    <a:bodyPr/>
                    <a:lstStyle/>
                    <a:p>
                      <a:pPr algn="ctr"/>
                      <a:r>
                        <a:rPr lang="en-US" sz="1600" dirty="0">
                          <a:solidFill>
                            <a:schemeClr val="accent2"/>
                          </a:solidFill>
                          <a:latin typeface="Verdana" panose="020B0604030504040204" pitchFamily="34" charset="0"/>
                          <a:ea typeface="Verdana" panose="020B0604030504040204" pitchFamily="34" charset="0"/>
                        </a:rPr>
                        <a:t>$6,500</a:t>
                      </a:r>
                    </a:p>
                  </a:txBody>
                  <a:tcPr anchor="ctr"/>
                </a:tc>
                <a:extLst>
                  <a:ext uri="{0D108BD9-81ED-4DB2-BD59-A6C34878D82A}">
                    <a16:rowId xmlns:a16="http://schemas.microsoft.com/office/drawing/2014/main" val="10002"/>
                  </a:ext>
                </a:extLst>
              </a:tr>
              <a:tr h="312636">
                <a:tc>
                  <a:txBody>
                    <a:bodyPr/>
                    <a:lstStyle/>
                    <a:p>
                      <a:pPr algn="ctr"/>
                      <a:r>
                        <a:rPr lang="en-US" sz="1600">
                          <a:solidFill>
                            <a:schemeClr val="accent2"/>
                          </a:solidFill>
                          <a:latin typeface="Verdana" panose="020B0604030504040204" pitchFamily="34" charset="0"/>
                          <a:ea typeface="Verdana" panose="020B0604030504040204" pitchFamily="34" charset="0"/>
                        </a:rPr>
                        <a:t>Junior</a:t>
                      </a:r>
                    </a:p>
                  </a:txBody>
                  <a:tcPr anchor="ctr"/>
                </a:tc>
                <a:tc>
                  <a:txBody>
                    <a:bodyPr/>
                    <a:lstStyle/>
                    <a:p>
                      <a:pPr algn="ctr"/>
                      <a:r>
                        <a:rPr lang="en-US" sz="1600">
                          <a:solidFill>
                            <a:schemeClr val="accent2"/>
                          </a:solidFill>
                          <a:latin typeface="Verdana" panose="020B0604030504040204" pitchFamily="34" charset="0"/>
                          <a:ea typeface="Verdana" panose="020B0604030504040204" pitchFamily="34" charset="0"/>
                        </a:rPr>
                        <a:t>$5,500</a:t>
                      </a:r>
                    </a:p>
                  </a:txBody>
                  <a:tcPr anchor="ctr"/>
                </a:tc>
                <a:tc>
                  <a:txBody>
                    <a:bodyPr/>
                    <a:lstStyle/>
                    <a:p>
                      <a:pPr algn="ctr"/>
                      <a:r>
                        <a:rPr lang="en-US" sz="1600" dirty="0">
                          <a:solidFill>
                            <a:schemeClr val="accent2"/>
                          </a:solidFill>
                          <a:latin typeface="Verdana" panose="020B0604030504040204" pitchFamily="34" charset="0"/>
                          <a:ea typeface="Verdana" panose="020B0604030504040204" pitchFamily="34" charset="0"/>
                        </a:rPr>
                        <a:t>$2,000</a:t>
                      </a:r>
                    </a:p>
                  </a:txBody>
                  <a:tcPr anchor="ctr"/>
                </a:tc>
                <a:tc>
                  <a:txBody>
                    <a:bodyPr/>
                    <a:lstStyle/>
                    <a:p>
                      <a:pPr algn="ctr"/>
                      <a:r>
                        <a:rPr lang="en-US" sz="1600" dirty="0">
                          <a:solidFill>
                            <a:schemeClr val="accent2"/>
                          </a:solidFill>
                          <a:latin typeface="Verdana" panose="020B0604030504040204" pitchFamily="34" charset="0"/>
                          <a:ea typeface="Verdana" panose="020B0604030504040204" pitchFamily="34" charset="0"/>
                        </a:rPr>
                        <a:t>$7,500</a:t>
                      </a:r>
                    </a:p>
                  </a:txBody>
                  <a:tcPr anchor="ctr"/>
                </a:tc>
                <a:extLst>
                  <a:ext uri="{0D108BD9-81ED-4DB2-BD59-A6C34878D82A}">
                    <a16:rowId xmlns:a16="http://schemas.microsoft.com/office/drawing/2014/main" val="10003"/>
                  </a:ext>
                </a:extLst>
              </a:tr>
              <a:tr h="312636">
                <a:tc>
                  <a:txBody>
                    <a:bodyPr/>
                    <a:lstStyle/>
                    <a:p>
                      <a:pPr algn="ctr"/>
                      <a:r>
                        <a:rPr lang="en-US" sz="1600">
                          <a:solidFill>
                            <a:schemeClr val="accent2"/>
                          </a:solidFill>
                          <a:latin typeface="Verdana" panose="020B0604030504040204" pitchFamily="34" charset="0"/>
                          <a:ea typeface="Verdana" panose="020B0604030504040204" pitchFamily="34" charset="0"/>
                        </a:rPr>
                        <a:t>Senior</a:t>
                      </a:r>
                    </a:p>
                  </a:txBody>
                  <a:tcPr anchor="ctr"/>
                </a:tc>
                <a:tc>
                  <a:txBody>
                    <a:bodyPr/>
                    <a:lstStyle/>
                    <a:p>
                      <a:pPr algn="ctr"/>
                      <a:r>
                        <a:rPr lang="en-US" sz="1600" dirty="0">
                          <a:solidFill>
                            <a:schemeClr val="accent2"/>
                          </a:solidFill>
                          <a:latin typeface="Verdana" panose="020B0604030504040204" pitchFamily="34" charset="0"/>
                          <a:ea typeface="Verdana" panose="020B0604030504040204" pitchFamily="34" charset="0"/>
                        </a:rPr>
                        <a:t>$5,500</a:t>
                      </a:r>
                    </a:p>
                  </a:txBody>
                  <a:tcPr anchor="ctr"/>
                </a:tc>
                <a:tc>
                  <a:txBody>
                    <a:bodyPr/>
                    <a:lstStyle/>
                    <a:p>
                      <a:pPr algn="ctr"/>
                      <a:r>
                        <a:rPr lang="en-US" sz="1600" dirty="0">
                          <a:solidFill>
                            <a:schemeClr val="accent2"/>
                          </a:solidFill>
                          <a:latin typeface="Verdana" panose="020B0604030504040204" pitchFamily="34" charset="0"/>
                          <a:ea typeface="Verdana" panose="020B0604030504040204" pitchFamily="34" charset="0"/>
                        </a:rPr>
                        <a:t>$2,000</a:t>
                      </a:r>
                    </a:p>
                  </a:txBody>
                  <a:tcPr anchor="ctr"/>
                </a:tc>
                <a:tc>
                  <a:txBody>
                    <a:bodyPr/>
                    <a:lstStyle/>
                    <a:p>
                      <a:pPr algn="ctr"/>
                      <a:r>
                        <a:rPr lang="en-US" sz="1600" dirty="0">
                          <a:solidFill>
                            <a:schemeClr val="accent2"/>
                          </a:solidFill>
                          <a:latin typeface="Verdana" panose="020B0604030504040204" pitchFamily="34" charset="0"/>
                          <a:ea typeface="Verdana" panose="020B0604030504040204" pitchFamily="34" charset="0"/>
                        </a:rPr>
                        <a:t>$7,500</a:t>
                      </a:r>
                    </a:p>
                  </a:txBody>
                  <a:tcPr anchor="ctr"/>
                </a:tc>
                <a:extLst>
                  <a:ext uri="{0D108BD9-81ED-4DB2-BD59-A6C34878D82A}">
                    <a16:rowId xmlns:a16="http://schemas.microsoft.com/office/drawing/2014/main" val="10004"/>
                  </a:ext>
                </a:extLst>
              </a:tr>
            </a:tbl>
          </a:graphicData>
        </a:graphic>
      </p:graphicFrame>
      <p:sp>
        <p:nvSpPr>
          <p:cNvPr id="6" name="TextBox 5">
            <a:extLst>
              <a:ext uri="{FF2B5EF4-FFF2-40B4-BE49-F238E27FC236}">
                <a16:creationId xmlns:a16="http://schemas.microsoft.com/office/drawing/2014/main" id="{98753BB0-7FD1-587D-0BCD-054463F8D723}"/>
              </a:ext>
            </a:extLst>
          </p:cNvPr>
          <p:cNvSpPr txBox="1"/>
          <p:nvPr/>
        </p:nvSpPr>
        <p:spPr>
          <a:xfrm>
            <a:off x="648992" y="1977967"/>
            <a:ext cx="7552327" cy="461665"/>
          </a:xfrm>
          <a:prstGeom prst="rect">
            <a:avLst/>
          </a:prstGeom>
          <a:noFill/>
        </p:spPr>
        <p:txBody>
          <a:bodyPr wrap="square" rtlCol="0">
            <a:spAutoFit/>
          </a:bodyPr>
          <a:lstStyle/>
          <a:p>
            <a:r>
              <a:rPr lang="en-US" sz="2400" b="1" dirty="0">
                <a:solidFill>
                  <a:schemeClr val="accent2">
                    <a:lumMod val="50000"/>
                  </a:schemeClr>
                </a:solidFill>
                <a:latin typeface="Verdana" panose="020B0604030504040204" pitchFamily="34" charset="0"/>
                <a:ea typeface="Verdana" panose="020B0604030504040204" pitchFamily="34" charset="0"/>
              </a:rPr>
              <a:t>Annual loan limits – no changes</a:t>
            </a:r>
          </a:p>
        </p:txBody>
      </p:sp>
      <p:sp>
        <p:nvSpPr>
          <p:cNvPr id="7" name="Content Placeholder 2">
            <a:extLst>
              <a:ext uri="{FF2B5EF4-FFF2-40B4-BE49-F238E27FC236}">
                <a16:creationId xmlns:a16="http://schemas.microsoft.com/office/drawing/2014/main" id="{A2278EE1-75A0-F9F5-E648-7414C0B3D415}"/>
              </a:ext>
            </a:extLst>
          </p:cNvPr>
          <p:cNvSpPr txBox="1">
            <a:spLocks/>
          </p:cNvSpPr>
          <p:nvPr/>
        </p:nvSpPr>
        <p:spPr>
          <a:xfrm>
            <a:off x="575894" y="5094320"/>
            <a:ext cx="10859698" cy="425573"/>
          </a:xfrm>
          <a:prstGeom prst="rect">
            <a:avLst/>
          </a:prstGeom>
        </p:spPr>
        <p:txBody>
          <a:bodyPr vert="horz" lIns="91440" tIns="45720" rIns="91440" bIns="45720" rtlCol="0" anchor="t" anchorCtr="0">
            <a:normAutofit lnSpcReduction="10000"/>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800" kern="1200">
                <a:solidFill>
                  <a:srgbClr val="2683C6"/>
                </a:solidFill>
                <a:latin typeface="Verdana" panose="020B0604030504040204" pitchFamily="34" charset="0"/>
                <a:ea typeface="Verdana" panose="020B0604030504040204" pitchFamily="34" charset="0"/>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400" kern="1200">
                <a:solidFill>
                  <a:srgbClr val="2683C6"/>
                </a:solidFill>
                <a:latin typeface="Verdana" panose="020B0604030504040204" pitchFamily="34" charset="0"/>
                <a:ea typeface="Verdana" panose="020B0604030504040204" pitchFamily="34" charset="0"/>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000" kern="1200">
                <a:solidFill>
                  <a:srgbClr val="2683C6"/>
                </a:solidFill>
                <a:latin typeface="Verdana" panose="020B0604030504040204" pitchFamily="34" charset="0"/>
                <a:ea typeface="Verdana" panose="020B0604030504040204" pitchFamily="34" charset="0"/>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rgbClr val="2683C6"/>
                </a:solidFill>
                <a:latin typeface="Verdana" panose="020B0604030504040204" pitchFamily="34" charset="0"/>
                <a:ea typeface="Verdana" panose="020B0604030504040204" pitchFamily="34" charset="0"/>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rgbClr val="2683C6"/>
                </a:solidFill>
                <a:latin typeface="Verdana" panose="020B0604030504040204" pitchFamily="34" charset="0"/>
                <a:ea typeface="Verdana" panose="020B0604030504040204" pitchFamily="34" charset="0"/>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Font typeface="Wingdings 2" panose="05020102010507070707" pitchFamily="18" charset="2"/>
              <a:buNone/>
            </a:pPr>
            <a:r>
              <a:rPr lang="en-US" sz="1200" dirty="0"/>
              <a:t>Undergraduate Independent Students and Dependent Students whose parents have been denied the PLUS Loan are eligible for additional Direct Unsubsidized Loans ($4,000 as freshmen and sophomores and $5,000 as juniors and seniors).</a:t>
            </a:r>
          </a:p>
        </p:txBody>
      </p:sp>
      <p:sp>
        <p:nvSpPr>
          <p:cNvPr id="10" name="Title 9">
            <a:extLst>
              <a:ext uri="{FF2B5EF4-FFF2-40B4-BE49-F238E27FC236}">
                <a16:creationId xmlns:a16="http://schemas.microsoft.com/office/drawing/2014/main" id="{FBEC54DB-4F15-D65A-3705-9F4EF4F721CD}"/>
              </a:ext>
            </a:extLst>
          </p:cNvPr>
          <p:cNvSpPr>
            <a:spLocks noGrp="1"/>
          </p:cNvSpPr>
          <p:nvPr>
            <p:ph type="title"/>
          </p:nvPr>
        </p:nvSpPr>
        <p:spPr/>
        <p:txBody>
          <a:bodyPr anchor="ctr" anchorCtr="0">
            <a:normAutofit/>
          </a:bodyPr>
          <a:lstStyle/>
          <a:p>
            <a:r>
              <a:rPr lang="en-US" sz="3200" dirty="0"/>
              <a:t>Direct loans: Undergraduate</a:t>
            </a:r>
          </a:p>
        </p:txBody>
      </p:sp>
    </p:spTree>
    <p:extLst>
      <p:ext uri="{BB962C8B-B14F-4D97-AF65-F5344CB8AC3E}">
        <p14:creationId xmlns:p14="http://schemas.microsoft.com/office/powerpoint/2010/main" val="11499439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3" name="Rectangle 2">
            <a:extLst>
              <a:ext uri="{FF2B5EF4-FFF2-40B4-BE49-F238E27FC236}">
                <a16:creationId xmlns:a16="http://schemas.microsoft.com/office/drawing/2014/main" id="{3946B4FC-91F8-41F9-9688-6D7CC4F3EB24}"/>
              </a:ext>
            </a:extLst>
          </p:cNvPr>
          <p:cNvSpPr/>
          <p:nvPr/>
        </p:nvSpPr>
        <p:spPr>
          <a:xfrm>
            <a:off x="443410" y="810985"/>
            <a:ext cx="3709568" cy="56769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Google Shape;189;p12"/>
          <p:cNvSpPr txBox="1">
            <a:spLocks noGrp="1"/>
          </p:cNvSpPr>
          <p:nvPr>
            <p:ph type="title"/>
          </p:nvPr>
        </p:nvSpPr>
        <p:spPr>
          <a:xfrm>
            <a:off x="696686" y="1166604"/>
            <a:ext cx="3192461" cy="4711539"/>
          </a:xfrm>
          <a:prstGeom prst="rect">
            <a:avLst/>
          </a:prstGeom>
        </p:spPr>
        <p:txBody>
          <a:bodyPr spcFirstLastPara="1" vert="horz" lIns="91440" tIns="45720" rIns="91440" bIns="45720" rtlCol="0" anchor="ctr" anchorCtr="0">
            <a:normAutofit/>
          </a:bodyPr>
          <a:lstStyle/>
          <a:p>
            <a:pPr algn="ctr"/>
            <a:r>
              <a:rPr lang="en-US" sz="3200" dirty="0"/>
              <a:t>FEDERAL PARENT PLUS LOAN</a:t>
            </a:r>
          </a:p>
        </p:txBody>
      </p:sp>
      <p:sp>
        <p:nvSpPr>
          <p:cNvPr id="2" name="Rectangle 1">
            <a:extLst>
              <a:ext uri="{FF2B5EF4-FFF2-40B4-BE49-F238E27FC236}">
                <a16:creationId xmlns:a16="http://schemas.microsoft.com/office/drawing/2014/main" id="{7EEB1E98-2823-415D-AC47-F2BAC2B88919}"/>
              </a:ext>
            </a:extLst>
          </p:cNvPr>
          <p:cNvSpPr/>
          <p:nvPr/>
        </p:nvSpPr>
        <p:spPr>
          <a:xfrm>
            <a:off x="4152978" y="576699"/>
            <a:ext cx="7860477" cy="58734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Placeholder 4">
            <a:extLst>
              <a:ext uri="{FF2B5EF4-FFF2-40B4-BE49-F238E27FC236}">
                <a16:creationId xmlns:a16="http://schemas.microsoft.com/office/drawing/2014/main" id="{7175463E-D84A-4D3E-9726-5D482C90F622}"/>
              </a:ext>
            </a:extLst>
          </p:cNvPr>
          <p:cNvSpPr>
            <a:spLocks noGrp="1"/>
          </p:cNvSpPr>
          <p:nvPr>
            <p:ph type="body" idx="4294967295"/>
          </p:nvPr>
        </p:nvSpPr>
        <p:spPr>
          <a:xfrm>
            <a:off x="4320845" y="614407"/>
            <a:ext cx="7594635" cy="5873479"/>
          </a:xfrm>
        </p:spPr>
        <p:txBody>
          <a:bodyPr vert="horz" lIns="91440" tIns="45720" rIns="91440" bIns="45720" rtlCol="0" anchor="ctr">
            <a:normAutofit/>
          </a:bodyPr>
          <a:lstStyle/>
          <a:p>
            <a:pPr lvl="1"/>
            <a:r>
              <a:rPr lang="en-US" sz="2000" dirty="0"/>
              <a:t>Loan to parent(s)/guardian(s) of dependent students</a:t>
            </a:r>
            <a:br>
              <a:rPr lang="en-US" sz="2000" dirty="0"/>
            </a:br>
            <a:endParaRPr lang="en-US" sz="1050" dirty="0"/>
          </a:p>
          <a:p>
            <a:pPr lvl="1"/>
            <a:r>
              <a:rPr lang="en-US" sz="2000" dirty="0"/>
              <a:t>Loan limits up to cost of attendance less any financial aid received</a:t>
            </a:r>
            <a:br>
              <a:rPr lang="en-US" sz="2000" dirty="0"/>
            </a:br>
            <a:endParaRPr lang="en-US" sz="1050" dirty="0"/>
          </a:p>
          <a:p>
            <a:pPr lvl="1"/>
            <a:r>
              <a:rPr lang="en-US" sz="2000" dirty="0"/>
              <a:t>Interest rate is 9.08% fixed* for 2024-2025</a:t>
            </a:r>
            <a:br>
              <a:rPr lang="en-US" sz="2000" dirty="0"/>
            </a:br>
            <a:endParaRPr lang="en-US" sz="1050" dirty="0"/>
          </a:p>
          <a:p>
            <a:pPr lvl="1"/>
            <a:r>
              <a:rPr lang="en-US" sz="2000" dirty="0"/>
              <a:t>Loan fees are 4.228% (no change)</a:t>
            </a:r>
            <a:br>
              <a:rPr lang="en-US" sz="2000" dirty="0"/>
            </a:br>
            <a:endParaRPr lang="en-US" sz="1050" dirty="0"/>
          </a:p>
          <a:p>
            <a:pPr lvl="1"/>
            <a:r>
              <a:rPr lang="en-US" sz="2000" dirty="0"/>
              <a:t>Repayment begins within 60 days of full disbursement; payments may be deferred while student is in school</a:t>
            </a:r>
            <a:br>
              <a:rPr lang="en-US" sz="2000" dirty="0"/>
            </a:br>
            <a:endParaRPr lang="en-US" sz="1050" dirty="0"/>
          </a:p>
          <a:p>
            <a:pPr lvl="1"/>
            <a:r>
              <a:rPr lang="en-US" sz="2000" dirty="0"/>
              <a:t>FAFSA completion is required</a:t>
            </a:r>
            <a:br>
              <a:rPr lang="en-US" sz="2000" dirty="0"/>
            </a:br>
            <a:endParaRPr lang="en-US" sz="2000" dirty="0"/>
          </a:p>
          <a:p>
            <a:pPr marL="324000" lvl="1" indent="0">
              <a:buNone/>
            </a:pPr>
            <a:r>
              <a:rPr lang="en-US" sz="1200" i="1" dirty="0">
                <a:solidFill>
                  <a:srgbClr val="2683C6"/>
                </a:solidFill>
                <a:latin typeface="Verdana" panose="020B0604030504040204" pitchFamily="34" charset="0"/>
                <a:ea typeface="Verdana" panose="020B0604030504040204" pitchFamily="34" charset="0"/>
              </a:rPr>
              <a:t>*Interest rates recalculated annually and are effective July 1st based on the 10-year Treasury note index plus 4.6%, capped at 10.5%</a:t>
            </a:r>
          </a:p>
        </p:txBody>
      </p:sp>
    </p:spTree>
    <p:extLst>
      <p:ext uri="{BB962C8B-B14F-4D97-AF65-F5344CB8AC3E}">
        <p14:creationId xmlns:p14="http://schemas.microsoft.com/office/powerpoint/2010/main" val="15481649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14"/>
          <p:cNvSpPr txBox="1">
            <a:spLocks noGrp="1"/>
          </p:cNvSpPr>
          <p:nvPr>
            <p:ph type="ctrTitle"/>
          </p:nvPr>
        </p:nvSpPr>
        <p:spPr>
          <a:xfrm>
            <a:off x="3265714" y="3695366"/>
            <a:ext cx="7989876" cy="1475013"/>
          </a:xfrm>
          <a:prstGeom prst="rect">
            <a:avLst/>
          </a:prstGeom>
        </p:spPr>
        <p:txBody>
          <a:bodyPr spcFirstLastPara="1" vert="horz" wrap="square" lIns="121900" tIns="121900" rIns="121900" bIns="121900" rtlCol="0" anchor="b" anchorCtr="0">
            <a:noAutofit/>
          </a:bodyPr>
          <a:lstStyle/>
          <a:p>
            <a:r>
              <a:rPr lang="en-US" dirty="0">
                <a:solidFill>
                  <a:schemeClr val="bg1"/>
                </a:solidFill>
              </a:rPr>
              <a:t>Ohio Financial Aid programs 2024-2025</a:t>
            </a:r>
          </a:p>
        </p:txBody>
      </p:sp>
      <p:pic>
        <p:nvPicPr>
          <p:cNvPr id="5" name="Graphic 4" descr="Home1 outline">
            <a:extLst>
              <a:ext uri="{FF2B5EF4-FFF2-40B4-BE49-F238E27FC236}">
                <a16:creationId xmlns:a16="http://schemas.microsoft.com/office/drawing/2014/main" id="{ACF4FACB-4B2F-18A6-CAF6-4CF2D2663B3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113934" y="3589173"/>
            <a:ext cx="1742388" cy="1742388"/>
          </a:xfrm>
          <a:prstGeom prst="rect">
            <a:avLst/>
          </a:prstGeom>
        </p:spPr>
      </p:pic>
    </p:spTree>
    <p:extLst>
      <p:ext uri="{BB962C8B-B14F-4D97-AF65-F5344CB8AC3E}">
        <p14:creationId xmlns:p14="http://schemas.microsoft.com/office/powerpoint/2010/main" val="42553458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3" name="Rectangle 2">
            <a:extLst>
              <a:ext uri="{FF2B5EF4-FFF2-40B4-BE49-F238E27FC236}">
                <a16:creationId xmlns:a16="http://schemas.microsoft.com/office/drawing/2014/main" id="{3946B4FC-91F8-41F9-9688-6D7CC4F3EB24}"/>
              </a:ext>
            </a:extLst>
          </p:cNvPr>
          <p:cNvSpPr/>
          <p:nvPr/>
        </p:nvSpPr>
        <p:spPr>
          <a:xfrm>
            <a:off x="443410" y="810985"/>
            <a:ext cx="3709568" cy="56769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89" name="Google Shape;189;p12"/>
          <p:cNvSpPr txBox="1">
            <a:spLocks noGrp="1"/>
          </p:cNvSpPr>
          <p:nvPr>
            <p:ph type="title"/>
          </p:nvPr>
        </p:nvSpPr>
        <p:spPr>
          <a:xfrm>
            <a:off x="696686" y="1166604"/>
            <a:ext cx="3192461" cy="4711539"/>
          </a:xfrm>
          <a:prstGeom prst="rect">
            <a:avLst/>
          </a:prstGeom>
        </p:spPr>
        <p:txBody>
          <a:bodyPr spcFirstLastPara="1" vert="horz" lIns="91440" tIns="45720" rIns="91440" bIns="45720" rtlCol="0" anchor="ctr" anchorCtr="0">
            <a:normAutofit/>
          </a:bodyPr>
          <a:lstStyle/>
          <a:p>
            <a:pPr algn="ctr"/>
            <a:r>
              <a:rPr lang="en-US" sz="3200" dirty="0">
                <a:solidFill>
                  <a:schemeClr val="bg1"/>
                </a:solidFill>
              </a:rPr>
              <a:t>OHIO COLLEGE OPPORTUNITY GRANT (</a:t>
            </a:r>
            <a:r>
              <a:rPr lang="en-US" sz="3200" dirty="0" err="1">
                <a:solidFill>
                  <a:schemeClr val="bg1"/>
                </a:solidFill>
              </a:rPr>
              <a:t>ocog</a:t>
            </a:r>
            <a:r>
              <a:rPr lang="en-US" sz="3200" dirty="0">
                <a:solidFill>
                  <a:schemeClr val="bg1"/>
                </a:solidFill>
              </a:rPr>
              <a:t>)</a:t>
            </a:r>
            <a:endParaRPr lang="en-US" sz="3200" dirty="0"/>
          </a:p>
        </p:txBody>
      </p:sp>
      <p:sp>
        <p:nvSpPr>
          <p:cNvPr id="2" name="Rectangle 1">
            <a:extLst>
              <a:ext uri="{FF2B5EF4-FFF2-40B4-BE49-F238E27FC236}">
                <a16:creationId xmlns:a16="http://schemas.microsoft.com/office/drawing/2014/main" id="{7EEB1E98-2823-415D-AC47-F2BAC2B88919}"/>
              </a:ext>
            </a:extLst>
          </p:cNvPr>
          <p:cNvSpPr/>
          <p:nvPr/>
        </p:nvSpPr>
        <p:spPr>
          <a:xfrm>
            <a:off x="4152978" y="595935"/>
            <a:ext cx="7860477" cy="58734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33" name="Text Placeholder 4">
            <a:extLst>
              <a:ext uri="{FF2B5EF4-FFF2-40B4-BE49-F238E27FC236}">
                <a16:creationId xmlns:a16="http://schemas.microsoft.com/office/drawing/2014/main" id="{7175463E-D84A-4D3E-9726-5D482C90F622}"/>
              </a:ext>
            </a:extLst>
          </p:cNvPr>
          <p:cNvSpPr>
            <a:spLocks noGrp="1"/>
          </p:cNvSpPr>
          <p:nvPr>
            <p:ph type="body" idx="4294967295"/>
          </p:nvPr>
        </p:nvSpPr>
        <p:spPr>
          <a:xfrm>
            <a:off x="4320845" y="614407"/>
            <a:ext cx="7427745" cy="5873479"/>
          </a:xfrm>
        </p:spPr>
        <p:txBody>
          <a:bodyPr vert="horz" lIns="91440" tIns="45720" rIns="91440" bIns="45720" rtlCol="0" anchor="ctr">
            <a:normAutofit/>
          </a:bodyPr>
          <a:lstStyle/>
          <a:p>
            <a:pPr marL="0" indent="0">
              <a:spcAft>
                <a:spcPts val="1200"/>
              </a:spcAft>
              <a:buSzPct val="85000"/>
              <a:buNone/>
            </a:pPr>
            <a:r>
              <a:rPr lang="en-US" sz="2400" u="sng" dirty="0"/>
              <a:t>ELIGIBILITY</a:t>
            </a:r>
          </a:p>
          <a:p>
            <a:pPr marL="0" indent="0">
              <a:spcAft>
                <a:spcPts val="1200"/>
              </a:spcAft>
              <a:buSzPct val="85000"/>
              <a:buNone/>
            </a:pPr>
            <a:r>
              <a:rPr lang="en-US" sz="2200" dirty="0"/>
              <a:t>Ohio’s only need-based grant program </a:t>
            </a:r>
          </a:p>
          <a:p>
            <a:pPr marL="0" indent="0">
              <a:spcAft>
                <a:spcPts val="1200"/>
              </a:spcAft>
              <a:buSzPct val="85000"/>
              <a:buNone/>
            </a:pPr>
            <a:r>
              <a:rPr lang="en-US" sz="2200" dirty="0"/>
              <a:t>Must file FAFSA</a:t>
            </a:r>
          </a:p>
          <a:p>
            <a:pPr marL="0" indent="0">
              <a:buSzPct val="85000"/>
              <a:buNone/>
            </a:pPr>
            <a:r>
              <a:rPr lang="en-US" sz="2200" dirty="0"/>
              <a:t>Students must be:</a:t>
            </a:r>
          </a:p>
          <a:p>
            <a:pPr lvl="1">
              <a:buSzPct val="85000"/>
            </a:pPr>
            <a:r>
              <a:rPr lang="en-US" sz="1800" dirty="0"/>
              <a:t>Ohio residents</a:t>
            </a:r>
          </a:p>
          <a:p>
            <a:pPr lvl="1">
              <a:buSzPct val="85000"/>
            </a:pPr>
            <a:r>
              <a:rPr lang="en-US" sz="1800" dirty="0"/>
              <a:t>Enrolled in an eligible degree-granting program at an eligible institution</a:t>
            </a:r>
          </a:p>
          <a:p>
            <a:pPr lvl="1">
              <a:buSzPct val="85000"/>
            </a:pPr>
            <a:r>
              <a:rPr lang="en-US" sz="1800" dirty="0"/>
              <a:t>EFC must not exceed 3,750</a:t>
            </a:r>
          </a:p>
          <a:p>
            <a:pPr lvl="1">
              <a:buSzPct val="85000"/>
            </a:pPr>
            <a:r>
              <a:rPr lang="en-US" sz="1800" dirty="0"/>
              <a:t>Household income must not exceed $96,000</a:t>
            </a:r>
            <a:br>
              <a:rPr lang="en-US" sz="2400" dirty="0"/>
            </a:br>
            <a:endParaRPr lang="en-US" sz="1050" dirty="0"/>
          </a:p>
        </p:txBody>
      </p:sp>
    </p:spTree>
    <p:extLst>
      <p:ext uri="{BB962C8B-B14F-4D97-AF65-F5344CB8AC3E}">
        <p14:creationId xmlns:p14="http://schemas.microsoft.com/office/powerpoint/2010/main" val="28786537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Google Shape;189;p12">
            <a:extLst>
              <a:ext uri="{FF2B5EF4-FFF2-40B4-BE49-F238E27FC236}">
                <a16:creationId xmlns:a16="http://schemas.microsoft.com/office/drawing/2014/main" id="{096BDFFF-DC8A-48CA-9274-0C912F403397}"/>
              </a:ext>
            </a:extLst>
          </p:cNvPr>
          <p:cNvSpPr txBox="1">
            <a:spLocks noGrp="1"/>
          </p:cNvSpPr>
          <p:nvPr>
            <p:ph type="title"/>
          </p:nvPr>
        </p:nvSpPr>
        <p:spPr>
          <a:prstGeom prst="rect">
            <a:avLst/>
          </a:prstGeom>
        </p:spPr>
        <p:txBody>
          <a:bodyPr spcFirstLastPara="1" vert="horz" wrap="square" lIns="121900" tIns="121900" rIns="121900" bIns="121900" rtlCol="0" anchor="ctr" anchorCtr="0">
            <a:noAutofit/>
          </a:bodyPr>
          <a:lstStyle/>
          <a:p>
            <a:pPr lvl="0"/>
            <a:r>
              <a:rPr lang="en-US" sz="3200" dirty="0">
                <a:solidFill>
                  <a:schemeClr val="bg1"/>
                </a:solidFill>
              </a:rPr>
              <a:t>OHIO COLLEGE OPPORTUNITY GRANT (</a:t>
            </a:r>
            <a:r>
              <a:rPr lang="en-US" sz="3200" dirty="0" err="1">
                <a:solidFill>
                  <a:schemeClr val="bg1"/>
                </a:solidFill>
              </a:rPr>
              <a:t>ocog</a:t>
            </a:r>
            <a:r>
              <a:rPr lang="en-US" sz="3200" dirty="0">
                <a:solidFill>
                  <a:schemeClr val="bg1"/>
                </a:solidFill>
              </a:rPr>
              <a:t>)</a:t>
            </a:r>
            <a:endParaRPr sz="2200" dirty="0"/>
          </a:p>
        </p:txBody>
      </p:sp>
      <p:sp>
        <p:nvSpPr>
          <p:cNvPr id="3" name="Content Placeholder 2"/>
          <p:cNvSpPr>
            <a:spLocks noGrp="1"/>
          </p:cNvSpPr>
          <p:nvPr>
            <p:ph type="body" idx="4294967295"/>
          </p:nvPr>
        </p:nvSpPr>
        <p:spPr>
          <a:xfrm>
            <a:off x="575894" y="2155700"/>
            <a:ext cx="11029616" cy="4411355"/>
          </a:xfrm>
        </p:spPr>
        <p:txBody>
          <a:bodyPr>
            <a:noAutofit/>
          </a:bodyPr>
          <a:lstStyle/>
          <a:p>
            <a:pPr marL="0" indent="0">
              <a:lnSpc>
                <a:spcPct val="150000"/>
              </a:lnSpc>
              <a:buSzPct val="85000"/>
              <a:buNone/>
            </a:pPr>
            <a:r>
              <a:rPr lang="en-US" dirty="0"/>
              <a:t>Grant amounts are determined by institution type</a:t>
            </a:r>
          </a:p>
          <a:p>
            <a:pPr lvl="2">
              <a:buSzPct val="85000"/>
            </a:pPr>
            <a:r>
              <a:rPr lang="en-US" sz="2200" dirty="0"/>
              <a:t>Community College or Regional campus - $0.00</a:t>
            </a:r>
            <a:br>
              <a:rPr lang="en-US" sz="2200" dirty="0"/>
            </a:br>
            <a:endParaRPr lang="en-US" sz="1050" dirty="0"/>
          </a:p>
          <a:p>
            <a:pPr lvl="2">
              <a:buSzPct val="85000"/>
            </a:pPr>
            <a:r>
              <a:rPr lang="en-US" sz="2200" dirty="0"/>
              <a:t>Public, 4-year, Main campus – up to $4,000.00</a:t>
            </a:r>
            <a:br>
              <a:rPr lang="en-US" sz="2200" dirty="0"/>
            </a:br>
            <a:endParaRPr lang="en-US" sz="1050" dirty="0"/>
          </a:p>
          <a:p>
            <a:pPr lvl="2">
              <a:buSzPct val="85000"/>
            </a:pPr>
            <a:r>
              <a:rPr lang="en-US" sz="2200" dirty="0"/>
              <a:t>Private, Non-Profit – up to $5,000.00</a:t>
            </a:r>
            <a:br>
              <a:rPr lang="en-US" sz="2200" dirty="0"/>
            </a:br>
            <a:endParaRPr lang="en-US" sz="1050" dirty="0"/>
          </a:p>
          <a:p>
            <a:pPr lvl="2">
              <a:buSzPct val="85000"/>
            </a:pPr>
            <a:r>
              <a:rPr lang="en-US" sz="2200" dirty="0"/>
              <a:t>Proprietary – $2,000.00</a:t>
            </a:r>
            <a:br>
              <a:rPr lang="en-US" sz="2200" dirty="0"/>
            </a:br>
            <a:endParaRPr lang="en-US" sz="1800" dirty="0"/>
          </a:p>
          <a:p>
            <a:pPr marL="36000" indent="0" algn="ctr">
              <a:spcAft>
                <a:spcPts val="0"/>
              </a:spcAft>
              <a:buSzPct val="85000"/>
              <a:buNone/>
            </a:pPr>
            <a:r>
              <a:rPr lang="en-US" sz="2600" dirty="0"/>
              <a:t>More information </a:t>
            </a:r>
          </a:p>
          <a:p>
            <a:pPr marL="36000" indent="0" algn="ctr">
              <a:buSzPct val="85000"/>
              <a:buNone/>
            </a:pPr>
            <a:r>
              <a:rPr lang="en-US" sz="2600" u="sng" dirty="0">
                <a:solidFill>
                  <a:srgbClr val="0066FF"/>
                </a:solidFill>
              </a:rPr>
              <a:t>highered.ohio.gov</a:t>
            </a:r>
          </a:p>
          <a:p>
            <a:pPr lvl="1">
              <a:buSzPct val="85000"/>
            </a:pPr>
            <a:endParaRPr lang="en-US" sz="1800" dirty="0"/>
          </a:p>
          <a:p>
            <a:pPr marL="0" indent="0">
              <a:buSzPct val="85000"/>
              <a:buNone/>
            </a:pPr>
            <a:endParaRPr lang="en-US" sz="2200" dirty="0"/>
          </a:p>
        </p:txBody>
      </p:sp>
    </p:spTree>
    <p:extLst>
      <p:ext uri="{BB962C8B-B14F-4D97-AF65-F5344CB8AC3E}">
        <p14:creationId xmlns:p14="http://schemas.microsoft.com/office/powerpoint/2010/main" val="36084945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3" name="Rectangle 2">
            <a:extLst>
              <a:ext uri="{FF2B5EF4-FFF2-40B4-BE49-F238E27FC236}">
                <a16:creationId xmlns:a16="http://schemas.microsoft.com/office/drawing/2014/main" id="{3946B4FC-91F8-41F9-9688-6D7CC4F3EB24}"/>
              </a:ext>
            </a:extLst>
          </p:cNvPr>
          <p:cNvSpPr/>
          <p:nvPr/>
        </p:nvSpPr>
        <p:spPr>
          <a:xfrm>
            <a:off x="443410" y="810985"/>
            <a:ext cx="3709568" cy="56769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89" name="Google Shape;189;p12"/>
          <p:cNvSpPr txBox="1">
            <a:spLocks noGrp="1"/>
          </p:cNvSpPr>
          <p:nvPr>
            <p:ph type="title"/>
          </p:nvPr>
        </p:nvSpPr>
        <p:spPr>
          <a:xfrm>
            <a:off x="696686" y="1166604"/>
            <a:ext cx="3192461" cy="4711539"/>
          </a:xfrm>
          <a:prstGeom prst="rect">
            <a:avLst/>
          </a:prstGeom>
        </p:spPr>
        <p:txBody>
          <a:bodyPr spcFirstLastPara="1" vert="horz" lIns="91440" tIns="45720" rIns="91440" bIns="45720" rtlCol="0" anchor="ctr" anchorCtr="0">
            <a:normAutofit/>
          </a:bodyPr>
          <a:lstStyle/>
          <a:p>
            <a:pPr algn="ctr"/>
            <a:r>
              <a:rPr lang="en-US" sz="3200" dirty="0">
                <a:solidFill>
                  <a:schemeClr val="bg1"/>
                </a:solidFill>
              </a:rPr>
              <a:t>Governor’s Merit Scholarship</a:t>
            </a:r>
            <a:endParaRPr lang="en-US" sz="3200" dirty="0"/>
          </a:p>
        </p:txBody>
      </p:sp>
      <p:sp>
        <p:nvSpPr>
          <p:cNvPr id="2" name="Rectangle 1">
            <a:extLst>
              <a:ext uri="{FF2B5EF4-FFF2-40B4-BE49-F238E27FC236}">
                <a16:creationId xmlns:a16="http://schemas.microsoft.com/office/drawing/2014/main" id="{7EEB1E98-2823-415D-AC47-F2BAC2B88919}"/>
              </a:ext>
            </a:extLst>
          </p:cNvPr>
          <p:cNvSpPr/>
          <p:nvPr/>
        </p:nvSpPr>
        <p:spPr>
          <a:xfrm>
            <a:off x="4152978" y="586699"/>
            <a:ext cx="7860477" cy="58734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33" name="Text Placeholder 4">
            <a:extLst>
              <a:ext uri="{FF2B5EF4-FFF2-40B4-BE49-F238E27FC236}">
                <a16:creationId xmlns:a16="http://schemas.microsoft.com/office/drawing/2014/main" id="{7175463E-D84A-4D3E-9726-5D482C90F622}"/>
              </a:ext>
            </a:extLst>
          </p:cNvPr>
          <p:cNvSpPr>
            <a:spLocks noGrp="1"/>
          </p:cNvSpPr>
          <p:nvPr>
            <p:ph type="body" idx="4294967295"/>
          </p:nvPr>
        </p:nvSpPr>
        <p:spPr>
          <a:xfrm>
            <a:off x="4320845" y="614407"/>
            <a:ext cx="7427745" cy="5873479"/>
          </a:xfrm>
        </p:spPr>
        <p:txBody>
          <a:bodyPr vert="horz" lIns="91440" tIns="45720" rIns="91440" bIns="45720" rtlCol="0" anchor="ctr">
            <a:normAutofit/>
          </a:bodyPr>
          <a:lstStyle/>
          <a:p>
            <a:pPr marL="0" indent="0">
              <a:spcAft>
                <a:spcPts val="1200"/>
              </a:spcAft>
              <a:buSzPct val="85000"/>
              <a:buNone/>
            </a:pPr>
            <a:r>
              <a:rPr lang="en-US" sz="2200" dirty="0"/>
              <a:t>Up to $5,000 each year</a:t>
            </a:r>
            <a:br>
              <a:rPr lang="en-US" sz="2200" dirty="0"/>
            </a:br>
            <a:endParaRPr lang="en-US" sz="2200" dirty="0"/>
          </a:p>
          <a:p>
            <a:pPr marL="0" indent="0">
              <a:buSzPct val="85000"/>
              <a:buFont typeface="Wingdings 2" panose="05020102010507070707" pitchFamily="18" charset="2"/>
              <a:buNone/>
            </a:pPr>
            <a:r>
              <a:rPr lang="en-US" sz="2200" dirty="0"/>
              <a:t>Renewable </a:t>
            </a:r>
          </a:p>
          <a:p>
            <a:pPr lvl="1">
              <a:buSzPct val="85000"/>
            </a:pPr>
            <a:r>
              <a:rPr lang="en-US" sz="1800" dirty="0"/>
              <a:t>Receive up to four (4) years of funding</a:t>
            </a:r>
            <a:br>
              <a:rPr lang="en-US" sz="1800" dirty="0"/>
            </a:br>
            <a:endParaRPr lang="en-US" sz="2200" u="sng" dirty="0"/>
          </a:p>
          <a:p>
            <a:pPr marL="0" indent="0">
              <a:buSzPct val="85000"/>
              <a:buNone/>
            </a:pPr>
            <a:r>
              <a:rPr lang="en-US" sz="2200" dirty="0"/>
              <a:t>Students must be:</a:t>
            </a:r>
          </a:p>
          <a:p>
            <a:pPr lvl="1">
              <a:buSzPct val="85000"/>
            </a:pPr>
            <a:r>
              <a:rPr lang="en-US" sz="1800" dirty="0"/>
              <a:t>Ohio residents</a:t>
            </a:r>
          </a:p>
          <a:p>
            <a:pPr lvl="1">
              <a:buSzPct val="85000"/>
            </a:pPr>
            <a:r>
              <a:rPr lang="en-US" sz="1800" dirty="0"/>
              <a:t>Top 5% of class as determined by high school, charter school or other secondary institution</a:t>
            </a:r>
          </a:p>
          <a:p>
            <a:pPr lvl="1">
              <a:buSzPct val="85000"/>
            </a:pPr>
            <a:r>
              <a:rPr lang="en-US" sz="1800" dirty="0"/>
              <a:t>Complete secondary education on-time</a:t>
            </a:r>
          </a:p>
          <a:p>
            <a:pPr lvl="1">
              <a:buSzPct val="85000"/>
            </a:pPr>
            <a:r>
              <a:rPr lang="en-US" sz="1800" dirty="0"/>
              <a:t>Enroll at a qualifying post-secondary institution</a:t>
            </a:r>
            <a:br>
              <a:rPr lang="en-US" dirty="0"/>
            </a:br>
            <a:endParaRPr lang="en-US" sz="1450" dirty="0"/>
          </a:p>
        </p:txBody>
      </p:sp>
    </p:spTree>
    <p:extLst>
      <p:ext uri="{BB962C8B-B14F-4D97-AF65-F5344CB8AC3E}">
        <p14:creationId xmlns:p14="http://schemas.microsoft.com/office/powerpoint/2010/main" val="19771058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3" name="Rectangle 2">
            <a:extLst>
              <a:ext uri="{FF2B5EF4-FFF2-40B4-BE49-F238E27FC236}">
                <a16:creationId xmlns:a16="http://schemas.microsoft.com/office/drawing/2014/main" id="{3946B4FC-91F8-41F9-9688-6D7CC4F3EB24}"/>
              </a:ext>
            </a:extLst>
          </p:cNvPr>
          <p:cNvSpPr/>
          <p:nvPr/>
        </p:nvSpPr>
        <p:spPr>
          <a:xfrm>
            <a:off x="443410" y="810985"/>
            <a:ext cx="3709568" cy="56769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89" name="Google Shape;189;p12"/>
          <p:cNvSpPr txBox="1">
            <a:spLocks noGrp="1"/>
          </p:cNvSpPr>
          <p:nvPr>
            <p:ph type="title"/>
          </p:nvPr>
        </p:nvSpPr>
        <p:spPr>
          <a:xfrm>
            <a:off x="696686" y="1166604"/>
            <a:ext cx="3192461" cy="4711539"/>
          </a:xfrm>
          <a:prstGeom prst="rect">
            <a:avLst/>
          </a:prstGeom>
        </p:spPr>
        <p:txBody>
          <a:bodyPr spcFirstLastPara="1" vert="horz" lIns="91440" tIns="45720" rIns="91440" bIns="45720" rtlCol="0" anchor="ctr" anchorCtr="0">
            <a:normAutofit/>
          </a:bodyPr>
          <a:lstStyle/>
          <a:p>
            <a:pPr algn="ctr"/>
            <a:r>
              <a:rPr lang="en-US" sz="3200" dirty="0">
                <a:solidFill>
                  <a:schemeClr val="bg1"/>
                </a:solidFill>
              </a:rPr>
              <a:t>OTHER State Aid Programs</a:t>
            </a:r>
            <a:endParaRPr lang="en-US" sz="3200" dirty="0"/>
          </a:p>
        </p:txBody>
      </p:sp>
      <p:sp>
        <p:nvSpPr>
          <p:cNvPr id="2" name="Rectangle 1">
            <a:extLst>
              <a:ext uri="{FF2B5EF4-FFF2-40B4-BE49-F238E27FC236}">
                <a16:creationId xmlns:a16="http://schemas.microsoft.com/office/drawing/2014/main" id="{7EEB1E98-2823-415D-AC47-F2BAC2B88919}"/>
              </a:ext>
            </a:extLst>
          </p:cNvPr>
          <p:cNvSpPr/>
          <p:nvPr/>
        </p:nvSpPr>
        <p:spPr>
          <a:xfrm>
            <a:off x="4152978" y="586699"/>
            <a:ext cx="7860477" cy="58734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33" name="Text Placeholder 4">
            <a:extLst>
              <a:ext uri="{FF2B5EF4-FFF2-40B4-BE49-F238E27FC236}">
                <a16:creationId xmlns:a16="http://schemas.microsoft.com/office/drawing/2014/main" id="{7175463E-D84A-4D3E-9726-5D482C90F622}"/>
              </a:ext>
            </a:extLst>
          </p:cNvPr>
          <p:cNvSpPr>
            <a:spLocks noGrp="1"/>
          </p:cNvSpPr>
          <p:nvPr>
            <p:ph type="body" idx="4294967295"/>
          </p:nvPr>
        </p:nvSpPr>
        <p:spPr>
          <a:xfrm>
            <a:off x="4320845" y="614407"/>
            <a:ext cx="7427745" cy="5873479"/>
          </a:xfrm>
        </p:spPr>
        <p:txBody>
          <a:bodyPr vert="horz" lIns="91440" tIns="45720" rIns="91440" bIns="45720" rtlCol="0" anchor="ctr">
            <a:normAutofit/>
          </a:bodyPr>
          <a:lstStyle/>
          <a:p>
            <a:pPr>
              <a:spcAft>
                <a:spcPts val="1200"/>
              </a:spcAft>
              <a:buSzPct val="85000"/>
            </a:pPr>
            <a:r>
              <a:rPr lang="en-US" sz="2400" dirty="0"/>
              <a:t>Ohio Safety Officers College Memorial Fund</a:t>
            </a:r>
            <a:br>
              <a:rPr lang="en-US" sz="2400" dirty="0"/>
            </a:br>
            <a:endParaRPr lang="en-US" sz="1050" dirty="0"/>
          </a:p>
          <a:p>
            <a:pPr>
              <a:spcAft>
                <a:spcPts val="1200"/>
              </a:spcAft>
              <a:buSzPct val="85000"/>
            </a:pPr>
            <a:r>
              <a:rPr lang="en-US" sz="2400" dirty="0"/>
              <a:t>Ohio War Orphans &amp; Severely Disabled Veterans’ Children Scholarship</a:t>
            </a:r>
            <a:br>
              <a:rPr lang="en-US" sz="2400" dirty="0"/>
            </a:br>
            <a:endParaRPr lang="en-US" sz="1050" dirty="0"/>
          </a:p>
          <a:p>
            <a:pPr>
              <a:spcAft>
                <a:spcPts val="1200"/>
              </a:spcAft>
              <a:buSzPct val="85000"/>
            </a:pPr>
            <a:r>
              <a:rPr lang="en-US" sz="2400" dirty="0"/>
              <a:t>Ohio National Guard (ONG)</a:t>
            </a:r>
            <a:br>
              <a:rPr lang="en-US" sz="2400" dirty="0"/>
            </a:br>
            <a:endParaRPr lang="en-US" sz="1050" dirty="0"/>
          </a:p>
          <a:p>
            <a:pPr>
              <a:spcAft>
                <a:spcPts val="1200"/>
              </a:spcAft>
              <a:buSzPct val="85000"/>
            </a:pPr>
            <a:r>
              <a:rPr lang="en-US" sz="2400" dirty="0"/>
              <a:t>Nurse Education Assistance Loan Program (NEALP)</a:t>
            </a:r>
            <a:endParaRPr lang="en-US" sz="1050" dirty="0"/>
          </a:p>
        </p:txBody>
      </p:sp>
    </p:spTree>
    <p:extLst>
      <p:ext uri="{BB962C8B-B14F-4D97-AF65-F5344CB8AC3E}">
        <p14:creationId xmlns:p14="http://schemas.microsoft.com/office/powerpoint/2010/main" val="23037780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Google Shape;189;p12">
            <a:extLst>
              <a:ext uri="{FF2B5EF4-FFF2-40B4-BE49-F238E27FC236}">
                <a16:creationId xmlns:a16="http://schemas.microsoft.com/office/drawing/2014/main" id="{096BDFFF-DC8A-48CA-9274-0C912F403397}"/>
              </a:ext>
            </a:extLst>
          </p:cNvPr>
          <p:cNvSpPr txBox="1">
            <a:spLocks noGrp="1"/>
          </p:cNvSpPr>
          <p:nvPr>
            <p:ph type="title"/>
          </p:nvPr>
        </p:nvSpPr>
        <p:spPr>
          <a:prstGeom prst="rect">
            <a:avLst/>
          </a:prstGeom>
        </p:spPr>
        <p:txBody>
          <a:bodyPr spcFirstLastPara="1" vert="horz" wrap="square" lIns="121900" tIns="121900" rIns="121900" bIns="121900" rtlCol="0" anchor="ctr" anchorCtr="0">
            <a:noAutofit/>
          </a:bodyPr>
          <a:lstStyle/>
          <a:p>
            <a:pPr lvl="0"/>
            <a:r>
              <a:rPr lang="en-US" sz="3200" dirty="0">
                <a:solidFill>
                  <a:schemeClr val="bg1"/>
                </a:solidFill>
              </a:rPr>
              <a:t>OTHER State AID PROGRAMS</a:t>
            </a:r>
            <a:endParaRPr sz="3200" dirty="0"/>
          </a:p>
        </p:txBody>
      </p:sp>
      <p:sp>
        <p:nvSpPr>
          <p:cNvPr id="3" name="Content Placeholder 2"/>
          <p:cNvSpPr>
            <a:spLocks noGrp="1"/>
          </p:cNvSpPr>
          <p:nvPr>
            <p:ph type="body" idx="4294967295"/>
          </p:nvPr>
        </p:nvSpPr>
        <p:spPr>
          <a:xfrm>
            <a:off x="575894" y="2035630"/>
            <a:ext cx="11029616" cy="4680856"/>
          </a:xfrm>
        </p:spPr>
        <p:txBody>
          <a:bodyPr>
            <a:normAutofit fontScale="55000" lnSpcReduction="20000"/>
          </a:bodyPr>
          <a:lstStyle/>
          <a:p>
            <a:pPr>
              <a:buSzPct val="85000"/>
            </a:pPr>
            <a:r>
              <a:rPr lang="en-US" sz="4000" b="1" dirty="0"/>
              <a:t>Ohio Safety Officers College Memorial Fund </a:t>
            </a:r>
            <a:r>
              <a:rPr lang="en-US" sz="3500" dirty="0"/>
              <a:t>provides undergraduate tuition assistance to a child, spouse, or qualified former spouse of peace officers, fire fighters and certain other safety officers who are killed in the line-of-duty, anywhere in the United States.</a:t>
            </a:r>
          </a:p>
          <a:p>
            <a:pPr>
              <a:buSzPct val="85000"/>
            </a:pPr>
            <a:endParaRPr lang="en-US" sz="2200" dirty="0"/>
          </a:p>
          <a:p>
            <a:pPr>
              <a:buSzPct val="85000"/>
            </a:pPr>
            <a:r>
              <a:rPr lang="en-US" sz="4000" b="1" dirty="0"/>
              <a:t>Ohio National Guard (ONG) </a:t>
            </a:r>
            <a:r>
              <a:rPr lang="en-US" sz="3500" dirty="0"/>
              <a:t>provides scholarships to current members of the Ohio Army &amp; Air National Guard, as well as former members with qualifying deployment time.</a:t>
            </a:r>
          </a:p>
          <a:p>
            <a:pPr>
              <a:buSzPct val="85000"/>
            </a:pPr>
            <a:endParaRPr lang="en-US" sz="2400" dirty="0"/>
          </a:p>
          <a:p>
            <a:pPr>
              <a:spcAft>
                <a:spcPts val="2400"/>
              </a:spcAft>
              <a:buSzPct val="85000"/>
            </a:pPr>
            <a:r>
              <a:rPr lang="en-US" sz="4000" b="1" dirty="0"/>
              <a:t>Ohio War Orphans </a:t>
            </a:r>
            <a:r>
              <a:rPr lang="en-US" sz="3500" dirty="0"/>
              <a:t>awards tuition assistance to the children of deceased or severely disabled Ohio veterans who served in the armed forces during a period of declared war or conflict.</a:t>
            </a:r>
            <a:endParaRPr lang="en-US" sz="2400" dirty="0"/>
          </a:p>
          <a:p>
            <a:r>
              <a:rPr lang="en-US" sz="4000" b="1" dirty="0"/>
              <a:t>Nursing Education Assistance Loan Program (NEALP) </a:t>
            </a:r>
            <a:r>
              <a:rPr lang="en-US" sz="3500" dirty="0"/>
              <a:t>provides  forgivable loans to Ohio students enrolled in an approved Ohio nurse education program. Forgiveness is contingent upon meeting post-graduation work requirements.</a:t>
            </a:r>
            <a:endParaRPr lang="en-US" sz="3500" dirty="0">
              <a:latin typeface="Roboto Condensed Light" panose="02000000000000000000" pitchFamily="2" charset="0"/>
              <a:ea typeface="Roboto Condensed Light" panose="02000000000000000000" pitchFamily="2" charset="0"/>
            </a:endParaRPr>
          </a:p>
          <a:p>
            <a:pPr>
              <a:buSzPct val="85000"/>
            </a:pPr>
            <a:endParaRPr lang="en-US" sz="2400" dirty="0"/>
          </a:p>
          <a:p>
            <a:pPr>
              <a:buSzPct val="85000"/>
            </a:pPr>
            <a:endParaRPr lang="en-US" sz="2200" dirty="0"/>
          </a:p>
        </p:txBody>
      </p:sp>
    </p:spTree>
    <p:extLst>
      <p:ext uri="{BB962C8B-B14F-4D97-AF65-F5344CB8AC3E}">
        <p14:creationId xmlns:p14="http://schemas.microsoft.com/office/powerpoint/2010/main" val="1886171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3" name="Rectangle 2">
            <a:extLst>
              <a:ext uri="{FF2B5EF4-FFF2-40B4-BE49-F238E27FC236}">
                <a16:creationId xmlns:a16="http://schemas.microsoft.com/office/drawing/2014/main" id="{3946B4FC-91F8-41F9-9688-6D7CC4F3EB24}"/>
              </a:ext>
            </a:extLst>
          </p:cNvPr>
          <p:cNvSpPr/>
          <p:nvPr/>
        </p:nvSpPr>
        <p:spPr>
          <a:xfrm>
            <a:off x="443410" y="810985"/>
            <a:ext cx="3709568" cy="56769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MT" panose="020B0502020104020203"/>
              <a:ea typeface="+mn-ea"/>
              <a:cs typeface="+mn-cs"/>
            </a:endParaRPr>
          </a:p>
        </p:txBody>
      </p:sp>
      <p:sp>
        <p:nvSpPr>
          <p:cNvPr id="189" name="Google Shape;189;p12"/>
          <p:cNvSpPr txBox="1">
            <a:spLocks noGrp="1"/>
          </p:cNvSpPr>
          <p:nvPr>
            <p:ph type="title"/>
          </p:nvPr>
        </p:nvSpPr>
        <p:spPr>
          <a:xfrm>
            <a:off x="700993" y="1166604"/>
            <a:ext cx="3194401" cy="4711539"/>
          </a:xfrm>
          <a:prstGeom prst="rect">
            <a:avLst/>
          </a:prstGeom>
        </p:spPr>
        <p:txBody>
          <a:bodyPr spcFirstLastPara="1" vert="horz" lIns="91440" tIns="45720" rIns="91440" bIns="45720" rtlCol="0" anchor="ctr" anchorCtr="0">
            <a:normAutofit/>
          </a:bodyPr>
          <a:lstStyle/>
          <a:p>
            <a:pPr algn="ctr"/>
            <a:r>
              <a:rPr lang="en-US" dirty="0"/>
              <a:t>OVERVIEW OF FAFSA COMPLETIONS</a:t>
            </a:r>
          </a:p>
        </p:txBody>
      </p:sp>
      <p:sp>
        <p:nvSpPr>
          <p:cNvPr id="2" name="Rectangle 1">
            <a:extLst>
              <a:ext uri="{FF2B5EF4-FFF2-40B4-BE49-F238E27FC236}">
                <a16:creationId xmlns:a16="http://schemas.microsoft.com/office/drawing/2014/main" id="{7EEB1E98-2823-415D-AC47-F2BAC2B88919}"/>
              </a:ext>
            </a:extLst>
          </p:cNvPr>
          <p:cNvSpPr/>
          <p:nvPr/>
        </p:nvSpPr>
        <p:spPr>
          <a:xfrm>
            <a:off x="4149854" y="614407"/>
            <a:ext cx="7860477" cy="58734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33" name="Text Placeholder 4">
            <a:extLst>
              <a:ext uri="{FF2B5EF4-FFF2-40B4-BE49-F238E27FC236}">
                <a16:creationId xmlns:a16="http://schemas.microsoft.com/office/drawing/2014/main" id="{7175463E-D84A-4D3E-9726-5D482C90F622}"/>
              </a:ext>
            </a:extLst>
          </p:cNvPr>
          <p:cNvSpPr>
            <a:spLocks noGrp="1"/>
          </p:cNvSpPr>
          <p:nvPr>
            <p:ph type="body" idx="4294967295"/>
          </p:nvPr>
        </p:nvSpPr>
        <p:spPr>
          <a:xfrm>
            <a:off x="4596387" y="870857"/>
            <a:ext cx="7051327" cy="5529942"/>
          </a:xfrm>
        </p:spPr>
        <p:txBody>
          <a:bodyPr vert="horz" lIns="91440" tIns="45720" rIns="91440" bIns="45720" rtlCol="0" anchor="ctr">
            <a:normAutofit/>
          </a:bodyPr>
          <a:lstStyle/>
          <a:p>
            <a:pPr>
              <a:lnSpc>
                <a:spcPct val="90000"/>
              </a:lnSpc>
            </a:pPr>
            <a:r>
              <a:rPr lang="en-US" sz="2000" dirty="0"/>
              <a:t>As of 8/23/24 – Nationally, Class of 2024 is </a:t>
            </a:r>
            <a:r>
              <a:rPr lang="en-US" sz="2000" b="1" dirty="0"/>
              <a:t>DOWN 9.5% </a:t>
            </a:r>
            <a:r>
              <a:rPr lang="en-US" sz="2000" dirty="0"/>
              <a:t>compared to Class of 2023. </a:t>
            </a:r>
            <a:br>
              <a:rPr lang="en-US" sz="1900" dirty="0"/>
            </a:br>
            <a:endParaRPr lang="en-US" sz="1100" dirty="0"/>
          </a:p>
          <a:p>
            <a:pPr>
              <a:lnSpc>
                <a:spcPct val="90000"/>
              </a:lnSpc>
            </a:pPr>
            <a:r>
              <a:rPr lang="en-US" sz="2000" dirty="0"/>
              <a:t>NO states have an increase this year.</a:t>
            </a:r>
            <a:br>
              <a:rPr lang="en-US" sz="1900" dirty="0"/>
            </a:br>
            <a:endParaRPr lang="en-US" sz="1100" dirty="0"/>
          </a:p>
          <a:p>
            <a:pPr>
              <a:lnSpc>
                <a:spcPct val="90000"/>
              </a:lnSpc>
            </a:pPr>
            <a:r>
              <a:rPr lang="en-US" sz="2000" dirty="0"/>
              <a:t>As of 8/23/24 – In Ohio, Class of 2024 was </a:t>
            </a:r>
            <a:r>
              <a:rPr lang="en-US" sz="2000" b="1" dirty="0"/>
              <a:t>DOWN 9.1% </a:t>
            </a:r>
            <a:r>
              <a:rPr lang="en-US" sz="2000" dirty="0"/>
              <a:t>compared to Class of 2023.   </a:t>
            </a:r>
            <a:br>
              <a:rPr lang="en-US" sz="1900" dirty="0"/>
            </a:br>
            <a:r>
              <a:rPr lang="en-US" sz="1100" dirty="0"/>
              <a:t> </a:t>
            </a:r>
          </a:p>
          <a:p>
            <a:pPr>
              <a:lnSpc>
                <a:spcPct val="90000"/>
              </a:lnSpc>
            </a:pPr>
            <a:r>
              <a:rPr lang="en-US" sz="2000" dirty="0"/>
              <a:t>As of 8/23/24 – Ohio has the 19</a:t>
            </a:r>
            <a:r>
              <a:rPr lang="en-US" sz="2000" baseline="30000" dirty="0"/>
              <a:t>th</a:t>
            </a:r>
            <a:r>
              <a:rPr lang="en-US" sz="2000" dirty="0"/>
              <a:t> highest completion rate in the country with 50.9% of the Class of 2024 completing a FAFSA</a:t>
            </a:r>
            <a:br>
              <a:rPr lang="en-US" sz="1900" dirty="0"/>
            </a:br>
            <a:endParaRPr lang="en-US" sz="1100" dirty="0"/>
          </a:p>
          <a:p>
            <a:pPr>
              <a:lnSpc>
                <a:spcPct val="90000"/>
              </a:lnSpc>
            </a:pPr>
            <a:r>
              <a:rPr lang="en-US" sz="2000" dirty="0"/>
              <a:t>We have A LOT work to do.</a:t>
            </a:r>
          </a:p>
          <a:p>
            <a:pPr>
              <a:lnSpc>
                <a:spcPct val="90000"/>
              </a:lnSpc>
            </a:pPr>
            <a:r>
              <a:rPr lang="en-US" sz="2000" dirty="0"/>
              <a:t>The state has awarded FAFSA25 grants in five regions to help the entire state increase FAFSA completion.</a:t>
            </a:r>
            <a:endParaRPr lang="en-US" sz="1400" dirty="0"/>
          </a:p>
        </p:txBody>
      </p:sp>
    </p:spTree>
    <p:extLst>
      <p:ext uri="{BB962C8B-B14F-4D97-AF65-F5344CB8AC3E}">
        <p14:creationId xmlns:p14="http://schemas.microsoft.com/office/powerpoint/2010/main" val="15262081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Google Shape;189;p12">
            <a:extLst>
              <a:ext uri="{FF2B5EF4-FFF2-40B4-BE49-F238E27FC236}">
                <a16:creationId xmlns:a16="http://schemas.microsoft.com/office/drawing/2014/main" id="{096BDFFF-DC8A-48CA-9274-0C912F403397}"/>
              </a:ext>
            </a:extLst>
          </p:cNvPr>
          <p:cNvSpPr txBox="1">
            <a:spLocks noGrp="1"/>
          </p:cNvSpPr>
          <p:nvPr>
            <p:ph type="title"/>
          </p:nvPr>
        </p:nvSpPr>
        <p:spPr>
          <a:prstGeom prst="rect">
            <a:avLst/>
          </a:prstGeom>
        </p:spPr>
        <p:txBody>
          <a:bodyPr spcFirstLastPara="1" vert="horz" wrap="square" lIns="121900" tIns="121900" rIns="121900" bIns="121900" rtlCol="0" anchor="ctr" anchorCtr="0">
            <a:noAutofit/>
          </a:bodyPr>
          <a:lstStyle/>
          <a:p>
            <a:pPr lvl="0"/>
            <a:r>
              <a:rPr lang="en-US" sz="3200" dirty="0">
                <a:solidFill>
                  <a:schemeClr val="bg1"/>
                </a:solidFill>
              </a:rPr>
              <a:t>OTHER State AID PROGRAMS</a:t>
            </a:r>
            <a:br>
              <a:rPr lang="en-US" sz="3200" dirty="0">
                <a:solidFill>
                  <a:schemeClr val="bg1"/>
                </a:solidFill>
              </a:rPr>
            </a:br>
            <a:r>
              <a:rPr lang="en-US" sz="2200" dirty="0"/>
              <a:t>program amounts</a:t>
            </a:r>
            <a:endParaRPr sz="3200" dirty="0"/>
          </a:p>
        </p:txBody>
      </p:sp>
      <p:sp>
        <p:nvSpPr>
          <p:cNvPr id="3" name="Content Placeholder 2"/>
          <p:cNvSpPr>
            <a:spLocks noGrp="1"/>
          </p:cNvSpPr>
          <p:nvPr>
            <p:ph type="body" idx="4294967295"/>
          </p:nvPr>
        </p:nvSpPr>
        <p:spPr>
          <a:xfrm>
            <a:off x="575894" y="2035630"/>
            <a:ext cx="11029616" cy="4680856"/>
          </a:xfrm>
        </p:spPr>
        <p:txBody>
          <a:bodyPr>
            <a:normAutofit fontScale="55000" lnSpcReduction="20000"/>
          </a:bodyPr>
          <a:lstStyle/>
          <a:p>
            <a:pPr marL="0" indent="0">
              <a:buSzPct val="85000"/>
              <a:buNone/>
            </a:pPr>
            <a:r>
              <a:rPr lang="en-US" sz="4000" b="1" dirty="0"/>
              <a:t>Ohio Safety Officers College Memorial Fund </a:t>
            </a:r>
            <a:r>
              <a:rPr lang="en-US" sz="3500" dirty="0"/>
              <a:t>covers </a:t>
            </a:r>
            <a:r>
              <a:rPr lang="en-US" sz="3500" b="1" dirty="0"/>
              <a:t>100%</a:t>
            </a:r>
            <a:r>
              <a:rPr lang="en-US" sz="3500" dirty="0"/>
              <a:t> of tuition and fees at public colleges and $9,449 at private colleges.</a:t>
            </a:r>
          </a:p>
          <a:p>
            <a:pPr>
              <a:buSzPct val="85000"/>
            </a:pPr>
            <a:endParaRPr lang="en-US" sz="2200" dirty="0"/>
          </a:p>
          <a:p>
            <a:pPr marL="0" indent="0">
              <a:buSzPct val="85000"/>
              <a:buNone/>
            </a:pPr>
            <a:r>
              <a:rPr lang="en-US" sz="4000" b="1" dirty="0"/>
              <a:t>Ohio National Guard (ONG) </a:t>
            </a:r>
            <a:r>
              <a:rPr lang="en-US" sz="3500" dirty="0"/>
              <a:t>covers </a:t>
            </a:r>
            <a:r>
              <a:rPr lang="en-US" sz="3500" b="1" dirty="0"/>
              <a:t>100%</a:t>
            </a:r>
            <a:r>
              <a:rPr lang="en-US" sz="3500" dirty="0"/>
              <a:t> of instructional and general fee charges at public institutions and an equivalent amount at private colleges after considering federal aid and Department of Defense funding.</a:t>
            </a:r>
          </a:p>
          <a:p>
            <a:pPr>
              <a:buSzPct val="85000"/>
            </a:pPr>
            <a:endParaRPr lang="en-US" sz="2400" dirty="0"/>
          </a:p>
          <a:p>
            <a:pPr marL="0" indent="0">
              <a:buSzPct val="85000"/>
              <a:buNone/>
            </a:pPr>
            <a:r>
              <a:rPr lang="en-US" sz="4000" b="1" dirty="0"/>
              <a:t>Ohio War Orphans </a:t>
            </a:r>
            <a:r>
              <a:rPr lang="en-US" sz="3500" dirty="0"/>
              <a:t>covers </a:t>
            </a:r>
            <a:r>
              <a:rPr lang="en-US" sz="3500" b="1" dirty="0"/>
              <a:t>79% </a:t>
            </a:r>
            <a:r>
              <a:rPr lang="en-US" sz="3500" dirty="0"/>
              <a:t>of tuition and general fees at public colleges and $6,618 at private colleges.</a:t>
            </a:r>
          </a:p>
          <a:p>
            <a:pPr lvl="1">
              <a:buSzPct val="85000"/>
            </a:pPr>
            <a:r>
              <a:rPr lang="en-US" sz="3300" dirty="0"/>
              <a:t>Any qualifying student whose parent was killed in action receives 100% coverage.</a:t>
            </a:r>
          </a:p>
          <a:p>
            <a:pPr>
              <a:buSzPct val="85000"/>
            </a:pPr>
            <a:endParaRPr lang="en-US" sz="2400" dirty="0"/>
          </a:p>
          <a:p>
            <a:pPr marL="0" indent="0">
              <a:buNone/>
            </a:pPr>
            <a:r>
              <a:rPr lang="en-US" sz="4000" b="1" dirty="0"/>
              <a:t>Nursing Education Assistance Loan Program (NEALP)</a:t>
            </a:r>
          </a:p>
          <a:p>
            <a:pPr lvl="1"/>
            <a:r>
              <a:rPr lang="en-US" sz="3300" dirty="0"/>
              <a:t>Loan forgiveness program</a:t>
            </a:r>
          </a:p>
          <a:p>
            <a:pPr lvl="1"/>
            <a:r>
              <a:rPr lang="en-US" sz="3300" dirty="0"/>
              <a:t>Amounts to be determined</a:t>
            </a:r>
          </a:p>
        </p:txBody>
      </p:sp>
    </p:spTree>
    <p:extLst>
      <p:ext uri="{BB962C8B-B14F-4D97-AF65-F5344CB8AC3E}">
        <p14:creationId xmlns:p14="http://schemas.microsoft.com/office/powerpoint/2010/main" val="37846120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Google Shape;189;p12">
            <a:extLst>
              <a:ext uri="{FF2B5EF4-FFF2-40B4-BE49-F238E27FC236}">
                <a16:creationId xmlns:a16="http://schemas.microsoft.com/office/drawing/2014/main" id="{096BDFFF-DC8A-48CA-9274-0C912F403397}"/>
              </a:ext>
            </a:extLst>
          </p:cNvPr>
          <p:cNvSpPr txBox="1">
            <a:spLocks noGrp="1"/>
          </p:cNvSpPr>
          <p:nvPr>
            <p:ph type="title"/>
          </p:nvPr>
        </p:nvSpPr>
        <p:spPr>
          <a:prstGeom prst="rect">
            <a:avLst/>
          </a:prstGeom>
        </p:spPr>
        <p:txBody>
          <a:bodyPr spcFirstLastPara="1" vert="horz" wrap="square" lIns="121900" tIns="121900" rIns="121900" bIns="121900" rtlCol="0" anchor="ctr" anchorCtr="0">
            <a:noAutofit/>
          </a:bodyPr>
          <a:lstStyle/>
          <a:p>
            <a:pPr lvl="0"/>
            <a:r>
              <a:rPr lang="en-US" sz="3200" dirty="0">
                <a:solidFill>
                  <a:schemeClr val="bg1"/>
                </a:solidFill>
              </a:rPr>
              <a:t>OTHER STATE AID PROGRAMS</a:t>
            </a:r>
            <a:br>
              <a:rPr lang="en-US" sz="3200" dirty="0">
                <a:solidFill>
                  <a:schemeClr val="bg1"/>
                </a:solidFill>
              </a:rPr>
            </a:br>
            <a:r>
              <a:rPr lang="en-US" sz="2200" dirty="0">
                <a:solidFill>
                  <a:schemeClr val="bg1"/>
                </a:solidFill>
              </a:rPr>
              <a:t>important information</a:t>
            </a:r>
            <a:endParaRPr sz="3200" dirty="0"/>
          </a:p>
        </p:txBody>
      </p:sp>
      <p:sp>
        <p:nvSpPr>
          <p:cNvPr id="3" name="Content Placeholder 2"/>
          <p:cNvSpPr>
            <a:spLocks noGrp="1"/>
          </p:cNvSpPr>
          <p:nvPr>
            <p:ph type="body" idx="4294967295"/>
          </p:nvPr>
        </p:nvSpPr>
        <p:spPr>
          <a:xfrm>
            <a:off x="575894" y="1952506"/>
            <a:ext cx="11029616" cy="4822370"/>
          </a:xfrm>
        </p:spPr>
        <p:txBody>
          <a:bodyPr>
            <a:noAutofit/>
          </a:bodyPr>
          <a:lstStyle/>
          <a:p>
            <a:pPr marL="0" indent="0">
              <a:buSzPct val="85000"/>
              <a:buNone/>
            </a:pPr>
            <a:r>
              <a:rPr lang="en-US" sz="2600" b="1" dirty="0"/>
              <a:t>Require additional action beyond filing the FAFSA</a:t>
            </a:r>
            <a:br>
              <a:rPr lang="en-US" b="1" dirty="0"/>
            </a:br>
            <a:endParaRPr lang="en-US" sz="1050" b="1" dirty="0"/>
          </a:p>
          <a:p>
            <a:pPr lvl="1">
              <a:buSzPct val="85000"/>
            </a:pPr>
            <a:r>
              <a:rPr lang="en-US" sz="2000" b="1" dirty="0"/>
              <a:t>Safety Officers </a:t>
            </a:r>
            <a:r>
              <a:rPr lang="en-US" sz="2000" dirty="0"/>
              <a:t>– S</a:t>
            </a:r>
            <a:r>
              <a:rPr lang="en-US" sz="1800" dirty="0"/>
              <a:t>tudent must submit eligibility documents to the college/university</a:t>
            </a:r>
            <a:br>
              <a:rPr lang="en-US" sz="1800" dirty="0"/>
            </a:br>
            <a:endParaRPr lang="en-US" sz="1050" dirty="0"/>
          </a:p>
          <a:p>
            <a:pPr lvl="1">
              <a:spcAft>
                <a:spcPts val="3000"/>
              </a:spcAft>
              <a:buSzPct val="85000"/>
            </a:pPr>
            <a:r>
              <a:rPr lang="en-US" sz="2000" b="1" dirty="0"/>
              <a:t>War Orphans, NEALP &amp; ONG </a:t>
            </a:r>
            <a:r>
              <a:rPr lang="en-US" sz="2000" dirty="0"/>
              <a:t>– M</a:t>
            </a:r>
            <a:r>
              <a:rPr lang="en-US" sz="1800" dirty="0"/>
              <a:t>ust complete supplemental application</a:t>
            </a:r>
            <a:endParaRPr lang="en-US" sz="1800" b="1" dirty="0"/>
          </a:p>
          <a:p>
            <a:pPr marL="0" indent="0">
              <a:buSzPct val="85000"/>
              <a:buNone/>
            </a:pPr>
            <a:r>
              <a:rPr lang="en-US" sz="2600" b="1" dirty="0"/>
              <a:t>Some programs have a service/work component</a:t>
            </a:r>
            <a:br>
              <a:rPr lang="en-US" b="1" dirty="0"/>
            </a:br>
            <a:endParaRPr lang="en-US" sz="1050" b="1" dirty="0"/>
          </a:p>
          <a:p>
            <a:pPr lvl="1">
              <a:buSzPct val="85000"/>
            </a:pPr>
            <a:r>
              <a:rPr lang="en-US" sz="2000" b="1" dirty="0"/>
              <a:t>ONG </a:t>
            </a:r>
            <a:r>
              <a:rPr lang="en-US" sz="2000" dirty="0"/>
              <a:t>– </a:t>
            </a:r>
            <a:r>
              <a:rPr lang="en-US" sz="1800" dirty="0"/>
              <a:t>Must serve in Ohio National Guard</a:t>
            </a:r>
            <a:br>
              <a:rPr lang="en-US" sz="1800" dirty="0"/>
            </a:br>
            <a:endParaRPr lang="en-US" sz="1050" b="1" dirty="0"/>
          </a:p>
          <a:p>
            <a:pPr lvl="1">
              <a:buSzPct val="85000"/>
            </a:pPr>
            <a:r>
              <a:rPr lang="en-US" sz="2000" b="1" dirty="0"/>
              <a:t>NEALP </a:t>
            </a:r>
            <a:r>
              <a:rPr lang="en-US" sz="2000" dirty="0"/>
              <a:t>– </a:t>
            </a:r>
            <a:r>
              <a:rPr lang="en-US" sz="1800" dirty="0"/>
              <a:t>Must complete 4 years of post-graduation employment in Ohio</a:t>
            </a:r>
            <a:endParaRPr lang="en-US" sz="1800" b="1" dirty="0"/>
          </a:p>
          <a:p>
            <a:pPr marL="36000" indent="0" algn="ctr">
              <a:spcAft>
                <a:spcPts val="0"/>
              </a:spcAft>
              <a:buSzPct val="85000"/>
              <a:buNone/>
            </a:pPr>
            <a:endParaRPr lang="en-US" sz="1800" dirty="0"/>
          </a:p>
          <a:p>
            <a:pPr marL="36000" indent="0" algn="ctr">
              <a:spcAft>
                <a:spcPts val="0"/>
              </a:spcAft>
              <a:buSzPct val="85000"/>
              <a:buNone/>
            </a:pPr>
            <a:r>
              <a:rPr lang="en-US" sz="2400" dirty="0"/>
              <a:t>Full eligibility information: </a:t>
            </a:r>
            <a:r>
              <a:rPr lang="en-US" sz="2400" u="sng" dirty="0">
                <a:solidFill>
                  <a:srgbClr val="0066FF"/>
                </a:solidFill>
              </a:rPr>
              <a:t>highered.ohio.gov</a:t>
            </a:r>
            <a:endParaRPr lang="en-US" sz="2200" u="sng" dirty="0">
              <a:solidFill>
                <a:srgbClr val="0066FF"/>
              </a:solidFill>
            </a:endParaRPr>
          </a:p>
        </p:txBody>
      </p:sp>
    </p:spTree>
    <p:extLst>
      <p:ext uri="{BB962C8B-B14F-4D97-AF65-F5344CB8AC3E}">
        <p14:creationId xmlns:p14="http://schemas.microsoft.com/office/powerpoint/2010/main" val="12073836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3" name="Rectangle 2">
            <a:extLst>
              <a:ext uri="{FF2B5EF4-FFF2-40B4-BE49-F238E27FC236}">
                <a16:creationId xmlns:a16="http://schemas.microsoft.com/office/drawing/2014/main" id="{3946B4FC-91F8-41F9-9688-6D7CC4F3EB24}"/>
              </a:ext>
            </a:extLst>
          </p:cNvPr>
          <p:cNvSpPr/>
          <p:nvPr/>
        </p:nvSpPr>
        <p:spPr>
          <a:xfrm>
            <a:off x="443410" y="810985"/>
            <a:ext cx="3709568" cy="56769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189" name="Google Shape;189;p12"/>
          <p:cNvSpPr txBox="1">
            <a:spLocks noGrp="1"/>
          </p:cNvSpPr>
          <p:nvPr>
            <p:ph type="title"/>
          </p:nvPr>
        </p:nvSpPr>
        <p:spPr>
          <a:xfrm>
            <a:off x="696686" y="1166604"/>
            <a:ext cx="3192461" cy="4711539"/>
          </a:xfrm>
          <a:prstGeom prst="rect">
            <a:avLst/>
          </a:prstGeom>
        </p:spPr>
        <p:txBody>
          <a:bodyPr spcFirstLastPara="1" vert="horz" lIns="91440" tIns="45720" rIns="91440" bIns="45720" rtlCol="0" anchor="ctr" anchorCtr="0">
            <a:normAutofit/>
          </a:bodyPr>
          <a:lstStyle/>
          <a:p>
            <a:pPr algn="ctr"/>
            <a:r>
              <a:rPr lang="en-US" sz="3200" dirty="0">
                <a:solidFill>
                  <a:schemeClr val="bg1"/>
                </a:solidFill>
              </a:rPr>
              <a:t>FULL PROGRAM LISTING</a:t>
            </a:r>
            <a:endParaRPr lang="en-US" sz="3200" dirty="0"/>
          </a:p>
        </p:txBody>
      </p:sp>
      <p:sp>
        <p:nvSpPr>
          <p:cNvPr id="2" name="Rectangle 1">
            <a:extLst>
              <a:ext uri="{FF2B5EF4-FFF2-40B4-BE49-F238E27FC236}">
                <a16:creationId xmlns:a16="http://schemas.microsoft.com/office/drawing/2014/main" id="{7EEB1E98-2823-415D-AC47-F2BAC2B88919}"/>
              </a:ext>
            </a:extLst>
          </p:cNvPr>
          <p:cNvSpPr/>
          <p:nvPr/>
        </p:nvSpPr>
        <p:spPr>
          <a:xfrm>
            <a:off x="4108785" y="614407"/>
            <a:ext cx="7860477" cy="58734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sp>
        <p:nvSpPr>
          <p:cNvPr id="33" name="Text Placeholder 4">
            <a:extLst>
              <a:ext uri="{FF2B5EF4-FFF2-40B4-BE49-F238E27FC236}">
                <a16:creationId xmlns:a16="http://schemas.microsoft.com/office/drawing/2014/main" id="{7175463E-D84A-4D3E-9726-5D482C90F622}"/>
              </a:ext>
            </a:extLst>
          </p:cNvPr>
          <p:cNvSpPr>
            <a:spLocks noGrp="1"/>
          </p:cNvSpPr>
          <p:nvPr>
            <p:ph type="body" idx="4294967295"/>
          </p:nvPr>
        </p:nvSpPr>
        <p:spPr>
          <a:xfrm>
            <a:off x="4320845" y="614409"/>
            <a:ext cx="7427745" cy="1991140"/>
          </a:xfrm>
        </p:spPr>
        <p:txBody>
          <a:bodyPr vert="horz" lIns="91440" tIns="45720" rIns="91440" bIns="45720" rtlCol="0" anchor="ctr">
            <a:normAutofit/>
          </a:bodyPr>
          <a:lstStyle/>
          <a:p>
            <a:pPr marL="0" indent="0" algn="ctr">
              <a:spcAft>
                <a:spcPts val="1200"/>
              </a:spcAft>
              <a:buSzPct val="85000"/>
              <a:buNone/>
            </a:pPr>
            <a:r>
              <a:rPr lang="en-US" dirty="0"/>
              <a:t>Review Ohio’s Financial Aid Programs at</a:t>
            </a:r>
          </a:p>
          <a:p>
            <a:pPr marL="0" indent="0" algn="ctr">
              <a:spcAft>
                <a:spcPts val="1200"/>
              </a:spcAft>
              <a:buSzPct val="85000"/>
              <a:buNone/>
            </a:pPr>
            <a:r>
              <a:rPr lang="en-US" sz="3500" b="1" u="sng" dirty="0">
                <a:solidFill>
                  <a:srgbClr val="0066FF"/>
                </a:solidFill>
              </a:rPr>
              <a:t>highered.ohio.gov</a:t>
            </a:r>
          </a:p>
        </p:txBody>
      </p:sp>
      <p:pic>
        <p:nvPicPr>
          <p:cNvPr id="4" name="Picture 3">
            <a:extLst>
              <a:ext uri="{FF2B5EF4-FFF2-40B4-BE49-F238E27FC236}">
                <a16:creationId xmlns:a16="http://schemas.microsoft.com/office/drawing/2014/main" id="{334F15EE-BAC7-C404-3195-48D25230906D}"/>
              </a:ext>
            </a:extLst>
          </p:cNvPr>
          <p:cNvPicPr>
            <a:picLocks noChangeAspect="1"/>
          </p:cNvPicPr>
          <p:nvPr/>
        </p:nvPicPr>
        <p:blipFill>
          <a:blip r:embed="rId3"/>
          <a:stretch>
            <a:fillRect/>
          </a:stretch>
        </p:blipFill>
        <p:spPr>
          <a:xfrm>
            <a:off x="6434517" y="3163528"/>
            <a:ext cx="3200400" cy="3200400"/>
          </a:xfrm>
          <a:prstGeom prst="rect">
            <a:avLst/>
          </a:prstGeom>
        </p:spPr>
      </p:pic>
      <p:sp>
        <p:nvSpPr>
          <p:cNvPr id="5" name="Rectangle 4">
            <a:extLst>
              <a:ext uri="{FF2B5EF4-FFF2-40B4-BE49-F238E27FC236}">
                <a16:creationId xmlns:a16="http://schemas.microsoft.com/office/drawing/2014/main" id="{48732B8A-8F3C-C14D-6433-F5953D013CAD}"/>
              </a:ext>
            </a:extLst>
          </p:cNvPr>
          <p:cNvSpPr/>
          <p:nvPr/>
        </p:nvSpPr>
        <p:spPr>
          <a:xfrm>
            <a:off x="6161672" y="2526891"/>
            <a:ext cx="3746090" cy="51268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SCAN ME!</a:t>
            </a:r>
          </a:p>
        </p:txBody>
      </p:sp>
      <p:sp>
        <p:nvSpPr>
          <p:cNvPr id="6" name="Rectangle 5">
            <a:extLst>
              <a:ext uri="{FF2B5EF4-FFF2-40B4-BE49-F238E27FC236}">
                <a16:creationId xmlns:a16="http://schemas.microsoft.com/office/drawing/2014/main" id="{3D941297-5033-5789-6B44-4D948D76AFC7}"/>
              </a:ext>
            </a:extLst>
          </p:cNvPr>
          <p:cNvSpPr/>
          <p:nvPr/>
        </p:nvSpPr>
        <p:spPr>
          <a:xfrm>
            <a:off x="6161672" y="2526891"/>
            <a:ext cx="3746091" cy="3960995"/>
          </a:xfrm>
          <a:prstGeom prst="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832845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14"/>
          <p:cNvSpPr txBox="1">
            <a:spLocks noGrp="1"/>
          </p:cNvSpPr>
          <p:nvPr>
            <p:ph type="ctrTitle"/>
          </p:nvPr>
        </p:nvSpPr>
        <p:spPr>
          <a:xfrm>
            <a:off x="3141722" y="3686441"/>
            <a:ext cx="8142515" cy="1475013"/>
          </a:xfrm>
          <a:prstGeom prst="rect">
            <a:avLst/>
          </a:prstGeom>
        </p:spPr>
        <p:txBody>
          <a:bodyPr spcFirstLastPara="1" vert="horz" wrap="square" lIns="121900" tIns="121900" rIns="121900" bIns="121900" rtlCol="0" anchor="b" anchorCtr="0">
            <a:noAutofit/>
          </a:bodyPr>
          <a:lstStyle/>
          <a:p>
            <a:r>
              <a:rPr lang="en-US" dirty="0">
                <a:solidFill>
                  <a:schemeClr val="bg1"/>
                </a:solidFill>
              </a:rPr>
              <a:t>resources</a:t>
            </a:r>
          </a:p>
        </p:txBody>
      </p:sp>
      <p:grpSp>
        <p:nvGrpSpPr>
          <p:cNvPr id="11" name="Google Shape;901;p37">
            <a:extLst>
              <a:ext uri="{FF2B5EF4-FFF2-40B4-BE49-F238E27FC236}">
                <a16:creationId xmlns:a16="http://schemas.microsoft.com/office/drawing/2014/main" id="{35421463-C1D5-4AE9-B693-8658FEC45BA0}"/>
              </a:ext>
            </a:extLst>
          </p:cNvPr>
          <p:cNvGrpSpPr/>
          <p:nvPr/>
        </p:nvGrpSpPr>
        <p:grpSpPr>
          <a:xfrm>
            <a:off x="1168241" y="3686441"/>
            <a:ext cx="1320338" cy="2093297"/>
            <a:chOff x="6718575" y="2318625"/>
            <a:chExt cx="256950" cy="407375"/>
          </a:xfrm>
        </p:grpSpPr>
        <p:sp>
          <p:nvSpPr>
            <p:cNvPr id="12" name="Google Shape;902;p37">
              <a:extLst>
                <a:ext uri="{FF2B5EF4-FFF2-40B4-BE49-F238E27FC236}">
                  <a16:creationId xmlns:a16="http://schemas.microsoft.com/office/drawing/2014/main" id="{3CCE9892-E731-4AF9-BD33-3B3E5FF62174}"/>
                </a:ext>
              </a:extLst>
            </p:cNvPr>
            <p:cNvSpPr/>
            <p:nvPr/>
          </p:nvSpPr>
          <p:spPr>
            <a:xfrm>
              <a:off x="6795900" y="2673600"/>
              <a:ext cx="102300" cy="22550"/>
            </a:xfrm>
            <a:custGeom>
              <a:avLst/>
              <a:gdLst/>
              <a:ahLst/>
              <a:cxnLst/>
              <a:rect l="l" t="t" r="r" b="b"/>
              <a:pathLst>
                <a:path w="4092" h="902" fill="none" extrusionOk="0">
                  <a:moveTo>
                    <a:pt x="4092" y="902"/>
                  </a:moveTo>
                  <a:lnTo>
                    <a:pt x="4092" y="1"/>
                  </a:lnTo>
                  <a:lnTo>
                    <a:pt x="0" y="1"/>
                  </a:lnTo>
                  <a:lnTo>
                    <a:pt x="0" y="902"/>
                  </a:lnTo>
                  <a:lnTo>
                    <a:pt x="4092" y="902"/>
                  </a:lnTo>
                  <a:close/>
                </a:path>
              </a:pathLst>
            </a:custGeom>
            <a:noFill/>
            <a:ln w="25400" cap="rnd" cmpd="sng">
              <a:solidFill>
                <a:srgbClr val="FFFF66"/>
              </a:solidFill>
              <a:prstDash val="solid"/>
              <a:round/>
              <a:headEnd type="none" w="sm" len="sm"/>
              <a:tailEnd type="none" w="sm" len="sm"/>
            </a:ln>
          </p:spPr>
          <p:txBody>
            <a:bodyPr spcFirstLastPara="1" wrap="square" lIns="121900" tIns="121900" rIns="121900" bIns="121900"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13" name="Google Shape;903;p37">
              <a:extLst>
                <a:ext uri="{FF2B5EF4-FFF2-40B4-BE49-F238E27FC236}">
                  <a16:creationId xmlns:a16="http://schemas.microsoft.com/office/drawing/2014/main" id="{5C40422A-0F20-47A8-B756-695EFD18DCAF}"/>
                </a:ext>
              </a:extLst>
            </p:cNvPr>
            <p:cNvSpPr/>
            <p:nvPr/>
          </p:nvSpPr>
          <p:spPr>
            <a:xfrm>
              <a:off x="6795900" y="2650475"/>
              <a:ext cx="102300" cy="22550"/>
            </a:xfrm>
            <a:custGeom>
              <a:avLst/>
              <a:gdLst/>
              <a:ahLst/>
              <a:cxnLst/>
              <a:rect l="l" t="t" r="r" b="b"/>
              <a:pathLst>
                <a:path w="4092" h="902" fill="none" extrusionOk="0">
                  <a:moveTo>
                    <a:pt x="4092" y="901"/>
                  </a:moveTo>
                  <a:lnTo>
                    <a:pt x="4092" y="0"/>
                  </a:lnTo>
                  <a:lnTo>
                    <a:pt x="0" y="0"/>
                  </a:lnTo>
                  <a:lnTo>
                    <a:pt x="0" y="901"/>
                  </a:lnTo>
                  <a:lnTo>
                    <a:pt x="4092" y="901"/>
                  </a:lnTo>
                  <a:close/>
                </a:path>
              </a:pathLst>
            </a:custGeom>
            <a:noFill/>
            <a:ln w="25400" cap="rnd" cmpd="sng">
              <a:solidFill>
                <a:srgbClr val="FFFF66"/>
              </a:solidFill>
              <a:prstDash val="solid"/>
              <a:round/>
              <a:headEnd type="none" w="sm" len="sm"/>
              <a:tailEnd type="none" w="sm" len="sm"/>
            </a:ln>
          </p:spPr>
          <p:txBody>
            <a:bodyPr spcFirstLastPara="1" wrap="square" lIns="121900" tIns="121900" rIns="121900" bIns="121900"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14" name="Google Shape;904;p37">
              <a:extLst>
                <a:ext uri="{FF2B5EF4-FFF2-40B4-BE49-F238E27FC236}">
                  <a16:creationId xmlns:a16="http://schemas.microsoft.com/office/drawing/2014/main" id="{516E8B82-734C-4CF0-B416-DD339E44CF4E}"/>
                </a:ext>
              </a:extLst>
            </p:cNvPr>
            <p:cNvSpPr/>
            <p:nvPr/>
          </p:nvSpPr>
          <p:spPr>
            <a:xfrm>
              <a:off x="6795900" y="2696125"/>
              <a:ext cx="102300" cy="29875"/>
            </a:xfrm>
            <a:custGeom>
              <a:avLst/>
              <a:gdLst/>
              <a:ahLst/>
              <a:cxnLst/>
              <a:rect l="l" t="t" r="r" b="b"/>
              <a:pathLst>
                <a:path w="4092" h="1195" fill="none" extrusionOk="0">
                  <a:moveTo>
                    <a:pt x="0" y="1"/>
                  </a:moveTo>
                  <a:lnTo>
                    <a:pt x="0" y="171"/>
                  </a:lnTo>
                  <a:lnTo>
                    <a:pt x="0" y="171"/>
                  </a:lnTo>
                  <a:lnTo>
                    <a:pt x="24" y="318"/>
                  </a:lnTo>
                  <a:lnTo>
                    <a:pt x="98" y="464"/>
                  </a:lnTo>
                  <a:lnTo>
                    <a:pt x="195" y="585"/>
                  </a:lnTo>
                  <a:lnTo>
                    <a:pt x="341" y="659"/>
                  </a:lnTo>
                  <a:lnTo>
                    <a:pt x="1875" y="1170"/>
                  </a:lnTo>
                  <a:lnTo>
                    <a:pt x="1875" y="1170"/>
                  </a:lnTo>
                  <a:lnTo>
                    <a:pt x="2046" y="1194"/>
                  </a:lnTo>
                  <a:lnTo>
                    <a:pt x="2046" y="1194"/>
                  </a:lnTo>
                  <a:lnTo>
                    <a:pt x="2216" y="1170"/>
                  </a:lnTo>
                  <a:lnTo>
                    <a:pt x="3751" y="659"/>
                  </a:lnTo>
                  <a:lnTo>
                    <a:pt x="3751" y="659"/>
                  </a:lnTo>
                  <a:lnTo>
                    <a:pt x="3897" y="585"/>
                  </a:lnTo>
                  <a:lnTo>
                    <a:pt x="3994" y="464"/>
                  </a:lnTo>
                  <a:lnTo>
                    <a:pt x="4067" y="318"/>
                  </a:lnTo>
                  <a:lnTo>
                    <a:pt x="4092" y="171"/>
                  </a:lnTo>
                  <a:lnTo>
                    <a:pt x="4092" y="1"/>
                  </a:lnTo>
                  <a:lnTo>
                    <a:pt x="0" y="1"/>
                  </a:lnTo>
                  <a:close/>
                </a:path>
              </a:pathLst>
            </a:custGeom>
            <a:noFill/>
            <a:ln w="25400" cap="rnd" cmpd="sng">
              <a:solidFill>
                <a:srgbClr val="FFFF66"/>
              </a:solidFill>
              <a:prstDash val="solid"/>
              <a:round/>
              <a:headEnd type="none" w="sm" len="sm"/>
              <a:tailEnd type="none" w="sm" len="sm"/>
            </a:ln>
          </p:spPr>
          <p:txBody>
            <a:bodyPr spcFirstLastPara="1" wrap="square" lIns="121900" tIns="121900" rIns="121900" bIns="121900"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22" name="Google Shape;905;p37">
              <a:extLst>
                <a:ext uri="{FF2B5EF4-FFF2-40B4-BE49-F238E27FC236}">
                  <a16:creationId xmlns:a16="http://schemas.microsoft.com/office/drawing/2014/main" id="{FB9FC8F2-E709-4410-B102-BB2A4A205DEA}"/>
                </a:ext>
              </a:extLst>
            </p:cNvPr>
            <p:cNvSpPr/>
            <p:nvPr/>
          </p:nvSpPr>
          <p:spPr>
            <a:xfrm>
              <a:off x="6784925" y="2459275"/>
              <a:ext cx="35350" cy="166875"/>
            </a:xfrm>
            <a:custGeom>
              <a:avLst/>
              <a:gdLst/>
              <a:ahLst/>
              <a:cxnLst/>
              <a:rect l="l" t="t" r="r" b="b"/>
              <a:pathLst>
                <a:path w="1414" h="6675" fill="none" extrusionOk="0">
                  <a:moveTo>
                    <a:pt x="1413" y="6674"/>
                  </a:moveTo>
                  <a:lnTo>
                    <a:pt x="1413" y="6674"/>
                  </a:lnTo>
                  <a:lnTo>
                    <a:pt x="585" y="2850"/>
                  </a:lnTo>
                  <a:lnTo>
                    <a:pt x="1" y="1"/>
                  </a:lnTo>
                </a:path>
              </a:pathLst>
            </a:custGeom>
            <a:noFill/>
            <a:ln w="25400" cap="rnd" cmpd="sng">
              <a:solidFill>
                <a:srgbClr val="FFFF66"/>
              </a:solidFill>
              <a:prstDash val="solid"/>
              <a:round/>
              <a:headEnd type="none" w="sm" len="sm"/>
              <a:tailEnd type="none" w="sm" len="sm"/>
            </a:ln>
          </p:spPr>
          <p:txBody>
            <a:bodyPr spcFirstLastPara="1" wrap="square" lIns="121900" tIns="121900" rIns="121900" bIns="121900"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23" name="Google Shape;906;p37">
              <a:extLst>
                <a:ext uri="{FF2B5EF4-FFF2-40B4-BE49-F238E27FC236}">
                  <a16:creationId xmlns:a16="http://schemas.microsoft.com/office/drawing/2014/main" id="{63AAF95F-9F7B-4D78-8087-779DD6C51333}"/>
                </a:ext>
              </a:extLst>
            </p:cNvPr>
            <p:cNvSpPr/>
            <p:nvPr/>
          </p:nvSpPr>
          <p:spPr>
            <a:xfrm>
              <a:off x="6718575" y="2318625"/>
              <a:ext cx="256950" cy="307525"/>
            </a:xfrm>
            <a:custGeom>
              <a:avLst/>
              <a:gdLst/>
              <a:ahLst/>
              <a:cxnLst/>
              <a:rect l="l" t="t" r="r" b="b"/>
              <a:pathLst>
                <a:path w="10278" h="12301" fill="none" extrusionOk="0">
                  <a:moveTo>
                    <a:pt x="7185" y="12300"/>
                  </a:moveTo>
                  <a:lnTo>
                    <a:pt x="7185" y="12300"/>
                  </a:lnTo>
                  <a:lnTo>
                    <a:pt x="7307" y="11764"/>
                  </a:lnTo>
                  <a:lnTo>
                    <a:pt x="7477" y="11253"/>
                  </a:lnTo>
                  <a:lnTo>
                    <a:pt x="7672" y="10766"/>
                  </a:lnTo>
                  <a:lnTo>
                    <a:pt x="7891" y="10327"/>
                  </a:lnTo>
                  <a:lnTo>
                    <a:pt x="8135" y="9913"/>
                  </a:lnTo>
                  <a:lnTo>
                    <a:pt x="8378" y="9499"/>
                  </a:lnTo>
                  <a:lnTo>
                    <a:pt x="8914" y="8720"/>
                  </a:lnTo>
                  <a:lnTo>
                    <a:pt x="9182" y="8330"/>
                  </a:lnTo>
                  <a:lnTo>
                    <a:pt x="9425" y="7941"/>
                  </a:lnTo>
                  <a:lnTo>
                    <a:pt x="9645" y="7551"/>
                  </a:lnTo>
                  <a:lnTo>
                    <a:pt x="9864" y="7113"/>
                  </a:lnTo>
                  <a:lnTo>
                    <a:pt x="10034" y="6674"/>
                  </a:lnTo>
                  <a:lnTo>
                    <a:pt x="10156" y="6187"/>
                  </a:lnTo>
                  <a:lnTo>
                    <a:pt x="10229" y="5676"/>
                  </a:lnTo>
                  <a:lnTo>
                    <a:pt x="10253" y="5408"/>
                  </a:lnTo>
                  <a:lnTo>
                    <a:pt x="10278" y="5140"/>
                  </a:lnTo>
                  <a:lnTo>
                    <a:pt x="10278" y="5140"/>
                  </a:lnTo>
                  <a:lnTo>
                    <a:pt x="10229" y="4604"/>
                  </a:lnTo>
                  <a:lnTo>
                    <a:pt x="10156" y="4093"/>
                  </a:lnTo>
                  <a:lnTo>
                    <a:pt x="10034" y="3605"/>
                  </a:lnTo>
                  <a:lnTo>
                    <a:pt x="9864" y="3143"/>
                  </a:lnTo>
                  <a:lnTo>
                    <a:pt x="9645" y="2680"/>
                  </a:lnTo>
                  <a:lnTo>
                    <a:pt x="9401" y="2266"/>
                  </a:lnTo>
                  <a:lnTo>
                    <a:pt x="9084" y="1876"/>
                  </a:lnTo>
                  <a:lnTo>
                    <a:pt x="8768" y="1511"/>
                  </a:lnTo>
                  <a:lnTo>
                    <a:pt x="8402" y="1170"/>
                  </a:lnTo>
                  <a:lnTo>
                    <a:pt x="8013" y="878"/>
                  </a:lnTo>
                  <a:lnTo>
                    <a:pt x="7574" y="634"/>
                  </a:lnTo>
                  <a:lnTo>
                    <a:pt x="7136" y="415"/>
                  </a:lnTo>
                  <a:lnTo>
                    <a:pt x="6673" y="244"/>
                  </a:lnTo>
                  <a:lnTo>
                    <a:pt x="6162" y="98"/>
                  </a:lnTo>
                  <a:lnTo>
                    <a:pt x="5675" y="25"/>
                  </a:lnTo>
                  <a:lnTo>
                    <a:pt x="5139" y="1"/>
                  </a:lnTo>
                  <a:lnTo>
                    <a:pt x="5139" y="1"/>
                  </a:lnTo>
                  <a:lnTo>
                    <a:pt x="4603" y="25"/>
                  </a:lnTo>
                  <a:lnTo>
                    <a:pt x="4116" y="98"/>
                  </a:lnTo>
                  <a:lnTo>
                    <a:pt x="3605" y="244"/>
                  </a:lnTo>
                  <a:lnTo>
                    <a:pt x="3142" y="415"/>
                  </a:lnTo>
                  <a:lnTo>
                    <a:pt x="2703" y="634"/>
                  </a:lnTo>
                  <a:lnTo>
                    <a:pt x="2265" y="878"/>
                  </a:lnTo>
                  <a:lnTo>
                    <a:pt x="1875" y="1170"/>
                  </a:lnTo>
                  <a:lnTo>
                    <a:pt x="1510" y="1511"/>
                  </a:lnTo>
                  <a:lnTo>
                    <a:pt x="1193" y="1876"/>
                  </a:lnTo>
                  <a:lnTo>
                    <a:pt x="877" y="2266"/>
                  </a:lnTo>
                  <a:lnTo>
                    <a:pt x="633" y="2680"/>
                  </a:lnTo>
                  <a:lnTo>
                    <a:pt x="414" y="3143"/>
                  </a:lnTo>
                  <a:lnTo>
                    <a:pt x="244" y="3605"/>
                  </a:lnTo>
                  <a:lnTo>
                    <a:pt x="122" y="4093"/>
                  </a:lnTo>
                  <a:lnTo>
                    <a:pt x="49" y="4604"/>
                  </a:lnTo>
                  <a:lnTo>
                    <a:pt x="0" y="5140"/>
                  </a:lnTo>
                  <a:lnTo>
                    <a:pt x="0" y="5140"/>
                  </a:lnTo>
                  <a:lnTo>
                    <a:pt x="24" y="5408"/>
                  </a:lnTo>
                  <a:lnTo>
                    <a:pt x="49" y="5676"/>
                  </a:lnTo>
                  <a:lnTo>
                    <a:pt x="122" y="6187"/>
                  </a:lnTo>
                  <a:lnTo>
                    <a:pt x="244" y="6674"/>
                  </a:lnTo>
                  <a:lnTo>
                    <a:pt x="414" y="7113"/>
                  </a:lnTo>
                  <a:lnTo>
                    <a:pt x="633" y="7551"/>
                  </a:lnTo>
                  <a:lnTo>
                    <a:pt x="852" y="7941"/>
                  </a:lnTo>
                  <a:lnTo>
                    <a:pt x="1096" y="8330"/>
                  </a:lnTo>
                  <a:lnTo>
                    <a:pt x="1364" y="8720"/>
                  </a:lnTo>
                  <a:lnTo>
                    <a:pt x="1900" y="9499"/>
                  </a:lnTo>
                  <a:lnTo>
                    <a:pt x="2143" y="9913"/>
                  </a:lnTo>
                  <a:lnTo>
                    <a:pt x="2387" y="10327"/>
                  </a:lnTo>
                  <a:lnTo>
                    <a:pt x="2606" y="10766"/>
                  </a:lnTo>
                  <a:lnTo>
                    <a:pt x="2801" y="11253"/>
                  </a:lnTo>
                  <a:lnTo>
                    <a:pt x="2971" y="11764"/>
                  </a:lnTo>
                  <a:lnTo>
                    <a:pt x="3093" y="12300"/>
                  </a:lnTo>
                </a:path>
              </a:pathLst>
            </a:custGeom>
            <a:noFill/>
            <a:ln w="25400" cap="rnd" cmpd="sng">
              <a:solidFill>
                <a:srgbClr val="FFFF66"/>
              </a:solidFill>
              <a:prstDash val="solid"/>
              <a:round/>
              <a:headEnd type="none" w="sm" len="sm"/>
              <a:tailEnd type="none" w="sm" len="sm"/>
            </a:ln>
          </p:spPr>
          <p:txBody>
            <a:bodyPr spcFirstLastPara="1" wrap="square" lIns="121900" tIns="121900" rIns="121900" bIns="121900"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24" name="Google Shape;907;p37">
              <a:extLst>
                <a:ext uri="{FF2B5EF4-FFF2-40B4-BE49-F238E27FC236}">
                  <a16:creationId xmlns:a16="http://schemas.microsoft.com/office/drawing/2014/main" id="{4903427F-F44C-4DD4-919C-68E2E9111D4F}"/>
                </a:ext>
              </a:extLst>
            </p:cNvPr>
            <p:cNvSpPr/>
            <p:nvPr/>
          </p:nvSpPr>
          <p:spPr>
            <a:xfrm>
              <a:off x="6873825" y="2459275"/>
              <a:ext cx="35350" cy="166875"/>
            </a:xfrm>
            <a:custGeom>
              <a:avLst/>
              <a:gdLst/>
              <a:ahLst/>
              <a:cxnLst/>
              <a:rect l="l" t="t" r="r" b="b"/>
              <a:pathLst>
                <a:path w="1414" h="6675" fill="none" extrusionOk="0">
                  <a:moveTo>
                    <a:pt x="1413" y="1"/>
                  </a:moveTo>
                  <a:lnTo>
                    <a:pt x="1413" y="1"/>
                  </a:lnTo>
                  <a:lnTo>
                    <a:pt x="829" y="2850"/>
                  </a:lnTo>
                  <a:lnTo>
                    <a:pt x="1" y="6674"/>
                  </a:lnTo>
                </a:path>
              </a:pathLst>
            </a:custGeom>
            <a:noFill/>
            <a:ln w="25400" cap="rnd" cmpd="sng">
              <a:solidFill>
                <a:srgbClr val="FFFF66"/>
              </a:solidFill>
              <a:prstDash val="solid"/>
              <a:round/>
              <a:headEnd type="none" w="sm" len="sm"/>
              <a:tailEnd type="none" w="sm" len="sm"/>
            </a:ln>
          </p:spPr>
          <p:txBody>
            <a:bodyPr spcFirstLastPara="1" wrap="square" lIns="121900" tIns="121900" rIns="121900" bIns="121900"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25" name="Google Shape;908;p37">
              <a:extLst>
                <a:ext uri="{FF2B5EF4-FFF2-40B4-BE49-F238E27FC236}">
                  <a16:creationId xmlns:a16="http://schemas.microsoft.com/office/drawing/2014/main" id="{A71A1C1E-C468-40C1-85DD-556130ED460B}"/>
                </a:ext>
              </a:extLst>
            </p:cNvPr>
            <p:cNvSpPr/>
            <p:nvPr/>
          </p:nvSpPr>
          <p:spPr>
            <a:xfrm>
              <a:off x="6801975" y="2453200"/>
              <a:ext cx="90150" cy="19500"/>
            </a:xfrm>
            <a:custGeom>
              <a:avLst/>
              <a:gdLst/>
              <a:ahLst/>
              <a:cxnLst/>
              <a:rect l="l" t="t" r="r" b="b"/>
              <a:pathLst>
                <a:path w="3606" h="780" fill="none" extrusionOk="0">
                  <a:moveTo>
                    <a:pt x="1" y="73"/>
                  </a:moveTo>
                  <a:lnTo>
                    <a:pt x="829" y="780"/>
                  </a:lnTo>
                  <a:lnTo>
                    <a:pt x="1657" y="73"/>
                  </a:lnTo>
                  <a:lnTo>
                    <a:pt x="1657" y="73"/>
                  </a:lnTo>
                  <a:lnTo>
                    <a:pt x="1730" y="25"/>
                  </a:lnTo>
                  <a:lnTo>
                    <a:pt x="1803" y="0"/>
                  </a:lnTo>
                  <a:lnTo>
                    <a:pt x="1876" y="25"/>
                  </a:lnTo>
                  <a:lnTo>
                    <a:pt x="1949" y="73"/>
                  </a:lnTo>
                  <a:lnTo>
                    <a:pt x="2777" y="780"/>
                  </a:lnTo>
                  <a:lnTo>
                    <a:pt x="3605" y="73"/>
                  </a:lnTo>
                </a:path>
              </a:pathLst>
            </a:custGeom>
            <a:noFill/>
            <a:ln w="25400" cap="rnd" cmpd="sng">
              <a:solidFill>
                <a:srgbClr val="FFFF66"/>
              </a:solidFill>
              <a:prstDash val="solid"/>
              <a:round/>
              <a:headEnd type="none" w="sm" len="sm"/>
              <a:tailEnd type="none" w="sm" len="sm"/>
            </a:ln>
          </p:spPr>
          <p:txBody>
            <a:bodyPr spcFirstLastPara="1" wrap="square" lIns="121900" tIns="121900" rIns="121900" bIns="121900"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sp>
          <p:nvSpPr>
            <p:cNvPr id="26" name="Google Shape;909;p37">
              <a:extLst>
                <a:ext uri="{FF2B5EF4-FFF2-40B4-BE49-F238E27FC236}">
                  <a16:creationId xmlns:a16="http://schemas.microsoft.com/office/drawing/2014/main" id="{582D44FD-81F1-4000-A92A-64659383A6A1}"/>
                </a:ext>
              </a:extLst>
            </p:cNvPr>
            <p:cNvSpPr/>
            <p:nvPr/>
          </p:nvSpPr>
          <p:spPr>
            <a:xfrm>
              <a:off x="6795900" y="2628550"/>
              <a:ext cx="102300" cy="25"/>
            </a:xfrm>
            <a:custGeom>
              <a:avLst/>
              <a:gdLst/>
              <a:ahLst/>
              <a:cxnLst/>
              <a:rect l="l" t="t" r="r" b="b"/>
              <a:pathLst>
                <a:path w="4092" h="1" fill="none" extrusionOk="0">
                  <a:moveTo>
                    <a:pt x="0" y="1"/>
                  </a:moveTo>
                  <a:lnTo>
                    <a:pt x="4092" y="1"/>
                  </a:lnTo>
                </a:path>
              </a:pathLst>
            </a:custGeom>
            <a:noFill/>
            <a:ln w="25400" cap="rnd" cmpd="sng">
              <a:solidFill>
                <a:srgbClr val="FFFF66"/>
              </a:solidFill>
              <a:prstDash val="solid"/>
              <a:round/>
              <a:headEnd type="none" w="sm" len="sm"/>
              <a:tailEnd type="none" w="sm" len="sm"/>
            </a:ln>
          </p:spPr>
          <p:txBody>
            <a:bodyPr spcFirstLastPara="1" wrap="square" lIns="121900" tIns="121900" rIns="121900" bIns="121900" anchor="ctr" anchorCtr="0">
              <a:noAutofit/>
            </a:bodyPr>
            <a:lstStyle/>
            <a:p>
              <a:pPr marL="0" marR="0" lvl="0" indent="0" algn="l" defTabSz="1219140" rtl="0" eaLnBrk="1" fontAlgn="auto" latinLnBrk="0" hangingPunct="1">
                <a:lnSpc>
                  <a:spcPct val="100000"/>
                </a:lnSpc>
                <a:spcBef>
                  <a:spcPts val="0"/>
                </a:spcBef>
                <a:spcAft>
                  <a:spcPts val="0"/>
                </a:spcAft>
                <a:buClr>
                  <a:srgbClr val="000000"/>
                </a:buClr>
                <a:buSzTx/>
                <a:buFontTx/>
                <a:buNone/>
                <a:tabLst/>
                <a:defRPr/>
              </a:pPr>
              <a:endParaRPr kumimoji="0" sz="1867" b="0" i="0" u="none" strike="noStrike" kern="0" cap="none" spc="0" normalizeH="0" baseline="0" noProof="0">
                <a:ln>
                  <a:noFill/>
                </a:ln>
                <a:solidFill>
                  <a:srgbClr val="000000"/>
                </a:solidFill>
                <a:effectLst/>
                <a:uLnTx/>
                <a:uFillTx/>
                <a:latin typeface="Arial"/>
                <a:ea typeface="+mn-ea"/>
                <a:cs typeface="Arial"/>
                <a:sym typeface="Arial"/>
              </a:endParaRPr>
            </a:p>
          </p:txBody>
        </p:sp>
      </p:grpSp>
    </p:spTree>
    <p:extLst>
      <p:ext uri="{BB962C8B-B14F-4D97-AF65-F5344CB8AC3E}">
        <p14:creationId xmlns:p14="http://schemas.microsoft.com/office/powerpoint/2010/main" val="4550511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FEE1-6710-6B22-8452-9D1329E77EC5}"/>
              </a:ext>
            </a:extLst>
          </p:cNvPr>
          <p:cNvSpPr>
            <a:spLocks noGrp="1"/>
          </p:cNvSpPr>
          <p:nvPr>
            <p:ph type="title"/>
          </p:nvPr>
        </p:nvSpPr>
        <p:spPr/>
        <p:txBody>
          <a:bodyPr anchor="ctr" anchorCtr="0">
            <a:normAutofit/>
          </a:bodyPr>
          <a:lstStyle/>
          <a:p>
            <a:r>
              <a:rPr lang="en-US" sz="3200" dirty="0"/>
              <a:t>OASFAA COUNSELOR RESOURCES</a:t>
            </a:r>
          </a:p>
        </p:txBody>
      </p:sp>
      <p:sp>
        <p:nvSpPr>
          <p:cNvPr id="3" name="Content Placeholder 2">
            <a:extLst>
              <a:ext uri="{FF2B5EF4-FFF2-40B4-BE49-F238E27FC236}">
                <a16:creationId xmlns:a16="http://schemas.microsoft.com/office/drawing/2014/main" id="{C9AB9848-96F8-653D-FD26-9E89167B46BF}"/>
              </a:ext>
            </a:extLst>
          </p:cNvPr>
          <p:cNvSpPr>
            <a:spLocks noGrp="1"/>
          </p:cNvSpPr>
          <p:nvPr>
            <p:ph idx="1"/>
          </p:nvPr>
        </p:nvSpPr>
        <p:spPr>
          <a:xfrm>
            <a:off x="581192" y="2180496"/>
            <a:ext cx="11155179" cy="4097756"/>
          </a:xfrm>
        </p:spPr>
        <p:txBody>
          <a:bodyPr>
            <a:normAutofit/>
          </a:bodyPr>
          <a:lstStyle/>
          <a:p>
            <a:pPr marL="0" indent="0">
              <a:buNone/>
            </a:pPr>
            <a:r>
              <a:rPr lang="en-US" sz="2400" dirty="0"/>
              <a:t>OASFAA Counselor Resources link: </a:t>
            </a:r>
            <a:r>
              <a:rPr lang="en-US" sz="2400" dirty="0">
                <a:solidFill>
                  <a:srgbClr val="0066FF"/>
                </a:solidFill>
                <a:hlinkClick r:id="rId2">
                  <a:extLst>
                    <a:ext uri="{A12FA001-AC4F-418D-AE19-62706E023703}">
                      <ahyp:hlinkClr xmlns:ahyp="http://schemas.microsoft.com/office/drawing/2018/hyperlinkcolor" val="tx"/>
                    </a:ext>
                  </a:extLst>
                </a:hlinkClick>
              </a:rPr>
              <a:t>oasfaa.org/counselors</a:t>
            </a:r>
            <a:br>
              <a:rPr lang="en-US" sz="2400" dirty="0">
                <a:solidFill>
                  <a:srgbClr val="0066FF"/>
                </a:solidFill>
              </a:rPr>
            </a:br>
            <a:endParaRPr lang="en-US" sz="1050" dirty="0">
              <a:solidFill>
                <a:srgbClr val="0066FF"/>
              </a:solidFill>
            </a:endParaRPr>
          </a:p>
          <a:p>
            <a:pPr lvl="1"/>
            <a:r>
              <a:rPr lang="en-US" sz="2000" dirty="0"/>
              <a:t>Request a financial aid night presenter</a:t>
            </a:r>
            <a:br>
              <a:rPr lang="en-US" dirty="0"/>
            </a:br>
            <a:endParaRPr lang="en-US" sz="1050" dirty="0"/>
          </a:p>
          <a:p>
            <a:pPr lvl="1"/>
            <a:r>
              <a:rPr lang="en-US" sz="2000" dirty="0"/>
              <a:t>Put yourself in the OASFAA Counselor database to receive all important training/resource notices</a:t>
            </a:r>
            <a:br>
              <a:rPr lang="en-US" dirty="0"/>
            </a:br>
            <a:endParaRPr lang="en-US" sz="1050" dirty="0"/>
          </a:p>
          <a:p>
            <a:pPr lvl="1"/>
            <a:r>
              <a:rPr lang="en-US" sz="2000" dirty="0"/>
              <a:t>Register for Financial Aid 101 Webinar</a:t>
            </a:r>
            <a:br>
              <a:rPr lang="en-US" dirty="0"/>
            </a:br>
            <a:endParaRPr lang="en-US" sz="1050" dirty="0"/>
          </a:p>
          <a:p>
            <a:pPr lvl="1"/>
            <a:r>
              <a:rPr lang="en-US" sz="2000" dirty="0"/>
              <a:t>Find additional resource documents</a:t>
            </a:r>
          </a:p>
        </p:txBody>
      </p:sp>
    </p:spTree>
    <p:extLst>
      <p:ext uri="{BB962C8B-B14F-4D97-AF65-F5344CB8AC3E}">
        <p14:creationId xmlns:p14="http://schemas.microsoft.com/office/powerpoint/2010/main" val="3861755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C8AA49B-3A9E-485C-B88E-0597730B2EB8}"/>
              </a:ext>
            </a:extLst>
          </p:cNvPr>
          <p:cNvSpPr>
            <a:spLocks noGrp="1"/>
          </p:cNvSpPr>
          <p:nvPr>
            <p:ph type="title"/>
          </p:nvPr>
        </p:nvSpPr>
        <p:spPr/>
        <p:txBody>
          <a:bodyPr anchor="ctr" anchorCtr="0">
            <a:normAutofit/>
          </a:bodyPr>
          <a:lstStyle/>
          <a:p>
            <a:r>
              <a:rPr lang="en-US" sz="3200" dirty="0"/>
              <a:t>Financial Aid Counselor workshops</a:t>
            </a:r>
          </a:p>
        </p:txBody>
      </p:sp>
      <p:sp>
        <p:nvSpPr>
          <p:cNvPr id="4" name="Text Placeholder 3">
            <a:extLst>
              <a:ext uri="{FF2B5EF4-FFF2-40B4-BE49-F238E27FC236}">
                <a16:creationId xmlns:a16="http://schemas.microsoft.com/office/drawing/2014/main" id="{07F03D71-1E90-427D-B100-FDBCB2BF0E75}"/>
              </a:ext>
            </a:extLst>
          </p:cNvPr>
          <p:cNvSpPr>
            <a:spLocks noGrp="1"/>
          </p:cNvSpPr>
          <p:nvPr>
            <p:ph type="body" idx="4294967295"/>
          </p:nvPr>
        </p:nvSpPr>
        <p:spPr>
          <a:xfrm>
            <a:off x="575894" y="2153941"/>
            <a:ext cx="5246914" cy="4283075"/>
          </a:xfrm>
        </p:spPr>
        <p:txBody>
          <a:bodyPr>
            <a:normAutofit/>
          </a:bodyPr>
          <a:lstStyle/>
          <a:p>
            <a:r>
              <a:rPr lang="en-US" sz="2200" dirty="0"/>
              <a:t>Basic training on the federal financial aid process and programs.</a:t>
            </a:r>
            <a:br>
              <a:rPr lang="en-US" sz="2200" dirty="0"/>
            </a:br>
            <a:endParaRPr lang="en-US" sz="1050" dirty="0"/>
          </a:p>
          <a:p>
            <a:r>
              <a:rPr lang="en-US" sz="2200" dirty="0"/>
              <a:t>All counselors should attend as there were significant changes to the form this past cycle.</a:t>
            </a:r>
            <a:br>
              <a:rPr lang="en-US" sz="2200" dirty="0"/>
            </a:br>
            <a:endParaRPr lang="en-US" sz="1050" dirty="0"/>
          </a:p>
          <a:p>
            <a:r>
              <a:rPr lang="en-US" sz="2200" b="1" dirty="0"/>
              <a:t>We are offering 13 in-person workshops all over Ohio!</a:t>
            </a:r>
          </a:p>
        </p:txBody>
      </p:sp>
      <p:sp>
        <p:nvSpPr>
          <p:cNvPr id="5" name="Text Placeholder 4">
            <a:extLst>
              <a:ext uri="{FF2B5EF4-FFF2-40B4-BE49-F238E27FC236}">
                <a16:creationId xmlns:a16="http://schemas.microsoft.com/office/drawing/2014/main" id="{DC34C360-4CC0-4229-9F0D-D6B18109C644}"/>
              </a:ext>
            </a:extLst>
          </p:cNvPr>
          <p:cNvSpPr>
            <a:spLocks noGrp="1"/>
          </p:cNvSpPr>
          <p:nvPr>
            <p:ph type="body" idx="4294967295"/>
          </p:nvPr>
        </p:nvSpPr>
        <p:spPr>
          <a:xfrm>
            <a:off x="6579230" y="2153941"/>
            <a:ext cx="5036876" cy="4077292"/>
          </a:xfrm>
        </p:spPr>
        <p:txBody>
          <a:bodyPr>
            <a:normAutofit/>
          </a:bodyPr>
          <a:lstStyle/>
          <a:p>
            <a:r>
              <a:rPr lang="en-US" sz="2200" dirty="0"/>
              <a:t>Registration is open now!</a:t>
            </a:r>
            <a:br>
              <a:rPr lang="en-US" sz="2200" dirty="0"/>
            </a:br>
            <a:endParaRPr lang="en-US" sz="1050" dirty="0"/>
          </a:p>
          <a:p>
            <a:r>
              <a:rPr lang="en-US" sz="2200" dirty="0"/>
              <a:t>Available on the OASFAA Counselor page.</a:t>
            </a:r>
            <a:br>
              <a:rPr lang="en-US" sz="2200" dirty="0"/>
            </a:br>
            <a:endParaRPr lang="en-US" sz="1050" dirty="0"/>
          </a:p>
          <a:p>
            <a:pPr algn="l"/>
            <a:r>
              <a:rPr lang="en-US" sz="2200" i="0" dirty="0">
                <a:effectLst/>
              </a:rPr>
              <a:t>Event Link:</a:t>
            </a:r>
            <a:br>
              <a:rPr lang="en-US" b="1" i="0" dirty="0">
                <a:solidFill>
                  <a:srgbClr val="232333"/>
                </a:solidFill>
                <a:effectLst/>
                <a:latin typeface="Amasis MT Pro Black" panose="020B0604020202020204" pitchFamily="18" charset="0"/>
              </a:rPr>
            </a:br>
            <a:r>
              <a:rPr lang="en-US" sz="2200" i="0" dirty="0">
                <a:solidFill>
                  <a:srgbClr val="00B0F0"/>
                </a:solidFill>
                <a:effectLst/>
              </a:rPr>
              <a:t>You will receive confirmation email </a:t>
            </a:r>
            <a:r>
              <a:rPr lang="en-US" sz="2200" dirty="0">
                <a:solidFill>
                  <a:srgbClr val="00B0F0"/>
                </a:solidFill>
              </a:rPr>
              <a:t>after registering.</a:t>
            </a:r>
            <a:endParaRPr lang="en-US" sz="2200" i="0" dirty="0">
              <a:solidFill>
                <a:srgbClr val="00B0F0"/>
              </a:solidFill>
              <a:effectLst/>
            </a:endParaRPr>
          </a:p>
          <a:p>
            <a:pPr algn="l"/>
            <a:endParaRPr lang="en-US" b="0" i="0" dirty="0">
              <a:solidFill>
                <a:srgbClr val="232333"/>
              </a:solidFill>
              <a:effectLst/>
              <a:latin typeface="Lato"/>
            </a:endParaRPr>
          </a:p>
          <a:p>
            <a:pPr marL="0" indent="0">
              <a:buNone/>
            </a:pPr>
            <a:endParaRPr lang="en-US" dirty="0"/>
          </a:p>
        </p:txBody>
      </p:sp>
    </p:spTree>
    <p:extLst>
      <p:ext uri="{BB962C8B-B14F-4D97-AF65-F5344CB8AC3E}">
        <p14:creationId xmlns:p14="http://schemas.microsoft.com/office/powerpoint/2010/main" val="32275691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44FD0-1FBE-8815-84AB-36247DB464EF}"/>
              </a:ext>
            </a:extLst>
          </p:cNvPr>
          <p:cNvSpPr>
            <a:spLocks noGrp="1"/>
          </p:cNvSpPr>
          <p:nvPr>
            <p:ph type="title"/>
          </p:nvPr>
        </p:nvSpPr>
        <p:spPr/>
        <p:txBody>
          <a:bodyPr anchor="ctr" anchorCtr="0">
            <a:normAutofit/>
          </a:bodyPr>
          <a:lstStyle/>
          <a:p>
            <a:r>
              <a:rPr lang="en-US" sz="3200" dirty="0"/>
              <a:t>OASFAA RESOURCES – Counselor workshops</a:t>
            </a:r>
          </a:p>
        </p:txBody>
      </p:sp>
      <p:sp>
        <p:nvSpPr>
          <p:cNvPr id="3" name="Content Placeholder 2">
            <a:extLst>
              <a:ext uri="{FF2B5EF4-FFF2-40B4-BE49-F238E27FC236}">
                <a16:creationId xmlns:a16="http://schemas.microsoft.com/office/drawing/2014/main" id="{E877B357-DE6A-66FE-1BC6-5D3F153D9759}"/>
              </a:ext>
            </a:extLst>
          </p:cNvPr>
          <p:cNvSpPr>
            <a:spLocks noGrp="1"/>
          </p:cNvSpPr>
          <p:nvPr>
            <p:ph idx="1"/>
          </p:nvPr>
        </p:nvSpPr>
        <p:spPr>
          <a:xfrm>
            <a:off x="675460" y="2519616"/>
            <a:ext cx="4848647" cy="4125216"/>
          </a:xfrm>
        </p:spPr>
        <p:txBody>
          <a:bodyPr>
            <a:normAutofit lnSpcReduction="10000"/>
          </a:bodyPr>
          <a:lstStyle/>
          <a:p>
            <a:pPr algn="l"/>
            <a:r>
              <a:rPr lang="en-US" sz="1600" b="1" dirty="0">
                <a:solidFill>
                  <a:srgbClr val="00B0F0"/>
                </a:solidFill>
              </a:rPr>
              <a:t>Friday</a:t>
            </a:r>
            <a:r>
              <a:rPr lang="en-US" sz="1600" b="1" i="0" dirty="0">
                <a:solidFill>
                  <a:srgbClr val="00B0F0"/>
                </a:solidFill>
                <a:effectLst/>
              </a:rPr>
              <a:t>, October</a:t>
            </a:r>
            <a:r>
              <a:rPr lang="en-US" sz="1600" b="1" dirty="0">
                <a:solidFill>
                  <a:srgbClr val="00B0F0"/>
                </a:solidFill>
              </a:rPr>
              <a:t> 11</a:t>
            </a:r>
            <a:r>
              <a:rPr lang="en-US" sz="1600" b="1" i="0" dirty="0">
                <a:solidFill>
                  <a:srgbClr val="4A4A4A"/>
                </a:solidFill>
                <a:effectLst/>
              </a:rPr>
              <a:t>: Ohio University - Zanesville</a:t>
            </a:r>
            <a:r>
              <a:rPr lang="en-US" sz="1600" b="0" i="0" dirty="0">
                <a:solidFill>
                  <a:srgbClr val="4A4A4A"/>
                </a:solidFill>
                <a:effectLst/>
              </a:rPr>
              <a:t> </a:t>
            </a:r>
          </a:p>
          <a:p>
            <a:pPr algn="l"/>
            <a:r>
              <a:rPr lang="en-US" sz="1600" b="1" dirty="0">
                <a:solidFill>
                  <a:srgbClr val="00B0F0"/>
                </a:solidFill>
              </a:rPr>
              <a:t>Tuesday</a:t>
            </a:r>
            <a:r>
              <a:rPr lang="en-US" sz="1600" b="1" i="0" dirty="0">
                <a:solidFill>
                  <a:srgbClr val="00B0F0"/>
                </a:solidFill>
                <a:effectLst/>
              </a:rPr>
              <a:t>, October 15</a:t>
            </a:r>
            <a:r>
              <a:rPr lang="en-US" sz="1600" b="1" i="0" dirty="0">
                <a:solidFill>
                  <a:srgbClr val="4A4A4A"/>
                </a:solidFill>
                <a:effectLst/>
              </a:rPr>
              <a:t>: The Ohio State University</a:t>
            </a:r>
            <a:endParaRPr lang="en-US" sz="1600" b="0" i="0" dirty="0">
              <a:solidFill>
                <a:srgbClr val="4A4A4A"/>
              </a:solidFill>
              <a:effectLst/>
            </a:endParaRPr>
          </a:p>
          <a:p>
            <a:pPr algn="l"/>
            <a:r>
              <a:rPr lang="en-US" sz="1600" b="1" dirty="0">
                <a:solidFill>
                  <a:srgbClr val="00B0F0"/>
                </a:solidFill>
              </a:rPr>
              <a:t>Wednesday</a:t>
            </a:r>
            <a:r>
              <a:rPr lang="en-US" sz="1600" b="1" i="0" dirty="0">
                <a:solidFill>
                  <a:srgbClr val="00B0F0"/>
                </a:solidFill>
                <a:effectLst/>
              </a:rPr>
              <a:t>, October </a:t>
            </a:r>
            <a:r>
              <a:rPr lang="en-US" sz="1600" b="1" dirty="0">
                <a:solidFill>
                  <a:srgbClr val="00B0F0"/>
                </a:solidFill>
              </a:rPr>
              <a:t>16</a:t>
            </a:r>
            <a:r>
              <a:rPr lang="en-US" sz="1600" b="1" i="0" dirty="0">
                <a:solidFill>
                  <a:srgbClr val="4A4A4A"/>
                </a:solidFill>
                <a:effectLst/>
              </a:rPr>
              <a:t>: Ashland University</a:t>
            </a:r>
            <a:endParaRPr lang="en-US" sz="1600" b="0" i="0" dirty="0">
              <a:solidFill>
                <a:srgbClr val="4A4A4A"/>
              </a:solidFill>
              <a:effectLst/>
            </a:endParaRPr>
          </a:p>
          <a:p>
            <a:pPr algn="l"/>
            <a:r>
              <a:rPr lang="en-US" sz="1600" b="1" dirty="0">
                <a:solidFill>
                  <a:srgbClr val="00B0F0"/>
                </a:solidFill>
              </a:rPr>
              <a:t>Monday</a:t>
            </a:r>
            <a:r>
              <a:rPr lang="en-US" sz="1600" b="1" i="0" dirty="0">
                <a:solidFill>
                  <a:srgbClr val="00B0F0"/>
                </a:solidFill>
                <a:effectLst/>
              </a:rPr>
              <a:t>, October </a:t>
            </a:r>
            <a:r>
              <a:rPr lang="en-US" sz="1600" b="1" dirty="0">
                <a:solidFill>
                  <a:srgbClr val="00B0F0"/>
                </a:solidFill>
              </a:rPr>
              <a:t>21</a:t>
            </a:r>
            <a:r>
              <a:rPr lang="en-US" sz="1600" b="1" i="0" dirty="0">
                <a:solidFill>
                  <a:srgbClr val="4A4A4A"/>
                </a:solidFill>
                <a:effectLst/>
              </a:rPr>
              <a:t>: Baldwin Wallace</a:t>
            </a:r>
            <a:endParaRPr lang="en-US" sz="1600" b="0" i="0" dirty="0">
              <a:solidFill>
                <a:srgbClr val="4A4A4A"/>
              </a:solidFill>
              <a:effectLst/>
            </a:endParaRPr>
          </a:p>
          <a:p>
            <a:pPr algn="l"/>
            <a:r>
              <a:rPr lang="en-US" sz="1600" b="1" dirty="0">
                <a:solidFill>
                  <a:srgbClr val="00B0F0"/>
                </a:solidFill>
              </a:rPr>
              <a:t>Tuesday</a:t>
            </a:r>
            <a:r>
              <a:rPr lang="en-US" sz="1600" b="1" i="0" dirty="0">
                <a:solidFill>
                  <a:srgbClr val="00B0F0"/>
                </a:solidFill>
                <a:effectLst/>
              </a:rPr>
              <a:t>, October </a:t>
            </a:r>
            <a:r>
              <a:rPr lang="en-US" sz="1600" b="1" dirty="0">
                <a:solidFill>
                  <a:srgbClr val="00B0F0"/>
                </a:solidFill>
              </a:rPr>
              <a:t>22</a:t>
            </a:r>
            <a:r>
              <a:rPr lang="en-US" sz="1600" b="1" i="0" dirty="0">
                <a:solidFill>
                  <a:srgbClr val="4A4A4A"/>
                </a:solidFill>
                <a:effectLst/>
              </a:rPr>
              <a:t>: University of Dayton</a:t>
            </a:r>
            <a:endParaRPr lang="en-US" sz="1600" b="0" i="0" dirty="0">
              <a:solidFill>
                <a:srgbClr val="4A4A4A"/>
              </a:solidFill>
              <a:effectLst/>
            </a:endParaRPr>
          </a:p>
          <a:p>
            <a:pPr algn="l"/>
            <a:r>
              <a:rPr lang="en-US" sz="1600" b="1" dirty="0">
                <a:solidFill>
                  <a:schemeClr val="accent1"/>
                </a:solidFill>
              </a:rPr>
              <a:t>Tuesday</a:t>
            </a:r>
            <a:r>
              <a:rPr lang="en-US" sz="1600" b="1" i="0" dirty="0">
                <a:solidFill>
                  <a:schemeClr val="accent1"/>
                </a:solidFill>
                <a:effectLst/>
              </a:rPr>
              <a:t>, October </a:t>
            </a:r>
            <a:r>
              <a:rPr lang="en-US" sz="1600" b="1" dirty="0">
                <a:solidFill>
                  <a:schemeClr val="accent1"/>
                </a:solidFill>
              </a:rPr>
              <a:t>22</a:t>
            </a:r>
            <a:r>
              <a:rPr lang="en-US" sz="1600" b="1" i="0" dirty="0">
                <a:solidFill>
                  <a:srgbClr val="4A4A4A"/>
                </a:solidFill>
                <a:effectLst/>
              </a:rPr>
              <a:t>: University of Northwestern Ohio</a:t>
            </a:r>
          </a:p>
          <a:p>
            <a:r>
              <a:rPr lang="en-US" sz="1600" b="1" dirty="0">
                <a:solidFill>
                  <a:srgbClr val="00B0F0"/>
                </a:solidFill>
                <a:latin typeface="Verdana" panose="020B0604030504040204" pitchFamily="34" charset="0"/>
                <a:ea typeface="Verdana" panose="020B0604030504040204" pitchFamily="34" charset="0"/>
              </a:rPr>
              <a:t>Friday, October 25: </a:t>
            </a:r>
            <a:r>
              <a:rPr lang="en-US" sz="1600" b="1" dirty="0">
                <a:solidFill>
                  <a:srgbClr val="4A4A4A"/>
                </a:solidFill>
                <a:latin typeface="Verdana" panose="020B0604030504040204" pitchFamily="34" charset="0"/>
                <a:ea typeface="Verdana" panose="020B0604030504040204" pitchFamily="34" charset="0"/>
              </a:rPr>
              <a:t>Wilmington College</a:t>
            </a:r>
          </a:p>
          <a:p>
            <a:r>
              <a:rPr lang="en-US" sz="1600" b="1" dirty="0">
                <a:solidFill>
                  <a:srgbClr val="4A4A4A"/>
                </a:solidFill>
              </a:rPr>
              <a:t>Sinclair Community College - </a:t>
            </a:r>
            <a:r>
              <a:rPr lang="en-US" sz="1600" b="1" dirty="0">
                <a:solidFill>
                  <a:srgbClr val="FF0000"/>
                </a:solidFill>
              </a:rPr>
              <a:t>TBD</a:t>
            </a:r>
            <a:endParaRPr lang="en-US" sz="1600" b="1" dirty="0">
              <a:solidFill>
                <a:srgbClr val="FF0000"/>
              </a:solidFill>
              <a:latin typeface="Verdana" panose="020B0604030504040204" pitchFamily="34" charset="0"/>
              <a:ea typeface="Verdana" panose="020B0604030504040204" pitchFamily="34" charset="0"/>
            </a:endParaRPr>
          </a:p>
        </p:txBody>
      </p:sp>
      <p:sp>
        <p:nvSpPr>
          <p:cNvPr id="8" name="TextBox 7">
            <a:extLst>
              <a:ext uri="{FF2B5EF4-FFF2-40B4-BE49-F238E27FC236}">
                <a16:creationId xmlns:a16="http://schemas.microsoft.com/office/drawing/2014/main" id="{81FAFF62-F6ED-376D-C5D0-8595DE4A50CF}"/>
              </a:ext>
            </a:extLst>
          </p:cNvPr>
          <p:cNvSpPr txBox="1"/>
          <p:nvPr/>
        </p:nvSpPr>
        <p:spPr>
          <a:xfrm>
            <a:off x="6359950" y="2490790"/>
            <a:ext cx="4992210" cy="4216539"/>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1200"/>
              </a:spcAft>
              <a:buClr>
                <a:srgbClr val="2683C6"/>
              </a:buClr>
              <a:buSzPct val="120000"/>
              <a:buFont typeface="Wingdings" panose="05000000000000000000" pitchFamily="2" charset="2"/>
              <a:buChar char="§"/>
              <a:tabLst/>
              <a:defRPr/>
            </a:pPr>
            <a:r>
              <a:rPr lang="en-US" sz="1600" b="1" dirty="0">
                <a:solidFill>
                  <a:srgbClr val="00B0F0"/>
                </a:solidFill>
                <a:latin typeface="Verdana" panose="020B0604030504040204" pitchFamily="34" charset="0"/>
                <a:ea typeface="Verdana" panose="020B0604030504040204" pitchFamily="34" charset="0"/>
              </a:rPr>
              <a:t>Tuesday</a:t>
            </a:r>
            <a:r>
              <a:rPr kumimoji="0" lang="en-US" sz="1600" b="1" i="0" u="none" strike="noStrike" kern="1200" cap="none" spc="0" normalizeH="0" baseline="0" noProof="0" dirty="0">
                <a:ln>
                  <a:noFill/>
                </a:ln>
                <a:solidFill>
                  <a:srgbClr val="00B0F0"/>
                </a:solidFill>
                <a:effectLst/>
                <a:uLnTx/>
                <a:uFillTx/>
                <a:latin typeface="Verdana" panose="020B0604030504040204" pitchFamily="34" charset="0"/>
                <a:ea typeface="Verdana" panose="020B0604030504040204" pitchFamily="34" charset="0"/>
              </a:rPr>
              <a:t>, October 29</a:t>
            </a:r>
            <a:r>
              <a:rPr kumimoji="0" lang="en-US" sz="1600" b="1" i="0" u="none" strike="noStrike" kern="1200" cap="none" spc="0" normalizeH="0" baseline="0" noProof="0" dirty="0">
                <a:ln>
                  <a:noFill/>
                </a:ln>
                <a:solidFill>
                  <a:srgbClr val="4A4A4A"/>
                </a:solidFill>
                <a:effectLst/>
                <a:uLnTx/>
                <a:uFillTx/>
                <a:latin typeface="Verdana" panose="020B0604030504040204" pitchFamily="34" charset="0"/>
                <a:ea typeface="Verdana" panose="020B0604030504040204" pitchFamily="34" charset="0"/>
              </a:rPr>
              <a:t>: Ohio University - Athens</a:t>
            </a:r>
            <a:r>
              <a:rPr kumimoji="0" lang="en-US" sz="1600" b="0" i="0" u="none" strike="noStrike" kern="1200" cap="none" spc="0" normalizeH="0" baseline="0" noProof="0" dirty="0">
                <a:ln>
                  <a:noFill/>
                </a:ln>
                <a:solidFill>
                  <a:srgbClr val="4A4A4A"/>
                </a:solidFill>
                <a:effectLst/>
                <a:uLnTx/>
                <a:uFillTx/>
                <a:latin typeface="Verdana" panose="020B0604030504040204" pitchFamily="34" charset="0"/>
                <a:ea typeface="Verdana" panose="020B0604030504040204" pitchFamily="34" charset="0"/>
              </a:rPr>
              <a:t> </a:t>
            </a:r>
          </a:p>
          <a:p>
            <a:pPr marL="285750" marR="0" lvl="0" indent="-285750" algn="l" defTabSz="914400" rtl="0" eaLnBrk="1" fontAlgn="auto" latinLnBrk="0" hangingPunct="1">
              <a:lnSpc>
                <a:spcPct val="100000"/>
              </a:lnSpc>
              <a:spcBef>
                <a:spcPts val="0"/>
              </a:spcBef>
              <a:spcAft>
                <a:spcPts val="1200"/>
              </a:spcAft>
              <a:buClr>
                <a:srgbClr val="2683C6"/>
              </a:buClr>
              <a:buSzPct val="120000"/>
              <a:buFont typeface="Wingdings" panose="05000000000000000000" pitchFamily="2" charset="2"/>
              <a:buChar char="§"/>
              <a:tabLst/>
              <a:defRPr/>
            </a:pPr>
            <a:r>
              <a:rPr lang="en-US" sz="1600" b="1" dirty="0">
                <a:solidFill>
                  <a:srgbClr val="00B0F0"/>
                </a:solidFill>
                <a:latin typeface="Verdana" panose="020B0604030504040204" pitchFamily="34" charset="0"/>
                <a:ea typeface="Verdana" panose="020B0604030504040204" pitchFamily="34" charset="0"/>
              </a:rPr>
              <a:t>Friday</a:t>
            </a:r>
            <a:r>
              <a:rPr kumimoji="0" lang="en-US" sz="1600" b="1" i="0" u="none" strike="noStrike" kern="1200" cap="none" spc="0" normalizeH="0" baseline="0" noProof="0" dirty="0">
                <a:ln>
                  <a:noFill/>
                </a:ln>
                <a:solidFill>
                  <a:srgbClr val="00B0F0"/>
                </a:solidFill>
                <a:effectLst/>
                <a:uLnTx/>
                <a:uFillTx/>
                <a:latin typeface="Verdana" panose="020B0604030504040204" pitchFamily="34" charset="0"/>
                <a:ea typeface="Verdana" panose="020B0604030504040204" pitchFamily="34" charset="0"/>
              </a:rPr>
              <a:t>, November 1</a:t>
            </a:r>
            <a:r>
              <a:rPr kumimoji="0" lang="en-US" sz="1600" b="1" i="0" u="none" strike="noStrike" kern="1200" cap="none" spc="0" normalizeH="0" baseline="0" noProof="0" dirty="0">
                <a:ln>
                  <a:noFill/>
                </a:ln>
                <a:solidFill>
                  <a:srgbClr val="4A4A4A"/>
                </a:solidFill>
                <a:effectLst/>
                <a:uLnTx/>
                <a:uFillTx/>
                <a:latin typeface="Verdana" panose="020B0604030504040204" pitchFamily="34" charset="0"/>
                <a:ea typeface="Verdana" panose="020B0604030504040204" pitchFamily="34" charset="0"/>
              </a:rPr>
              <a:t>: </a:t>
            </a:r>
            <a:r>
              <a:rPr lang="en-US" sz="1600" b="1" dirty="0">
                <a:solidFill>
                  <a:srgbClr val="4A4A4A"/>
                </a:solidFill>
                <a:latin typeface="Verdana" panose="020B0604030504040204" pitchFamily="34" charset="0"/>
                <a:ea typeface="Verdana" panose="020B0604030504040204" pitchFamily="34" charset="0"/>
              </a:rPr>
              <a:t>Ohio University - Chillicothe</a:t>
            </a:r>
            <a:r>
              <a:rPr kumimoji="0" lang="en-US" sz="1600" b="0" i="0" u="none" strike="noStrike" kern="1200" cap="none" spc="0" normalizeH="0" baseline="0" noProof="0" dirty="0">
                <a:ln>
                  <a:noFill/>
                </a:ln>
                <a:solidFill>
                  <a:srgbClr val="4A4A4A"/>
                </a:solidFill>
                <a:effectLst/>
                <a:uLnTx/>
                <a:uFillTx/>
                <a:latin typeface="Verdana" panose="020B0604030504040204" pitchFamily="34" charset="0"/>
                <a:ea typeface="Verdana" panose="020B0604030504040204" pitchFamily="34" charset="0"/>
              </a:rPr>
              <a:t> </a:t>
            </a:r>
          </a:p>
          <a:p>
            <a:pPr marL="285750" marR="0" lvl="0" indent="-285750" algn="l" defTabSz="914400" rtl="0" eaLnBrk="1" fontAlgn="auto" latinLnBrk="0" hangingPunct="1">
              <a:lnSpc>
                <a:spcPct val="100000"/>
              </a:lnSpc>
              <a:spcBef>
                <a:spcPts val="0"/>
              </a:spcBef>
              <a:spcAft>
                <a:spcPts val="1200"/>
              </a:spcAft>
              <a:buClr>
                <a:srgbClr val="2683C6"/>
              </a:buClr>
              <a:buSzPct val="120000"/>
              <a:buFont typeface="Wingdings" panose="05000000000000000000" pitchFamily="2" charset="2"/>
              <a:buChar char="§"/>
              <a:tabLst/>
              <a:defRPr/>
            </a:pPr>
            <a:r>
              <a:rPr lang="en-US" sz="1600" b="1" dirty="0">
                <a:solidFill>
                  <a:srgbClr val="00B0F0"/>
                </a:solidFill>
                <a:latin typeface="Verdana" panose="020B0604030504040204" pitchFamily="34" charset="0"/>
                <a:ea typeface="Verdana" panose="020B0604030504040204" pitchFamily="34" charset="0"/>
              </a:rPr>
              <a:t>Friday,</a:t>
            </a:r>
            <a:r>
              <a:rPr kumimoji="0" lang="en-US" sz="1600" b="1" i="0" u="none" strike="noStrike" kern="1200" cap="none" spc="0" normalizeH="0" baseline="0" noProof="0" dirty="0">
                <a:ln>
                  <a:noFill/>
                </a:ln>
                <a:solidFill>
                  <a:srgbClr val="00B0F0"/>
                </a:solidFill>
                <a:effectLst/>
                <a:uLnTx/>
                <a:uFillTx/>
                <a:latin typeface="Verdana" panose="020B0604030504040204" pitchFamily="34" charset="0"/>
                <a:ea typeface="Verdana" panose="020B0604030504040204" pitchFamily="34" charset="0"/>
              </a:rPr>
              <a:t> November </a:t>
            </a:r>
            <a:r>
              <a:rPr lang="en-US" sz="1600" b="1" dirty="0">
                <a:solidFill>
                  <a:srgbClr val="00B0F0"/>
                </a:solidFill>
                <a:latin typeface="Verdana" panose="020B0604030504040204" pitchFamily="34" charset="0"/>
                <a:ea typeface="Verdana" panose="020B0604030504040204" pitchFamily="34" charset="0"/>
              </a:rPr>
              <a:t>8</a:t>
            </a:r>
            <a:r>
              <a:rPr kumimoji="0" lang="en-US" sz="1600" b="1" i="0" u="none" strike="noStrike" kern="1200" cap="none" spc="0" normalizeH="0" baseline="0" noProof="0" dirty="0">
                <a:ln>
                  <a:noFill/>
                </a:ln>
                <a:solidFill>
                  <a:srgbClr val="4A4A4A"/>
                </a:solidFill>
                <a:effectLst/>
                <a:uLnTx/>
                <a:uFillTx/>
                <a:latin typeface="Verdana" panose="020B0604030504040204" pitchFamily="34" charset="0"/>
                <a:ea typeface="Verdana" panose="020B0604030504040204" pitchFamily="34" charset="0"/>
              </a:rPr>
              <a:t>: Kent State University</a:t>
            </a:r>
            <a:endParaRPr kumimoji="0" lang="en-US" sz="1600" b="0" i="0" u="none" strike="noStrike" kern="1200" cap="none" spc="0" normalizeH="0" baseline="0" noProof="0" dirty="0">
              <a:ln>
                <a:noFill/>
              </a:ln>
              <a:solidFill>
                <a:srgbClr val="4A4A4A"/>
              </a:solidFill>
              <a:effectLst/>
              <a:uLnTx/>
              <a:uFillTx/>
              <a:latin typeface="Verdana" panose="020B0604030504040204" pitchFamily="34" charset="0"/>
              <a:ea typeface="Verdana" panose="020B0604030504040204" pitchFamily="34" charset="0"/>
            </a:endParaRPr>
          </a:p>
          <a:p>
            <a:pPr marL="285750" marR="0" lvl="0" indent="-285750" algn="l" defTabSz="914400" rtl="0" eaLnBrk="1" fontAlgn="auto" latinLnBrk="0" hangingPunct="1">
              <a:lnSpc>
                <a:spcPct val="100000"/>
              </a:lnSpc>
              <a:spcBef>
                <a:spcPts val="0"/>
              </a:spcBef>
              <a:spcAft>
                <a:spcPts val="1200"/>
              </a:spcAft>
              <a:buClr>
                <a:srgbClr val="2683C6"/>
              </a:buClr>
              <a:buSzPct val="120000"/>
              <a:buFont typeface="Wingdings" panose="05000000000000000000" pitchFamily="2" charset="2"/>
              <a:buChar char="§"/>
              <a:tabLst/>
              <a:defRPr/>
            </a:pPr>
            <a:r>
              <a:rPr kumimoji="0" lang="en-US" sz="1600" b="1" i="0" u="none" strike="noStrike" kern="1200" cap="none" spc="0" normalizeH="0" baseline="0" noProof="0" dirty="0">
                <a:ln>
                  <a:noFill/>
                </a:ln>
                <a:solidFill>
                  <a:srgbClr val="00B0F0"/>
                </a:solidFill>
                <a:effectLst/>
                <a:uLnTx/>
                <a:uFillTx/>
                <a:latin typeface="Verdana" panose="020B0604030504040204" pitchFamily="34" charset="0"/>
                <a:ea typeface="Verdana" panose="020B0604030504040204" pitchFamily="34" charset="0"/>
              </a:rPr>
              <a:t>Friday, November 15</a:t>
            </a:r>
            <a:r>
              <a:rPr kumimoji="0" lang="en-US" sz="1600" b="1" i="0" u="none" strike="noStrike" kern="120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rPr>
              <a:t>:</a:t>
            </a:r>
            <a:r>
              <a:rPr kumimoji="0" lang="en-US" sz="1600" b="1" i="0" u="none" strike="noStrike" kern="1200" cap="none" spc="0" normalizeH="0" baseline="0" noProof="0" dirty="0">
                <a:ln>
                  <a:noFill/>
                </a:ln>
                <a:solidFill>
                  <a:srgbClr val="00B0F0"/>
                </a:solidFill>
                <a:effectLst/>
                <a:uLnTx/>
                <a:uFillTx/>
                <a:latin typeface="Verdana" panose="020B0604030504040204" pitchFamily="34" charset="0"/>
                <a:ea typeface="Verdana" panose="020B0604030504040204" pitchFamily="34" charset="0"/>
              </a:rPr>
              <a:t> </a:t>
            </a:r>
            <a:r>
              <a:rPr lang="en-US" sz="1600" b="1" dirty="0">
                <a:solidFill>
                  <a:srgbClr val="4A4A4A"/>
                </a:solidFill>
                <a:latin typeface="Verdana" panose="020B0604030504040204" pitchFamily="34" charset="0"/>
                <a:ea typeface="Verdana" panose="020B0604030504040204" pitchFamily="34" charset="0"/>
              </a:rPr>
              <a:t>Shawnee State University</a:t>
            </a:r>
            <a:r>
              <a:rPr kumimoji="0" lang="en-US" sz="1600" b="0" i="0" u="none" strike="noStrike" kern="1200" cap="none" spc="0" normalizeH="0" baseline="0" noProof="0" dirty="0">
                <a:ln>
                  <a:noFill/>
                </a:ln>
                <a:solidFill>
                  <a:srgbClr val="4A4A4A"/>
                </a:solidFill>
                <a:effectLst/>
                <a:uLnTx/>
                <a:uFillTx/>
                <a:latin typeface="Verdana" panose="020B0604030504040204" pitchFamily="34" charset="0"/>
                <a:ea typeface="Verdana" panose="020B0604030504040204" pitchFamily="34" charset="0"/>
              </a:rPr>
              <a:t> </a:t>
            </a:r>
          </a:p>
          <a:p>
            <a:pPr marL="285750" marR="0" lvl="0" indent="-285750" algn="l" defTabSz="914400" rtl="0" eaLnBrk="1" fontAlgn="auto" latinLnBrk="0" hangingPunct="1">
              <a:lnSpc>
                <a:spcPct val="100000"/>
              </a:lnSpc>
              <a:spcBef>
                <a:spcPts val="0"/>
              </a:spcBef>
              <a:spcAft>
                <a:spcPts val="1200"/>
              </a:spcAft>
              <a:buClr>
                <a:srgbClr val="2683C6"/>
              </a:buClr>
              <a:buSzPct val="120000"/>
              <a:buFont typeface="Wingdings" panose="05000000000000000000" pitchFamily="2" charset="2"/>
              <a:buChar char="§"/>
              <a:tabLst/>
              <a:defRPr/>
            </a:pPr>
            <a:r>
              <a:rPr kumimoji="0" lang="en-US" sz="1600" b="1" i="0" u="none" strike="noStrike" kern="1200" cap="none" spc="0" normalizeH="0" baseline="0" noProof="0" dirty="0">
                <a:ln>
                  <a:noFill/>
                </a:ln>
                <a:solidFill>
                  <a:srgbClr val="00B0F0"/>
                </a:solidFill>
                <a:effectLst/>
                <a:uLnTx/>
                <a:uFillTx/>
                <a:latin typeface="Verdana" panose="020B0604030504040204" pitchFamily="34" charset="0"/>
                <a:ea typeface="Verdana" panose="020B0604030504040204" pitchFamily="34" charset="0"/>
              </a:rPr>
              <a:t>Friday, November 22</a:t>
            </a:r>
            <a:r>
              <a:rPr kumimoji="0" lang="en-US" sz="1600" b="1" i="0" u="none" strike="noStrike" kern="1200" cap="none" spc="0" normalizeH="0" baseline="0" noProof="0" dirty="0">
                <a:ln>
                  <a:noFill/>
                </a:ln>
                <a:solidFill>
                  <a:srgbClr val="4A4A4A"/>
                </a:solidFill>
                <a:effectLst/>
                <a:uLnTx/>
                <a:uFillTx/>
                <a:latin typeface="Verdana" panose="020B0604030504040204" pitchFamily="34" charset="0"/>
                <a:ea typeface="Verdana" panose="020B0604030504040204" pitchFamily="34" charset="0"/>
              </a:rPr>
              <a:t>: Stark State University</a:t>
            </a:r>
            <a:endParaRPr kumimoji="0" lang="en-US" sz="1600" b="0" i="0" u="none" strike="noStrike" kern="1200" cap="none" spc="0" normalizeH="0" baseline="0" noProof="0" dirty="0">
              <a:ln>
                <a:noFill/>
              </a:ln>
              <a:solidFill>
                <a:srgbClr val="4A4A4A"/>
              </a:solidFill>
              <a:effectLst/>
              <a:uLnTx/>
              <a:uFillTx/>
              <a:latin typeface="Verdana" panose="020B0604030504040204" pitchFamily="34" charset="0"/>
              <a:ea typeface="Verdana" panose="020B0604030504040204" pitchFamily="34" charset="0"/>
            </a:endParaRPr>
          </a:p>
          <a:p>
            <a:pPr marL="285750" marR="0" lvl="0" indent="-285750" algn="l" defTabSz="914400" rtl="0" eaLnBrk="1" fontAlgn="auto" latinLnBrk="0" hangingPunct="1">
              <a:lnSpc>
                <a:spcPct val="100000"/>
              </a:lnSpc>
              <a:spcBef>
                <a:spcPts val="0"/>
              </a:spcBef>
              <a:spcAft>
                <a:spcPts val="1200"/>
              </a:spcAft>
              <a:buClr>
                <a:srgbClr val="2683C6"/>
              </a:buClr>
              <a:buSzPct val="120000"/>
              <a:buFont typeface="Wingdings" panose="05000000000000000000" pitchFamily="2" charset="2"/>
              <a:buChar char="§"/>
              <a:tabLst/>
              <a:defRPr/>
            </a:pPr>
            <a:r>
              <a:rPr lang="en-US" sz="1600" b="1" dirty="0">
                <a:solidFill>
                  <a:srgbClr val="00B0F0"/>
                </a:solidFill>
                <a:latin typeface="Verdana" panose="020B0604030504040204" pitchFamily="34" charset="0"/>
                <a:ea typeface="Verdana" panose="020B0604030504040204" pitchFamily="34" charset="0"/>
              </a:rPr>
              <a:t>Friday, November 22: </a:t>
            </a:r>
            <a:r>
              <a:rPr lang="en-US" sz="1600" b="1" dirty="0">
                <a:solidFill>
                  <a:srgbClr val="4A4A4A"/>
                </a:solidFill>
                <a:latin typeface="Verdana" panose="020B0604030504040204" pitchFamily="34" charset="0"/>
                <a:ea typeface="Verdana" panose="020B0604030504040204" pitchFamily="34" charset="0"/>
              </a:rPr>
              <a:t>Bowling Green State University</a:t>
            </a:r>
            <a:endParaRPr kumimoji="0" lang="en-US" sz="1600" b="0" i="0" u="none" strike="noStrike" kern="1200" cap="none" spc="0" normalizeH="0" baseline="0" noProof="0" dirty="0">
              <a:ln>
                <a:noFill/>
              </a:ln>
              <a:solidFill>
                <a:srgbClr val="4A4A4A"/>
              </a:solidFill>
              <a:effectLst/>
              <a:uLnTx/>
              <a:uFillTx/>
              <a:latin typeface="Verdana" panose="020B0604030504040204" pitchFamily="34" charset="0"/>
              <a:ea typeface="Verdana" panose="020B0604030504040204" pitchFamily="34" charset="0"/>
            </a:endParaRPr>
          </a:p>
          <a:p>
            <a:pPr marL="285750" marR="0" lvl="0" indent="-285750" algn="l" defTabSz="914400" rtl="0" eaLnBrk="1" fontAlgn="auto" latinLnBrk="0" hangingPunct="1">
              <a:lnSpc>
                <a:spcPct val="100000"/>
              </a:lnSpc>
              <a:spcBef>
                <a:spcPts val="0"/>
              </a:spcBef>
              <a:spcAft>
                <a:spcPts val="1200"/>
              </a:spcAft>
              <a:buClr>
                <a:srgbClr val="2683C6"/>
              </a:buClr>
              <a:buSzPct val="120000"/>
              <a:buFont typeface="Wingdings" panose="05000000000000000000" pitchFamily="2" charset="2"/>
              <a:buChar char="§"/>
              <a:tabLst/>
              <a:defRPr/>
            </a:pPr>
            <a:r>
              <a:rPr kumimoji="0" lang="en-US" sz="1600" b="1" i="0" u="none" strike="noStrike" kern="1200" cap="none" spc="0" normalizeH="0" baseline="0" noProof="0" dirty="0">
                <a:ln>
                  <a:noFill/>
                </a:ln>
                <a:solidFill>
                  <a:srgbClr val="4A4A4A"/>
                </a:solidFill>
                <a:effectLst/>
                <a:uLnTx/>
                <a:uFillTx/>
                <a:latin typeface="Verdana" panose="020B0604030504040204" pitchFamily="34" charset="0"/>
                <a:ea typeface="Verdana" panose="020B0604030504040204" pitchFamily="34" charset="0"/>
              </a:rPr>
              <a:t>Virtual Workshop - </a:t>
            </a:r>
            <a:r>
              <a:rPr kumimoji="0" lang="en-US" sz="1600" b="1" i="0" u="none" strike="noStrike" kern="1200" cap="none" spc="0" normalizeH="0" baseline="0" noProof="0" dirty="0">
                <a:ln>
                  <a:noFill/>
                </a:ln>
                <a:solidFill>
                  <a:srgbClr val="FF0000"/>
                </a:solidFill>
                <a:effectLst/>
                <a:uLnTx/>
                <a:uFillTx/>
                <a:latin typeface="Verdana" panose="020B0604030504040204" pitchFamily="34" charset="0"/>
                <a:ea typeface="Verdana" panose="020B0604030504040204" pitchFamily="34" charset="0"/>
              </a:rPr>
              <a:t>COMING SOON</a:t>
            </a:r>
            <a:endParaRPr kumimoji="0" lang="en-US" sz="1600" b="0" i="0" u="none" strike="noStrike" kern="1200" cap="none" spc="0" normalizeH="0" baseline="0" noProof="0" dirty="0">
              <a:ln>
                <a:noFill/>
              </a:ln>
              <a:solidFill>
                <a:srgbClr val="4A4A4A"/>
              </a:solidFill>
              <a:effectLst/>
              <a:uLnTx/>
              <a:uFillTx/>
              <a:latin typeface="Verdana" panose="020B0604030504040204" pitchFamily="34" charset="0"/>
              <a:ea typeface="Verdana" panose="020B0604030504040204" pitchFamily="34" charset="0"/>
            </a:endParaRPr>
          </a:p>
        </p:txBody>
      </p:sp>
      <p:sp>
        <p:nvSpPr>
          <p:cNvPr id="4" name="TextBox 3">
            <a:extLst>
              <a:ext uri="{FF2B5EF4-FFF2-40B4-BE49-F238E27FC236}">
                <a16:creationId xmlns:a16="http://schemas.microsoft.com/office/drawing/2014/main" id="{1F2F9F51-E65B-BA89-0A5A-D4E9F5E29F06}"/>
              </a:ext>
            </a:extLst>
          </p:cNvPr>
          <p:cNvSpPr txBox="1"/>
          <p:nvPr/>
        </p:nvSpPr>
        <p:spPr>
          <a:xfrm>
            <a:off x="3551312" y="1819909"/>
            <a:ext cx="5089375" cy="461665"/>
          </a:xfrm>
          <a:prstGeom prst="rect">
            <a:avLst/>
          </a:prstGeom>
          <a:noFill/>
        </p:spPr>
        <p:txBody>
          <a:bodyPr wrap="square" rtlCol="0">
            <a:spAutoFit/>
          </a:bodyPr>
          <a:lstStyle/>
          <a:p>
            <a:pPr algn="ctr"/>
            <a:r>
              <a:rPr lang="en-US" sz="2400" dirty="0">
                <a:solidFill>
                  <a:srgbClr val="0066FF"/>
                </a:solidFill>
                <a:latin typeface="Verdana" panose="020B0604030504040204" pitchFamily="34" charset="0"/>
                <a:ea typeface="Verdana" panose="020B0604030504040204" pitchFamily="34" charset="0"/>
                <a:cs typeface="Roboto" panose="02000000000000000000" pitchFamily="2" charset="0"/>
                <a:hlinkClick r:id="rId2">
                  <a:extLst>
                    <a:ext uri="{A12FA001-AC4F-418D-AE19-62706E023703}">
                      <ahyp:hlinkClr xmlns:ahyp="http://schemas.microsoft.com/office/drawing/2018/hyperlinkcolor" val="tx"/>
                    </a:ext>
                  </a:extLst>
                </a:hlinkClick>
              </a:rPr>
              <a:t>oasfaa.org/counselors</a:t>
            </a:r>
            <a:r>
              <a:rPr lang="en-US" sz="2400" dirty="0">
                <a:solidFill>
                  <a:srgbClr val="0066FF"/>
                </a:solidFill>
                <a:latin typeface="Verdana" panose="020B0604030504040204" pitchFamily="34" charset="0"/>
                <a:ea typeface="Verdana" panose="020B0604030504040204" pitchFamily="34" charset="0"/>
                <a:cs typeface="Roboto" panose="02000000000000000000" pitchFamily="2" charset="0"/>
              </a:rPr>
              <a:t> </a:t>
            </a:r>
          </a:p>
        </p:txBody>
      </p:sp>
    </p:spTree>
    <p:extLst>
      <p:ext uri="{BB962C8B-B14F-4D97-AF65-F5344CB8AC3E}">
        <p14:creationId xmlns:p14="http://schemas.microsoft.com/office/powerpoint/2010/main" val="303015306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44FD0-1FBE-8815-84AB-36247DB464EF}"/>
              </a:ext>
            </a:extLst>
          </p:cNvPr>
          <p:cNvSpPr>
            <a:spLocks noGrp="1"/>
          </p:cNvSpPr>
          <p:nvPr>
            <p:ph type="title"/>
          </p:nvPr>
        </p:nvSpPr>
        <p:spPr/>
        <p:txBody>
          <a:bodyPr anchor="ctr" anchorCtr="0">
            <a:normAutofit/>
          </a:bodyPr>
          <a:lstStyle/>
          <a:p>
            <a:r>
              <a:rPr lang="en-US" sz="3200" dirty="0"/>
              <a:t>OASFAA RESOURCES – FAFSA Help Oh</a:t>
            </a:r>
          </a:p>
        </p:txBody>
      </p:sp>
      <p:pic>
        <p:nvPicPr>
          <p:cNvPr id="5" name="Content Placeholder 4">
            <a:extLst>
              <a:ext uri="{FF2B5EF4-FFF2-40B4-BE49-F238E27FC236}">
                <a16:creationId xmlns:a16="http://schemas.microsoft.com/office/drawing/2014/main" id="{B7E042C4-94DC-4DD4-382C-61CBA9F9852B}"/>
              </a:ext>
            </a:extLst>
          </p:cNvPr>
          <p:cNvPicPr>
            <a:picLocks noGrp="1" noChangeAspect="1"/>
          </p:cNvPicPr>
          <p:nvPr>
            <p:ph idx="1"/>
          </p:nvPr>
        </p:nvPicPr>
        <p:blipFill>
          <a:blip r:embed="rId2"/>
          <a:stretch>
            <a:fillRect/>
          </a:stretch>
        </p:blipFill>
        <p:spPr>
          <a:xfrm>
            <a:off x="6501057" y="1948711"/>
            <a:ext cx="4992209" cy="4156736"/>
          </a:xfrm>
        </p:spPr>
      </p:pic>
      <p:sp>
        <p:nvSpPr>
          <p:cNvPr id="6" name="TextBox 5">
            <a:extLst>
              <a:ext uri="{FF2B5EF4-FFF2-40B4-BE49-F238E27FC236}">
                <a16:creationId xmlns:a16="http://schemas.microsoft.com/office/drawing/2014/main" id="{574FDFBB-2C42-CB40-CB27-9F7E6F800785}"/>
              </a:ext>
            </a:extLst>
          </p:cNvPr>
          <p:cNvSpPr txBox="1"/>
          <p:nvPr/>
        </p:nvSpPr>
        <p:spPr>
          <a:xfrm>
            <a:off x="581192" y="2170901"/>
            <a:ext cx="5414194" cy="2669962"/>
          </a:xfrm>
          <a:prstGeom prst="rect">
            <a:avLst/>
          </a:prstGeom>
          <a:noFill/>
        </p:spPr>
        <p:txBody>
          <a:bodyPr wrap="square" rtlCol="0">
            <a:spAutoFit/>
          </a:bodyPr>
          <a:lstStyle/>
          <a:p>
            <a:pPr marL="0" lvl="1"/>
            <a:endParaRPr lang="en-US" sz="2000" dirty="0">
              <a:solidFill>
                <a:srgbClr val="2683C6"/>
              </a:solidFill>
              <a:latin typeface="Verdana" panose="020B0604030504040204" pitchFamily="34" charset="0"/>
              <a:ea typeface="Verdana" panose="020B0604030504040204" pitchFamily="34" charset="0"/>
            </a:endParaRPr>
          </a:p>
          <a:p>
            <a:pPr marL="0" lvl="1"/>
            <a:r>
              <a:rPr lang="en-US" sz="2000" dirty="0">
                <a:solidFill>
                  <a:srgbClr val="2683C6"/>
                </a:solidFill>
                <a:latin typeface="Verdana" panose="020B0604030504040204" pitchFamily="34" charset="0"/>
                <a:ea typeface="Verdana" panose="020B0604030504040204" pitchFamily="34" charset="0"/>
              </a:rPr>
              <a:t>Resources for students and parents</a:t>
            </a:r>
            <a:br>
              <a:rPr lang="en-US" sz="2000" dirty="0">
                <a:solidFill>
                  <a:srgbClr val="2683C6"/>
                </a:solidFill>
                <a:latin typeface="Verdana" panose="020B0604030504040204" pitchFamily="34" charset="0"/>
                <a:ea typeface="Verdana" panose="020B0604030504040204" pitchFamily="34" charset="0"/>
              </a:rPr>
            </a:br>
            <a:endParaRPr lang="en-US" sz="1050" dirty="0">
              <a:solidFill>
                <a:srgbClr val="2683C6"/>
              </a:solidFill>
              <a:latin typeface="Verdana" panose="020B0604030504040204" pitchFamily="34" charset="0"/>
              <a:ea typeface="Verdana" panose="020B0604030504040204" pitchFamily="34" charset="0"/>
            </a:endParaRPr>
          </a:p>
          <a:p>
            <a:pPr marL="800100" lvl="2" indent="-342900">
              <a:buFont typeface="Wingdings" panose="05000000000000000000" pitchFamily="2" charset="2"/>
              <a:buChar char="§"/>
            </a:pPr>
            <a:r>
              <a:rPr lang="en-US" sz="2000" dirty="0">
                <a:solidFill>
                  <a:srgbClr val="2683C6"/>
                </a:solidFill>
                <a:latin typeface="Verdana" panose="020B0604030504040204" pitchFamily="34" charset="0"/>
                <a:ea typeface="Verdana" panose="020B0604030504040204" pitchFamily="34" charset="0"/>
              </a:rPr>
              <a:t>Instructional videos</a:t>
            </a:r>
            <a:br>
              <a:rPr lang="en-US" sz="2000" dirty="0">
                <a:solidFill>
                  <a:srgbClr val="2683C6"/>
                </a:solidFill>
                <a:latin typeface="Verdana" panose="020B0604030504040204" pitchFamily="34" charset="0"/>
                <a:ea typeface="Verdana" panose="020B0604030504040204" pitchFamily="34" charset="0"/>
              </a:rPr>
            </a:br>
            <a:endParaRPr lang="en-US" sz="1050" dirty="0">
              <a:solidFill>
                <a:srgbClr val="2683C6"/>
              </a:solidFill>
              <a:latin typeface="Verdana" panose="020B0604030504040204" pitchFamily="34" charset="0"/>
              <a:ea typeface="Verdana" panose="020B0604030504040204" pitchFamily="34" charset="0"/>
            </a:endParaRPr>
          </a:p>
          <a:p>
            <a:pPr marL="800100" lvl="2" indent="-342900">
              <a:buFont typeface="Wingdings" panose="05000000000000000000" pitchFamily="2" charset="2"/>
              <a:buChar char="§"/>
            </a:pPr>
            <a:r>
              <a:rPr lang="en-US" sz="2000" dirty="0">
                <a:solidFill>
                  <a:srgbClr val="2683C6"/>
                </a:solidFill>
                <a:latin typeface="Verdana" panose="020B0604030504040204" pitchFamily="34" charset="0"/>
                <a:ea typeface="Verdana" panose="020B0604030504040204" pitchFamily="34" charset="0"/>
              </a:rPr>
              <a:t>Handouts</a:t>
            </a:r>
            <a:br>
              <a:rPr lang="en-US" sz="2000" dirty="0">
                <a:solidFill>
                  <a:srgbClr val="2683C6"/>
                </a:solidFill>
                <a:latin typeface="Verdana" panose="020B0604030504040204" pitchFamily="34" charset="0"/>
                <a:ea typeface="Verdana" panose="020B0604030504040204" pitchFamily="34" charset="0"/>
              </a:rPr>
            </a:br>
            <a:endParaRPr lang="en-US" sz="1050" dirty="0">
              <a:solidFill>
                <a:srgbClr val="2683C6"/>
              </a:solidFill>
              <a:latin typeface="Verdana" panose="020B0604030504040204" pitchFamily="34" charset="0"/>
              <a:ea typeface="Verdana" panose="020B0604030504040204" pitchFamily="34" charset="0"/>
            </a:endParaRPr>
          </a:p>
          <a:p>
            <a:pPr marL="800100" lvl="2" indent="-342900">
              <a:buFont typeface="Wingdings" panose="05000000000000000000" pitchFamily="2" charset="2"/>
              <a:buChar char="§"/>
            </a:pPr>
            <a:r>
              <a:rPr lang="en-US" sz="2000" dirty="0">
                <a:solidFill>
                  <a:srgbClr val="2683C6"/>
                </a:solidFill>
                <a:latin typeface="Verdana" panose="020B0604030504040204" pitchFamily="34" charset="0"/>
                <a:ea typeface="Verdana" panose="020B0604030504040204" pitchFamily="34" charset="0"/>
              </a:rPr>
              <a:t>You can link to your school site</a:t>
            </a:r>
          </a:p>
          <a:p>
            <a:pPr marL="742950" lvl="2" indent="-285750">
              <a:buFont typeface="Arial" panose="020B0604020202020204" pitchFamily="34" charset="0"/>
              <a:buChar char="•"/>
            </a:pPr>
            <a:endParaRPr lang="en-US" dirty="0">
              <a:solidFill>
                <a:srgbClr val="2683C6"/>
              </a:solidFill>
              <a:latin typeface="Verdana" panose="020B0604030504040204" pitchFamily="34" charset="0"/>
              <a:ea typeface="Verdana" panose="020B0604030504040204" pitchFamily="34" charset="0"/>
            </a:endParaRPr>
          </a:p>
          <a:p>
            <a:pPr marL="914400" lvl="3" indent="-285750">
              <a:buFont typeface="Arial" panose="020B0604020202020204" pitchFamily="34" charset="0"/>
              <a:buChar char="•"/>
            </a:pPr>
            <a:endParaRPr lang="en-US" dirty="0">
              <a:solidFill>
                <a:srgbClr val="2683C6"/>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402789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44FD0-1FBE-8815-84AB-36247DB464EF}"/>
              </a:ext>
            </a:extLst>
          </p:cNvPr>
          <p:cNvSpPr>
            <a:spLocks noGrp="1"/>
          </p:cNvSpPr>
          <p:nvPr>
            <p:ph type="title"/>
          </p:nvPr>
        </p:nvSpPr>
        <p:spPr/>
        <p:txBody>
          <a:bodyPr anchor="ctr" anchorCtr="0">
            <a:normAutofit/>
          </a:bodyPr>
          <a:lstStyle/>
          <a:p>
            <a:r>
              <a:rPr lang="en-US" sz="3200" dirty="0"/>
              <a:t>More Counselor Resources</a:t>
            </a:r>
          </a:p>
        </p:txBody>
      </p:sp>
      <p:sp>
        <p:nvSpPr>
          <p:cNvPr id="6" name="TextBox 5">
            <a:extLst>
              <a:ext uri="{FF2B5EF4-FFF2-40B4-BE49-F238E27FC236}">
                <a16:creationId xmlns:a16="http://schemas.microsoft.com/office/drawing/2014/main" id="{574FDFBB-2C42-CB40-CB27-9F7E6F800785}"/>
              </a:ext>
            </a:extLst>
          </p:cNvPr>
          <p:cNvSpPr txBox="1"/>
          <p:nvPr/>
        </p:nvSpPr>
        <p:spPr>
          <a:xfrm>
            <a:off x="6196614" y="2228295"/>
            <a:ext cx="5414194" cy="646331"/>
          </a:xfrm>
          <a:prstGeom prst="rect">
            <a:avLst/>
          </a:prstGeom>
          <a:noFill/>
        </p:spPr>
        <p:txBody>
          <a:bodyPr wrap="square" rtlCol="0">
            <a:spAutoFit/>
          </a:bodyPr>
          <a:lstStyle/>
          <a:p>
            <a:pPr marL="457200" lvl="2"/>
            <a:endParaRPr lang="en-US" dirty="0"/>
          </a:p>
          <a:p>
            <a:pPr marL="914400" lvl="3" indent="-285750">
              <a:buFont typeface="Arial" panose="020B0604020202020204" pitchFamily="34" charset="0"/>
              <a:buChar char="•"/>
            </a:pPr>
            <a:endParaRPr lang="en-US" dirty="0"/>
          </a:p>
        </p:txBody>
      </p:sp>
      <p:pic>
        <p:nvPicPr>
          <p:cNvPr id="12" name="Content Placeholder 11">
            <a:extLst>
              <a:ext uri="{FF2B5EF4-FFF2-40B4-BE49-F238E27FC236}">
                <a16:creationId xmlns:a16="http://schemas.microsoft.com/office/drawing/2014/main" id="{81556271-0776-A798-B349-6BA47289AA5C}"/>
              </a:ext>
            </a:extLst>
          </p:cNvPr>
          <p:cNvPicPr>
            <a:picLocks noGrp="1" noChangeAspect="1"/>
          </p:cNvPicPr>
          <p:nvPr>
            <p:ph idx="1"/>
          </p:nvPr>
        </p:nvPicPr>
        <p:blipFill>
          <a:blip r:embed="rId2"/>
          <a:stretch>
            <a:fillRect/>
          </a:stretch>
        </p:blipFill>
        <p:spPr>
          <a:xfrm>
            <a:off x="1465375" y="2228295"/>
            <a:ext cx="9060024" cy="3640659"/>
          </a:xfrm>
        </p:spPr>
      </p:pic>
    </p:spTree>
    <p:extLst>
      <p:ext uri="{BB962C8B-B14F-4D97-AF65-F5344CB8AC3E}">
        <p14:creationId xmlns:p14="http://schemas.microsoft.com/office/powerpoint/2010/main" val="102438316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pic>
        <p:nvPicPr>
          <p:cNvPr id="3" name="Picture 2" descr="Text&#10;&#10;Description automatically generated">
            <a:extLst>
              <a:ext uri="{FF2B5EF4-FFF2-40B4-BE49-F238E27FC236}">
                <a16:creationId xmlns:a16="http://schemas.microsoft.com/office/drawing/2014/main" id="{FD5E6F15-9884-4EA6-89D4-170A11913259}"/>
              </a:ext>
            </a:extLst>
          </p:cNvPr>
          <p:cNvPicPr>
            <a:picLocks noChangeAspect="1"/>
          </p:cNvPicPr>
          <p:nvPr/>
        </p:nvPicPr>
        <p:blipFill rotWithShape="1">
          <a:blip r:embed="rId3">
            <a:extLst>
              <a:ext uri="{837473B0-CC2E-450A-ABE3-18F120FF3D39}">
                <a1611:picAttrSrcUrl xmlns:a1611="http://schemas.microsoft.com/office/drawing/2016/11/main" r:id="rId4"/>
              </a:ext>
            </a:extLst>
          </a:blip>
          <a:srcRect b="1157"/>
          <a:stretch/>
        </p:blipFill>
        <p:spPr>
          <a:xfrm>
            <a:off x="2374606" y="1219960"/>
            <a:ext cx="7442788" cy="4896772"/>
          </a:xfrm>
          <a:prstGeom prst="rect">
            <a:avLst/>
          </a:prstGeom>
        </p:spPr>
      </p:pic>
    </p:spTree>
    <p:extLst>
      <p:ext uri="{BB962C8B-B14F-4D97-AF65-F5344CB8AC3E}">
        <p14:creationId xmlns:p14="http://schemas.microsoft.com/office/powerpoint/2010/main" val="1789205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90CF6-9953-7002-5E1C-3F55262AF8C3}"/>
              </a:ext>
            </a:extLst>
          </p:cNvPr>
          <p:cNvSpPr>
            <a:spLocks noGrp="1"/>
          </p:cNvSpPr>
          <p:nvPr>
            <p:ph type="title"/>
          </p:nvPr>
        </p:nvSpPr>
        <p:spPr>
          <a:xfrm>
            <a:off x="1085700" y="523433"/>
            <a:ext cx="7011200" cy="527154"/>
          </a:xfrm>
        </p:spPr>
        <p:txBody>
          <a:bodyPr/>
          <a:lstStyle/>
          <a:p>
            <a:r>
              <a:rPr lang="en-US" dirty="0">
                <a:solidFill>
                  <a:schemeClr val="tx1"/>
                </a:solidFill>
              </a:rPr>
              <a:t>FAFSA BY THE NUMBERS</a:t>
            </a:r>
          </a:p>
        </p:txBody>
      </p:sp>
      <p:sp>
        <p:nvSpPr>
          <p:cNvPr id="3" name="Text Placeholder 2">
            <a:extLst>
              <a:ext uri="{FF2B5EF4-FFF2-40B4-BE49-F238E27FC236}">
                <a16:creationId xmlns:a16="http://schemas.microsoft.com/office/drawing/2014/main" id="{CCCB0918-C24F-D381-366B-5118ADE693A5}"/>
              </a:ext>
            </a:extLst>
          </p:cNvPr>
          <p:cNvSpPr>
            <a:spLocks noGrp="1"/>
          </p:cNvSpPr>
          <p:nvPr>
            <p:ph type="body" idx="1"/>
          </p:nvPr>
        </p:nvSpPr>
        <p:spPr>
          <a:xfrm>
            <a:off x="583660" y="1118681"/>
            <a:ext cx="5006440" cy="5544766"/>
          </a:xfrm>
        </p:spPr>
        <p:txBody>
          <a:bodyPr/>
          <a:lstStyle/>
          <a:p>
            <a:endParaRPr lang="en-US" dirty="0"/>
          </a:p>
        </p:txBody>
      </p:sp>
      <p:sp>
        <p:nvSpPr>
          <p:cNvPr id="4" name="Text Placeholder 3">
            <a:extLst>
              <a:ext uri="{FF2B5EF4-FFF2-40B4-BE49-F238E27FC236}">
                <a16:creationId xmlns:a16="http://schemas.microsoft.com/office/drawing/2014/main" id="{A3A10074-CC4A-E297-7AB2-1DC22E8E7AE8}"/>
              </a:ext>
            </a:extLst>
          </p:cNvPr>
          <p:cNvSpPr>
            <a:spLocks noGrp="1"/>
          </p:cNvSpPr>
          <p:nvPr>
            <p:ph type="body" idx="2"/>
          </p:nvPr>
        </p:nvSpPr>
        <p:spPr>
          <a:xfrm>
            <a:off x="5861497" y="1118681"/>
            <a:ext cx="4504400" cy="4564370"/>
          </a:xfrm>
        </p:spPr>
        <p:txBody>
          <a:bodyPr/>
          <a:lstStyle/>
          <a:p>
            <a:endParaRPr lang="en-US" dirty="0"/>
          </a:p>
        </p:txBody>
      </p:sp>
      <p:sp>
        <p:nvSpPr>
          <p:cNvPr id="10" name="Arrow: Left 9">
            <a:extLst>
              <a:ext uri="{FF2B5EF4-FFF2-40B4-BE49-F238E27FC236}">
                <a16:creationId xmlns:a16="http://schemas.microsoft.com/office/drawing/2014/main" id="{D6BC57D5-676D-DB43-A6D3-81BF1A7E49FA}"/>
              </a:ext>
            </a:extLst>
          </p:cNvPr>
          <p:cNvSpPr/>
          <p:nvPr/>
        </p:nvSpPr>
        <p:spPr>
          <a:xfrm>
            <a:off x="11060693" y="5105395"/>
            <a:ext cx="978408" cy="484632"/>
          </a:xfrm>
          <a:prstGeom prst="lef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ill Sans MT" panose="020B0502020104020203"/>
              <a:ea typeface="+mn-ea"/>
              <a:cs typeface="+mn-cs"/>
            </a:endParaRPr>
          </a:p>
        </p:txBody>
      </p:sp>
      <p:pic>
        <p:nvPicPr>
          <p:cNvPr id="8" name="Picture 7">
            <a:extLst>
              <a:ext uri="{FF2B5EF4-FFF2-40B4-BE49-F238E27FC236}">
                <a16:creationId xmlns:a16="http://schemas.microsoft.com/office/drawing/2014/main" id="{EC84B2B3-324E-745F-0960-4362E75BAC6C}"/>
              </a:ext>
            </a:extLst>
          </p:cNvPr>
          <p:cNvPicPr>
            <a:picLocks noChangeAspect="1"/>
          </p:cNvPicPr>
          <p:nvPr/>
        </p:nvPicPr>
        <p:blipFill>
          <a:blip r:embed="rId2"/>
          <a:stretch>
            <a:fillRect/>
          </a:stretch>
        </p:blipFill>
        <p:spPr>
          <a:xfrm>
            <a:off x="582497" y="1047750"/>
            <a:ext cx="4894175" cy="5544766"/>
          </a:xfrm>
          <a:prstGeom prst="rect">
            <a:avLst/>
          </a:prstGeom>
        </p:spPr>
      </p:pic>
      <p:sp>
        <p:nvSpPr>
          <p:cNvPr id="11" name="Arrow: Right 10">
            <a:extLst>
              <a:ext uri="{FF2B5EF4-FFF2-40B4-BE49-F238E27FC236}">
                <a16:creationId xmlns:a16="http://schemas.microsoft.com/office/drawing/2014/main" id="{3F58775C-FA34-597A-A26F-E65CDB2E0D14}"/>
              </a:ext>
            </a:extLst>
          </p:cNvPr>
          <p:cNvSpPr/>
          <p:nvPr/>
        </p:nvSpPr>
        <p:spPr>
          <a:xfrm>
            <a:off x="70384" y="6076410"/>
            <a:ext cx="602632" cy="298584"/>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F2C251AF-3E61-4F72-C825-38A32021D7B8}"/>
              </a:ext>
            </a:extLst>
          </p:cNvPr>
          <p:cNvPicPr>
            <a:picLocks noChangeAspect="1"/>
          </p:cNvPicPr>
          <p:nvPr/>
        </p:nvPicPr>
        <p:blipFill>
          <a:blip r:embed="rId3"/>
          <a:stretch>
            <a:fillRect/>
          </a:stretch>
        </p:blipFill>
        <p:spPr>
          <a:xfrm>
            <a:off x="5898266" y="1047750"/>
            <a:ext cx="5006440" cy="5453872"/>
          </a:xfrm>
          <a:prstGeom prst="rect">
            <a:avLst/>
          </a:prstGeom>
        </p:spPr>
      </p:pic>
    </p:spTree>
    <p:extLst>
      <p:ext uri="{BB962C8B-B14F-4D97-AF65-F5344CB8AC3E}">
        <p14:creationId xmlns:p14="http://schemas.microsoft.com/office/powerpoint/2010/main" val="3731464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14"/>
          <p:cNvSpPr txBox="1">
            <a:spLocks noGrp="1"/>
          </p:cNvSpPr>
          <p:nvPr>
            <p:ph type="ctrTitle"/>
          </p:nvPr>
        </p:nvSpPr>
        <p:spPr>
          <a:xfrm>
            <a:off x="3265714" y="3695366"/>
            <a:ext cx="7989876" cy="1475013"/>
          </a:xfrm>
          <a:prstGeom prst="rect">
            <a:avLst/>
          </a:prstGeom>
        </p:spPr>
        <p:txBody>
          <a:bodyPr spcFirstLastPara="1" vert="horz" wrap="square" lIns="121900" tIns="121900" rIns="121900" bIns="121900" rtlCol="0" anchor="b" anchorCtr="0">
            <a:noAutofit/>
          </a:bodyPr>
          <a:lstStyle/>
          <a:p>
            <a:pPr algn="ctr"/>
            <a:r>
              <a:rPr lang="en-US" dirty="0">
                <a:solidFill>
                  <a:schemeClr val="bg1"/>
                </a:solidFill>
              </a:rPr>
              <a:t>Top changes coming with 25-26 </a:t>
            </a:r>
            <a:r>
              <a:rPr lang="en-US" dirty="0" err="1">
                <a:solidFill>
                  <a:schemeClr val="bg1"/>
                </a:solidFill>
              </a:rPr>
              <a:t>fafsa</a:t>
            </a:r>
            <a:r>
              <a:rPr lang="en-US" dirty="0">
                <a:solidFill>
                  <a:schemeClr val="bg1"/>
                </a:solidFill>
              </a:rPr>
              <a:t> </a:t>
            </a:r>
          </a:p>
        </p:txBody>
      </p:sp>
      <p:pic>
        <p:nvPicPr>
          <p:cNvPr id="3" name="Graphic 2" descr="Priorities outline">
            <a:extLst>
              <a:ext uri="{FF2B5EF4-FFF2-40B4-BE49-F238E27FC236}">
                <a16:creationId xmlns:a16="http://schemas.microsoft.com/office/drawing/2014/main" id="{F4B31DB5-B05F-43A0-8946-62423BA4814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87667" y="3695365"/>
            <a:ext cx="1984409" cy="1984409"/>
          </a:xfrm>
          <a:prstGeom prst="rect">
            <a:avLst/>
          </a:prstGeom>
        </p:spPr>
      </p:pic>
    </p:spTree>
    <p:extLst>
      <p:ext uri="{BB962C8B-B14F-4D97-AF65-F5344CB8AC3E}">
        <p14:creationId xmlns:p14="http://schemas.microsoft.com/office/powerpoint/2010/main" val="2538506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FEE1-6710-6B22-8452-9D1329E77EC5}"/>
              </a:ext>
            </a:extLst>
          </p:cNvPr>
          <p:cNvSpPr>
            <a:spLocks noGrp="1"/>
          </p:cNvSpPr>
          <p:nvPr>
            <p:ph type="title"/>
          </p:nvPr>
        </p:nvSpPr>
        <p:spPr/>
        <p:txBody>
          <a:bodyPr anchor="ctr" anchorCtr="0">
            <a:normAutofit/>
          </a:bodyPr>
          <a:lstStyle/>
          <a:p>
            <a:r>
              <a:rPr lang="en-US" sz="3200" dirty="0"/>
              <a:t>Top FAFSA Changes</a:t>
            </a:r>
          </a:p>
        </p:txBody>
      </p:sp>
      <p:sp>
        <p:nvSpPr>
          <p:cNvPr id="3" name="Content Placeholder 2">
            <a:extLst>
              <a:ext uri="{FF2B5EF4-FFF2-40B4-BE49-F238E27FC236}">
                <a16:creationId xmlns:a16="http://schemas.microsoft.com/office/drawing/2014/main" id="{C9AB9848-96F8-653D-FD26-9E89167B46BF}"/>
              </a:ext>
            </a:extLst>
          </p:cNvPr>
          <p:cNvSpPr>
            <a:spLocks noGrp="1"/>
          </p:cNvSpPr>
          <p:nvPr>
            <p:ph idx="1"/>
          </p:nvPr>
        </p:nvSpPr>
        <p:spPr>
          <a:xfrm>
            <a:off x="581192" y="1921164"/>
            <a:ext cx="11029615" cy="4682836"/>
          </a:xfrm>
        </p:spPr>
        <p:txBody>
          <a:bodyPr>
            <a:normAutofit/>
          </a:bodyPr>
          <a:lstStyle/>
          <a:p>
            <a:r>
              <a:rPr lang="en-US" sz="2000" dirty="0"/>
              <a:t>FAFSA will open for all on or by December 1, 2024.</a:t>
            </a:r>
            <a:br>
              <a:rPr lang="en-US" sz="2000" dirty="0"/>
            </a:br>
            <a:endParaRPr lang="en-US" sz="1050" dirty="0"/>
          </a:p>
          <a:p>
            <a:r>
              <a:rPr lang="en-US" sz="2000" dirty="0"/>
              <a:t>FSA will clone the 24-25 system and make some enhancements but not change any questions.</a:t>
            </a:r>
            <a:br>
              <a:rPr lang="en-US" sz="2000" dirty="0"/>
            </a:br>
            <a:endParaRPr lang="en-US" sz="1050" dirty="0"/>
          </a:p>
          <a:p>
            <a:r>
              <a:rPr lang="en-US" sz="2000" dirty="0"/>
              <a:t>Will be enhanced instructions and help text.</a:t>
            </a:r>
            <a:br>
              <a:rPr lang="en-US" sz="2000" dirty="0"/>
            </a:br>
            <a:endParaRPr lang="en-US" sz="1050" dirty="0"/>
          </a:p>
          <a:p>
            <a:r>
              <a:rPr lang="en-US" sz="2000" dirty="0"/>
              <a:t>Testing will begin October 1 with selected groups of students starting with one hundred and ramping up to tens of thousands by November 1.</a:t>
            </a:r>
            <a:br>
              <a:rPr lang="en-US" sz="2000" dirty="0"/>
            </a:br>
            <a:endParaRPr lang="en-US" sz="1050" dirty="0"/>
          </a:p>
          <a:p>
            <a:r>
              <a:rPr lang="en-US" sz="2000" dirty="0"/>
              <a:t>These will be real FAFSAs submitted and sent to states/colleges and will not need to be resubmitted.</a:t>
            </a:r>
            <a:br>
              <a:rPr lang="en-US" sz="2000" dirty="0"/>
            </a:br>
            <a:endParaRPr lang="en-US" sz="1050" dirty="0"/>
          </a:p>
          <a:p>
            <a:r>
              <a:rPr lang="en-US" sz="2000" b="1" dirty="0"/>
              <a:t>GOAL-WHEN THE FAFSA OPENS IT WILL HAVE FULL FUNCTIONALITY AND ALL PROCESSES WILL BE IN PLACE.</a:t>
            </a:r>
          </a:p>
        </p:txBody>
      </p:sp>
    </p:spTree>
    <p:extLst>
      <p:ext uri="{BB962C8B-B14F-4D97-AF65-F5344CB8AC3E}">
        <p14:creationId xmlns:p14="http://schemas.microsoft.com/office/powerpoint/2010/main" val="3782091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A7C3F-5925-F7BC-28DC-8C34A2B1A3EF}"/>
              </a:ext>
            </a:extLst>
          </p:cNvPr>
          <p:cNvSpPr>
            <a:spLocks noGrp="1"/>
          </p:cNvSpPr>
          <p:nvPr>
            <p:ph type="title"/>
          </p:nvPr>
        </p:nvSpPr>
        <p:spPr/>
        <p:txBody>
          <a:bodyPr anchor="ctr" anchorCtr="0">
            <a:normAutofit/>
          </a:bodyPr>
          <a:lstStyle/>
          <a:p>
            <a:r>
              <a:rPr lang="en-US" sz="3200" dirty="0"/>
              <a:t>Fafsa preparation	</a:t>
            </a:r>
          </a:p>
        </p:txBody>
      </p:sp>
      <p:sp>
        <p:nvSpPr>
          <p:cNvPr id="3" name="Content Placeholder 2">
            <a:extLst>
              <a:ext uri="{FF2B5EF4-FFF2-40B4-BE49-F238E27FC236}">
                <a16:creationId xmlns:a16="http://schemas.microsoft.com/office/drawing/2014/main" id="{5D0FD919-8FFD-D089-D9AD-1165FC944E75}"/>
              </a:ext>
            </a:extLst>
          </p:cNvPr>
          <p:cNvSpPr>
            <a:spLocks noGrp="1"/>
          </p:cNvSpPr>
          <p:nvPr>
            <p:ph idx="1"/>
          </p:nvPr>
        </p:nvSpPr>
        <p:spPr>
          <a:xfrm>
            <a:off x="581192" y="2097157"/>
            <a:ext cx="11029615" cy="4577020"/>
          </a:xfrm>
        </p:spPr>
        <p:txBody>
          <a:bodyPr>
            <a:normAutofit/>
          </a:bodyPr>
          <a:lstStyle/>
          <a:p>
            <a:r>
              <a:rPr lang="en-US" sz="2200" dirty="0"/>
              <a:t>FSA IDs should be established well ahead of December-host setup events.</a:t>
            </a:r>
            <a:br>
              <a:rPr lang="en-US" sz="2000" dirty="0"/>
            </a:br>
            <a:endParaRPr lang="en-US" sz="1050" dirty="0"/>
          </a:p>
          <a:p>
            <a:r>
              <a:rPr lang="en-US" sz="2200" dirty="0"/>
              <a:t>People without SSNs can set up the FSA ID and do not need to complete the identity verification prior to accessing the 25-26 FAFSA online. They should submit required identity documents.</a:t>
            </a:r>
            <a:br>
              <a:rPr lang="en-US" sz="2000" dirty="0"/>
            </a:br>
            <a:endParaRPr lang="en-US" sz="1050" dirty="0"/>
          </a:p>
          <a:p>
            <a:r>
              <a:rPr lang="en-US" sz="2200" dirty="0"/>
              <a:t>Attestation Form will be online document-long timeframe to review submitted identity documents.</a:t>
            </a:r>
            <a:br>
              <a:rPr lang="en-US" sz="2000" dirty="0"/>
            </a:br>
            <a:endParaRPr lang="en-US" sz="1050" dirty="0"/>
          </a:p>
          <a:p>
            <a:r>
              <a:rPr lang="en-US" sz="2200" dirty="0"/>
              <a:t>Encourage students to check on updated FAFSA priority deadlines at colleges.</a:t>
            </a:r>
          </a:p>
        </p:txBody>
      </p:sp>
    </p:spTree>
    <p:extLst>
      <p:ext uri="{BB962C8B-B14F-4D97-AF65-F5344CB8AC3E}">
        <p14:creationId xmlns:p14="http://schemas.microsoft.com/office/powerpoint/2010/main" val="4038897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1A7C3F-5925-F7BC-28DC-8C34A2B1A3EF}"/>
              </a:ext>
            </a:extLst>
          </p:cNvPr>
          <p:cNvSpPr>
            <a:spLocks noGrp="1"/>
          </p:cNvSpPr>
          <p:nvPr>
            <p:ph type="title"/>
          </p:nvPr>
        </p:nvSpPr>
        <p:spPr/>
        <p:txBody>
          <a:bodyPr anchor="ctr" anchorCtr="0">
            <a:normAutofit/>
          </a:bodyPr>
          <a:lstStyle/>
          <a:p>
            <a:r>
              <a:rPr lang="en-US" sz="3200" dirty="0"/>
              <a:t>Fafsa preparation	</a:t>
            </a:r>
          </a:p>
        </p:txBody>
      </p:sp>
      <p:sp>
        <p:nvSpPr>
          <p:cNvPr id="3" name="Content Placeholder 2">
            <a:extLst>
              <a:ext uri="{FF2B5EF4-FFF2-40B4-BE49-F238E27FC236}">
                <a16:creationId xmlns:a16="http://schemas.microsoft.com/office/drawing/2014/main" id="{5D0FD919-8FFD-D089-D9AD-1165FC944E75}"/>
              </a:ext>
            </a:extLst>
          </p:cNvPr>
          <p:cNvSpPr>
            <a:spLocks noGrp="1"/>
          </p:cNvSpPr>
          <p:nvPr>
            <p:ph idx="1"/>
          </p:nvPr>
        </p:nvSpPr>
        <p:spPr>
          <a:xfrm>
            <a:off x="581192" y="2057400"/>
            <a:ext cx="11029615" cy="4616777"/>
          </a:xfrm>
        </p:spPr>
        <p:txBody>
          <a:bodyPr>
            <a:normAutofit/>
          </a:bodyPr>
          <a:lstStyle/>
          <a:p>
            <a:r>
              <a:rPr lang="en-US" sz="2200" dirty="0"/>
              <a:t>Check deadlines for colleges with early decision process.</a:t>
            </a:r>
            <a:br>
              <a:rPr lang="en-US" sz="2000" dirty="0"/>
            </a:br>
            <a:endParaRPr lang="en-US" sz="1050" dirty="0"/>
          </a:p>
          <a:p>
            <a:r>
              <a:rPr lang="en-US" sz="2200" dirty="0"/>
              <a:t>FAFSA completion events should begin in early December.</a:t>
            </a:r>
            <a:br>
              <a:rPr lang="en-US" sz="2000" dirty="0"/>
            </a:br>
            <a:endParaRPr lang="en-US" sz="1050" dirty="0"/>
          </a:p>
          <a:p>
            <a:r>
              <a:rPr lang="en-US" sz="2200" dirty="0"/>
              <a:t>FSA will provide timeline of when resources will be available.</a:t>
            </a:r>
            <a:br>
              <a:rPr lang="en-US" sz="2000" dirty="0"/>
            </a:br>
            <a:endParaRPr lang="en-US" sz="1050" dirty="0"/>
          </a:p>
          <a:p>
            <a:r>
              <a:rPr lang="en-US" sz="2200" dirty="0"/>
              <a:t>Another year with a condensed timeframe for submitting FAFSAs but should be smoother than previous year.</a:t>
            </a:r>
          </a:p>
          <a:p>
            <a:endParaRPr lang="en-US" sz="2000" dirty="0"/>
          </a:p>
        </p:txBody>
      </p:sp>
    </p:spTree>
    <p:extLst>
      <p:ext uri="{BB962C8B-B14F-4D97-AF65-F5344CB8AC3E}">
        <p14:creationId xmlns:p14="http://schemas.microsoft.com/office/powerpoint/2010/main" val="2853131316"/>
      </p:ext>
    </p:extLst>
  </p:cSld>
  <p:clrMapOvr>
    <a:masterClrMapping/>
  </p:clrMapOvr>
</p:sld>
</file>

<file path=ppt/theme/theme1.xml><?xml version="1.0" encoding="utf-8"?>
<a:theme xmlns:a="http://schemas.openxmlformats.org/drawingml/2006/main" name="Dividend">
  <a:themeElements>
    <a:clrScheme name="Custom 4">
      <a:dk1>
        <a:sysClr val="windowText" lastClr="000000"/>
      </a:dk1>
      <a:lt1>
        <a:sysClr val="window" lastClr="FFFFFF"/>
      </a:lt1>
      <a:dk2>
        <a:srgbClr val="335B74"/>
      </a:dk2>
      <a:lt2>
        <a:srgbClr val="DFE3E5"/>
      </a:lt2>
      <a:accent1>
        <a:srgbClr val="1CADE4"/>
      </a:accent1>
      <a:accent2>
        <a:srgbClr val="2683C6"/>
      </a:accent2>
      <a:accent3>
        <a:srgbClr val="27CED7"/>
      </a:accent3>
      <a:accent4>
        <a:srgbClr val="FFFF66"/>
      </a:accent4>
      <a:accent5>
        <a:srgbClr val="3E8853"/>
      </a:accent5>
      <a:accent6>
        <a:srgbClr val="62A39F"/>
      </a:accent6>
      <a:hlink>
        <a:srgbClr val="6EAC1C"/>
      </a:hlink>
      <a:folHlink>
        <a:srgbClr val="B26B02"/>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3217</TotalTime>
  <Words>4285</Words>
  <Application>Microsoft Office PowerPoint</Application>
  <PresentationFormat>Widescreen</PresentationFormat>
  <Paragraphs>393</Paragraphs>
  <Slides>49</Slides>
  <Notes>37</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49</vt:i4>
      </vt:variant>
    </vt:vector>
  </HeadingPairs>
  <TitlesOfParts>
    <vt:vector size="63" baseType="lpstr">
      <vt:lpstr>Amasis MT Pro Black</vt:lpstr>
      <vt:lpstr>Arial</vt:lpstr>
      <vt:lpstr>Calibri</vt:lpstr>
      <vt:lpstr>Courier New</vt:lpstr>
      <vt:lpstr>Gill Sans MT</vt:lpstr>
      <vt:lpstr>Lato</vt:lpstr>
      <vt:lpstr>News Cycle</vt:lpstr>
      <vt:lpstr>Noto Serif</vt:lpstr>
      <vt:lpstr>Roboto Condensed Light</vt:lpstr>
      <vt:lpstr>Times New Roman</vt:lpstr>
      <vt:lpstr>Verdana</vt:lpstr>
      <vt:lpstr>Wingdings</vt:lpstr>
      <vt:lpstr>Wingdings 2</vt:lpstr>
      <vt:lpstr>Dividend</vt:lpstr>
      <vt:lpstr>FINANCIAL AID UPDATES  For the 2025-2026 School Year</vt:lpstr>
      <vt:lpstr>ABOUT OASFAA AND THIS PRESENTATION</vt:lpstr>
      <vt:lpstr>FAFSA PROCESSING NUMBERS</vt:lpstr>
      <vt:lpstr>OVERVIEW OF FAFSA COMPLETIONS</vt:lpstr>
      <vt:lpstr>FAFSA BY THE NUMBERS</vt:lpstr>
      <vt:lpstr>Top changes coming with 25-26 fafsa </vt:lpstr>
      <vt:lpstr>Top FAFSA Changes</vt:lpstr>
      <vt:lpstr>Fafsa preparation </vt:lpstr>
      <vt:lpstr>Fafsa preparation </vt:lpstr>
      <vt:lpstr>Fafsa completion for 2025-2026 cycle</vt:lpstr>
      <vt:lpstr>FAFSA PROCESSING FOR 25-26</vt:lpstr>
      <vt:lpstr>Parent Contributors</vt:lpstr>
      <vt:lpstr>Legal Parent definition</vt:lpstr>
      <vt:lpstr>PowerPoint Presentation</vt:lpstr>
      <vt:lpstr>Parent contributor FAFSA Role</vt:lpstr>
      <vt:lpstr>FEDERAL STUDENT AID ID (FSA ID)</vt:lpstr>
      <vt:lpstr>FEDERAL STUDENT AID ID (FSA ID)</vt:lpstr>
      <vt:lpstr>Dependency status</vt:lpstr>
      <vt:lpstr>Dependency Status</vt:lpstr>
      <vt:lpstr>Dependency Status</vt:lpstr>
      <vt:lpstr>Dependency Status</vt:lpstr>
      <vt:lpstr>Dependency Determination</vt:lpstr>
      <vt:lpstr>Dependency Documentation</vt:lpstr>
      <vt:lpstr>Dependent – Parent Refusal</vt:lpstr>
      <vt:lpstr>UNUSUAL VS. SPECIAL CIRCUMSTANCEs</vt:lpstr>
      <vt:lpstr>Federal aid programs</vt:lpstr>
      <vt:lpstr>FEDERAL AID PROGRAMS</vt:lpstr>
      <vt:lpstr>FEDERAL GRANTS</vt:lpstr>
      <vt:lpstr>Campus-based Programs</vt:lpstr>
      <vt:lpstr>Campus-based Programs</vt:lpstr>
      <vt:lpstr>Direct loans: Undergraduate</vt:lpstr>
      <vt:lpstr>Direct loans: Undergraduate</vt:lpstr>
      <vt:lpstr>FEDERAL PARENT PLUS LOAN</vt:lpstr>
      <vt:lpstr>Ohio Financial Aid programs 2024-2025</vt:lpstr>
      <vt:lpstr>OHIO COLLEGE OPPORTUNITY GRANT (ocog)</vt:lpstr>
      <vt:lpstr>OHIO COLLEGE OPPORTUNITY GRANT (ocog)</vt:lpstr>
      <vt:lpstr>Governor’s Merit Scholarship</vt:lpstr>
      <vt:lpstr>OTHER State Aid Programs</vt:lpstr>
      <vt:lpstr>OTHER State AID PROGRAMS</vt:lpstr>
      <vt:lpstr>OTHER State AID PROGRAMS program amounts</vt:lpstr>
      <vt:lpstr>OTHER STATE AID PROGRAMS important information</vt:lpstr>
      <vt:lpstr>FULL PROGRAM LISTING</vt:lpstr>
      <vt:lpstr>resources</vt:lpstr>
      <vt:lpstr>OASFAA COUNSELOR RESOURCES</vt:lpstr>
      <vt:lpstr>Financial Aid Counselor workshops</vt:lpstr>
      <vt:lpstr>OASFAA RESOURCES – Counselor workshops</vt:lpstr>
      <vt:lpstr>OASFAA RESOURCES – FAFSA Help Oh</vt:lpstr>
      <vt:lpstr>More Counselor Resources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Shuttleworth, Carmen</dc:creator>
  <cp:lastModifiedBy>MorraLee Keller</cp:lastModifiedBy>
  <cp:revision>69</cp:revision>
  <cp:lastPrinted>2024-08-12T14:06:53Z</cp:lastPrinted>
  <dcterms:created xsi:type="dcterms:W3CDTF">2023-08-15T15:55:16Z</dcterms:created>
  <dcterms:modified xsi:type="dcterms:W3CDTF">2024-08-27T20:03:25Z</dcterms:modified>
</cp:coreProperties>
</file>