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4"/>
  </p:sldMasterIdLst>
  <p:notesMasterIdLst>
    <p:notesMasterId r:id="rId43"/>
  </p:notesMasterIdLst>
  <p:handoutMasterIdLst>
    <p:handoutMasterId r:id="rId44"/>
  </p:handoutMasterIdLst>
  <p:sldIdLst>
    <p:sldId id="256" r:id="rId5"/>
    <p:sldId id="380" r:id="rId6"/>
    <p:sldId id="389" r:id="rId7"/>
    <p:sldId id="377" r:id="rId8"/>
    <p:sldId id="386" r:id="rId9"/>
    <p:sldId id="653" r:id="rId10"/>
    <p:sldId id="383" r:id="rId11"/>
    <p:sldId id="401" r:id="rId12"/>
    <p:sldId id="652" r:id="rId13"/>
    <p:sldId id="671" r:id="rId14"/>
    <p:sldId id="349" r:id="rId15"/>
    <p:sldId id="632" r:id="rId16"/>
    <p:sldId id="630" r:id="rId17"/>
    <p:sldId id="639" r:id="rId18"/>
    <p:sldId id="665" r:id="rId19"/>
    <p:sldId id="299" r:id="rId20"/>
    <p:sldId id="330" r:id="rId21"/>
    <p:sldId id="668" r:id="rId22"/>
    <p:sldId id="397" r:id="rId23"/>
    <p:sldId id="313" r:id="rId24"/>
    <p:sldId id="351" r:id="rId25"/>
    <p:sldId id="360" r:id="rId26"/>
    <p:sldId id="635" r:id="rId27"/>
    <p:sldId id="318" r:id="rId28"/>
    <p:sldId id="636" r:id="rId29"/>
    <p:sldId id="673" r:id="rId30"/>
    <p:sldId id="319" r:id="rId31"/>
    <p:sldId id="661" r:id="rId32"/>
    <p:sldId id="670" r:id="rId33"/>
    <p:sldId id="674" r:id="rId34"/>
    <p:sldId id="279" r:id="rId35"/>
    <p:sldId id="316" r:id="rId36"/>
    <p:sldId id="672" r:id="rId37"/>
    <p:sldId id="347" r:id="rId38"/>
    <p:sldId id="375" r:id="rId39"/>
    <p:sldId id="390" r:id="rId40"/>
    <p:sldId id="376" r:id="rId41"/>
    <p:sldId id="393" r:id="rId42"/>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non, Mary" initials="CM"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80E"/>
    <a:srgbClr val="D7FA04"/>
    <a:srgbClr val="96A600"/>
    <a:srgbClr val="FAC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15" autoAdjust="0"/>
    <p:restoredTop sz="53036" autoAdjust="0"/>
  </p:normalViewPr>
  <p:slideViewPr>
    <p:cSldViewPr snapToGrid="0">
      <p:cViewPr varScale="1">
        <p:scale>
          <a:sx n="45" d="100"/>
          <a:sy n="45" d="100"/>
        </p:scale>
        <p:origin x="1790" y="43"/>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Grid="0">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oasfaa.org/" TargetMode="External"/><Relationship Id="rId1" Type="http://schemas.openxmlformats.org/officeDocument/2006/relationships/hyperlink" Target="mailto:OUTREACH@OASFAA.ORG" TargetMode="Externa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7.xml.rels><?xml version="1.0" encoding="UTF-8" standalone="yes"?>
<Relationships xmlns="http://schemas.openxmlformats.org/package/2006/relationships"><Relationship Id="rId3" Type="http://schemas.openxmlformats.org/officeDocument/2006/relationships/hyperlink" Target="mailto:OUTREACH@OASFAA.ORG" TargetMode="External"/><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hyperlink" Target="http://www.oasfaa.org/" TargetMode="External"/><Relationship Id="rId5" Type="http://schemas.openxmlformats.org/officeDocument/2006/relationships/image" Target="../media/image18.sv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1A65E-12A5-4CB3-9B86-DE7459AD3B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47560D0-4BC9-468E-852F-783CAD33601A}">
      <dgm:prSet/>
      <dgm:spPr/>
      <dgm:t>
        <a:bodyPr/>
        <a:lstStyle/>
        <a:p>
          <a:r>
            <a:rPr lang="en-US"/>
            <a:t>Application for: </a:t>
          </a:r>
        </a:p>
      </dgm:t>
    </dgm:pt>
    <dgm:pt modelId="{164E7363-2DB2-405C-B445-EC8007C127BC}" type="parTrans" cxnId="{5C6A0C64-B4D9-468D-89FD-B9A7DBEE8DB3}">
      <dgm:prSet/>
      <dgm:spPr/>
      <dgm:t>
        <a:bodyPr/>
        <a:lstStyle/>
        <a:p>
          <a:endParaRPr lang="en-US"/>
        </a:p>
      </dgm:t>
    </dgm:pt>
    <dgm:pt modelId="{AB287390-FB4A-45AE-83E6-54686C528F1C}" type="sibTrans" cxnId="{5C6A0C64-B4D9-468D-89FD-B9A7DBEE8DB3}">
      <dgm:prSet/>
      <dgm:spPr/>
      <dgm:t>
        <a:bodyPr/>
        <a:lstStyle/>
        <a:p>
          <a:endParaRPr lang="en-US"/>
        </a:p>
      </dgm:t>
    </dgm:pt>
    <dgm:pt modelId="{55826DD5-2352-45D0-820E-9C624496456E}">
      <dgm:prSet/>
      <dgm:spPr/>
      <dgm:t>
        <a:bodyPr/>
        <a:lstStyle/>
        <a:p>
          <a:r>
            <a:rPr lang="en-US"/>
            <a:t>Federal grants, work-study, and federal student loans</a:t>
          </a:r>
        </a:p>
      </dgm:t>
    </dgm:pt>
    <dgm:pt modelId="{FC4B248E-A439-46CA-98D4-2C08046C7990}" type="parTrans" cxnId="{435B6C30-252F-4F4C-8B66-7A683EF96418}">
      <dgm:prSet/>
      <dgm:spPr/>
      <dgm:t>
        <a:bodyPr/>
        <a:lstStyle/>
        <a:p>
          <a:endParaRPr lang="en-US"/>
        </a:p>
      </dgm:t>
    </dgm:pt>
    <dgm:pt modelId="{76F09289-13A7-476B-80CB-CC50F5EE1E33}" type="sibTrans" cxnId="{435B6C30-252F-4F4C-8B66-7A683EF96418}">
      <dgm:prSet/>
      <dgm:spPr/>
      <dgm:t>
        <a:bodyPr/>
        <a:lstStyle/>
        <a:p>
          <a:endParaRPr lang="en-US"/>
        </a:p>
      </dgm:t>
    </dgm:pt>
    <dgm:pt modelId="{C62C7ADC-28B3-45B0-91A8-A805558BF61A}">
      <dgm:prSet/>
      <dgm:spPr/>
      <dgm:t>
        <a:bodyPr/>
        <a:lstStyle/>
        <a:p>
          <a:r>
            <a:rPr lang="en-US"/>
            <a:t>State of Ohio grants</a:t>
          </a:r>
        </a:p>
      </dgm:t>
    </dgm:pt>
    <dgm:pt modelId="{59998971-7950-4798-8BEB-0FC629F17381}" type="parTrans" cxnId="{A25CB5EC-91FA-40AC-ADE7-7517D6751E0B}">
      <dgm:prSet/>
      <dgm:spPr/>
      <dgm:t>
        <a:bodyPr/>
        <a:lstStyle/>
        <a:p>
          <a:endParaRPr lang="en-US"/>
        </a:p>
      </dgm:t>
    </dgm:pt>
    <dgm:pt modelId="{2E0DC550-5F1A-45D7-9259-634A4C2CA634}" type="sibTrans" cxnId="{A25CB5EC-91FA-40AC-ADE7-7517D6751E0B}">
      <dgm:prSet/>
      <dgm:spPr/>
      <dgm:t>
        <a:bodyPr/>
        <a:lstStyle/>
        <a:p>
          <a:endParaRPr lang="en-US"/>
        </a:p>
      </dgm:t>
    </dgm:pt>
    <dgm:pt modelId="{D880A19E-D1F9-4B2A-8D57-1C38A9BFBC43}">
      <dgm:prSet/>
      <dgm:spPr/>
      <dgm:t>
        <a:bodyPr/>
        <a:lstStyle/>
        <a:p>
          <a:r>
            <a:rPr lang="en-US"/>
            <a:t>For some schools, institutional scholarships and grants</a:t>
          </a:r>
        </a:p>
      </dgm:t>
    </dgm:pt>
    <dgm:pt modelId="{C670FB79-8AE2-40BD-A9FF-00C801EADF30}" type="parTrans" cxnId="{3334006E-810E-4718-8D12-EC24245DE205}">
      <dgm:prSet/>
      <dgm:spPr/>
      <dgm:t>
        <a:bodyPr/>
        <a:lstStyle/>
        <a:p>
          <a:endParaRPr lang="en-US"/>
        </a:p>
      </dgm:t>
    </dgm:pt>
    <dgm:pt modelId="{0E8B0FC0-C4EF-4B0D-9FB7-012BE46723E7}" type="sibTrans" cxnId="{3334006E-810E-4718-8D12-EC24245DE205}">
      <dgm:prSet/>
      <dgm:spPr/>
      <dgm:t>
        <a:bodyPr/>
        <a:lstStyle/>
        <a:p>
          <a:endParaRPr lang="en-US"/>
        </a:p>
      </dgm:t>
    </dgm:pt>
    <dgm:pt modelId="{2022BE38-1422-46D2-B32E-D7F6850DEACE}">
      <dgm:prSet/>
      <dgm:spPr/>
      <dgm:t>
        <a:bodyPr/>
        <a:lstStyle/>
        <a:p>
          <a:r>
            <a:rPr lang="en-US"/>
            <a:t>Information Provided: </a:t>
          </a:r>
        </a:p>
      </dgm:t>
    </dgm:pt>
    <dgm:pt modelId="{FD036A03-324F-4544-8DFB-5EB2033C8027}" type="parTrans" cxnId="{C3D4AA21-5CA5-412E-BD11-6FA4DAE1507C}">
      <dgm:prSet/>
      <dgm:spPr/>
      <dgm:t>
        <a:bodyPr/>
        <a:lstStyle/>
        <a:p>
          <a:endParaRPr lang="en-US"/>
        </a:p>
      </dgm:t>
    </dgm:pt>
    <dgm:pt modelId="{CCDE6386-E1C1-407F-B528-26141E6DD7AB}" type="sibTrans" cxnId="{C3D4AA21-5CA5-412E-BD11-6FA4DAE1507C}">
      <dgm:prSet/>
      <dgm:spPr/>
      <dgm:t>
        <a:bodyPr/>
        <a:lstStyle/>
        <a:p>
          <a:endParaRPr lang="en-US"/>
        </a:p>
      </dgm:t>
    </dgm:pt>
    <dgm:pt modelId="{3725D09B-DB7F-4D45-B703-BEDABEC0DE59}">
      <dgm:prSet/>
      <dgm:spPr/>
      <dgm:t>
        <a:bodyPr/>
        <a:lstStyle/>
        <a:p>
          <a:r>
            <a:rPr lang="en-US"/>
            <a:t>Demographic (student and parent if dependent)</a:t>
          </a:r>
        </a:p>
      </dgm:t>
    </dgm:pt>
    <dgm:pt modelId="{92BF6B98-E4DF-422C-9227-7D3BE17B6F01}" type="parTrans" cxnId="{BF7BC86F-87F4-44FE-ACFD-1A65824E05BD}">
      <dgm:prSet/>
      <dgm:spPr/>
      <dgm:t>
        <a:bodyPr/>
        <a:lstStyle/>
        <a:p>
          <a:endParaRPr lang="en-US"/>
        </a:p>
      </dgm:t>
    </dgm:pt>
    <dgm:pt modelId="{F9B2F2F7-E727-4554-910D-CFFFC43AD0FA}" type="sibTrans" cxnId="{BF7BC86F-87F4-44FE-ACFD-1A65824E05BD}">
      <dgm:prSet/>
      <dgm:spPr/>
      <dgm:t>
        <a:bodyPr/>
        <a:lstStyle/>
        <a:p>
          <a:endParaRPr lang="en-US"/>
        </a:p>
      </dgm:t>
    </dgm:pt>
    <dgm:pt modelId="{3D721048-4554-474D-8EA5-862F2AE05B78}">
      <dgm:prSet/>
      <dgm:spPr/>
      <dgm:t>
        <a:bodyPr/>
        <a:lstStyle/>
        <a:p>
          <a:r>
            <a:rPr lang="en-US" dirty="0"/>
            <a:t>Taxable and untaxed income for </a:t>
          </a:r>
          <a:r>
            <a:rPr lang="en-US" b="1" dirty="0"/>
            <a:t>2022</a:t>
          </a:r>
          <a:endParaRPr lang="en-US" dirty="0"/>
        </a:p>
      </dgm:t>
    </dgm:pt>
    <dgm:pt modelId="{035E5222-D500-4692-9783-F5F7ABDEB76A}" type="parTrans" cxnId="{D669F210-6FDC-425C-BC4F-D1194988688D}">
      <dgm:prSet/>
      <dgm:spPr/>
      <dgm:t>
        <a:bodyPr/>
        <a:lstStyle/>
        <a:p>
          <a:endParaRPr lang="en-US"/>
        </a:p>
      </dgm:t>
    </dgm:pt>
    <dgm:pt modelId="{EC212AEB-AA16-4412-909D-92AC993F716D}" type="sibTrans" cxnId="{D669F210-6FDC-425C-BC4F-D1194988688D}">
      <dgm:prSet/>
      <dgm:spPr/>
      <dgm:t>
        <a:bodyPr/>
        <a:lstStyle/>
        <a:p>
          <a:endParaRPr lang="en-US"/>
        </a:p>
      </dgm:t>
    </dgm:pt>
    <dgm:pt modelId="{7B3F914B-1A14-4F49-AC3B-CBA4E1BBCA14}" type="pres">
      <dgm:prSet presAssocID="{DB31A65E-12A5-4CB3-9B86-DE7459AD3BD8}" presName="linear" presStyleCnt="0">
        <dgm:presLayoutVars>
          <dgm:animLvl val="lvl"/>
          <dgm:resizeHandles val="exact"/>
        </dgm:presLayoutVars>
      </dgm:prSet>
      <dgm:spPr/>
    </dgm:pt>
    <dgm:pt modelId="{CED61DDF-3122-4D22-B20E-0F9899212569}" type="pres">
      <dgm:prSet presAssocID="{947560D0-4BC9-468E-852F-783CAD33601A}" presName="parentText" presStyleLbl="node1" presStyleIdx="0" presStyleCnt="2">
        <dgm:presLayoutVars>
          <dgm:chMax val="0"/>
          <dgm:bulletEnabled val="1"/>
        </dgm:presLayoutVars>
      </dgm:prSet>
      <dgm:spPr/>
    </dgm:pt>
    <dgm:pt modelId="{29554BDF-EDBD-4083-9A1C-EB78FF50E179}" type="pres">
      <dgm:prSet presAssocID="{947560D0-4BC9-468E-852F-783CAD33601A}" presName="childText" presStyleLbl="revTx" presStyleIdx="0" presStyleCnt="2">
        <dgm:presLayoutVars>
          <dgm:bulletEnabled val="1"/>
        </dgm:presLayoutVars>
      </dgm:prSet>
      <dgm:spPr/>
    </dgm:pt>
    <dgm:pt modelId="{709C6501-8CBD-4FFB-80EB-28839A53A192}" type="pres">
      <dgm:prSet presAssocID="{2022BE38-1422-46D2-B32E-D7F6850DEACE}" presName="parentText" presStyleLbl="node1" presStyleIdx="1" presStyleCnt="2">
        <dgm:presLayoutVars>
          <dgm:chMax val="0"/>
          <dgm:bulletEnabled val="1"/>
        </dgm:presLayoutVars>
      </dgm:prSet>
      <dgm:spPr/>
    </dgm:pt>
    <dgm:pt modelId="{95024BE3-8D13-478D-9893-3537D9E470B9}" type="pres">
      <dgm:prSet presAssocID="{2022BE38-1422-46D2-B32E-D7F6850DEACE}" presName="childText" presStyleLbl="revTx" presStyleIdx="1" presStyleCnt="2">
        <dgm:presLayoutVars>
          <dgm:bulletEnabled val="1"/>
        </dgm:presLayoutVars>
      </dgm:prSet>
      <dgm:spPr/>
    </dgm:pt>
  </dgm:ptLst>
  <dgm:cxnLst>
    <dgm:cxn modelId="{8AE08A0E-AE71-477C-8BD2-ADE4B3899D99}" type="presOf" srcId="{947560D0-4BC9-468E-852F-783CAD33601A}" destId="{CED61DDF-3122-4D22-B20E-0F9899212569}" srcOrd="0" destOrd="0" presId="urn:microsoft.com/office/officeart/2005/8/layout/vList2"/>
    <dgm:cxn modelId="{D669F210-6FDC-425C-BC4F-D1194988688D}" srcId="{2022BE38-1422-46D2-B32E-D7F6850DEACE}" destId="{3D721048-4554-474D-8EA5-862F2AE05B78}" srcOrd="1" destOrd="0" parTransId="{035E5222-D500-4692-9783-F5F7ABDEB76A}" sibTransId="{EC212AEB-AA16-4412-909D-92AC993F716D}"/>
    <dgm:cxn modelId="{C3D4AA21-5CA5-412E-BD11-6FA4DAE1507C}" srcId="{DB31A65E-12A5-4CB3-9B86-DE7459AD3BD8}" destId="{2022BE38-1422-46D2-B32E-D7F6850DEACE}" srcOrd="1" destOrd="0" parTransId="{FD036A03-324F-4544-8DFB-5EB2033C8027}" sibTransId="{CCDE6386-E1C1-407F-B528-26141E6DD7AB}"/>
    <dgm:cxn modelId="{435B6C30-252F-4F4C-8B66-7A683EF96418}" srcId="{947560D0-4BC9-468E-852F-783CAD33601A}" destId="{55826DD5-2352-45D0-820E-9C624496456E}" srcOrd="0" destOrd="0" parTransId="{FC4B248E-A439-46CA-98D4-2C08046C7990}" sibTransId="{76F09289-13A7-476B-80CB-CC50F5EE1E33}"/>
    <dgm:cxn modelId="{6FF47D5C-28C7-486C-8F31-F2355B48BA16}" type="presOf" srcId="{55826DD5-2352-45D0-820E-9C624496456E}" destId="{29554BDF-EDBD-4083-9A1C-EB78FF50E179}" srcOrd="0" destOrd="0" presId="urn:microsoft.com/office/officeart/2005/8/layout/vList2"/>
    <dgm:cxn modelId="{42760541-6974-42A0-B3B2-19D9895C9AC2}" type="presOf" srcId="{C62C7ADC-28B3-45B0-91A8-A805558BF61A}" destId="{29554BDF-EDBD-4083-9A1C-EB78FF50E179}" srcOrd="0" destOrd="1" presId="urn:microsoft.com/office/officeart/2005/8/layout/vList2"/>
    <dgm:cxn modelId="{5C6A0C64-B4D9-468D-89FD-B9A7DBEE8DB3}" srcId="{DB31A65E-12A5-4CB3-9B86-DE7459AD3BD8}" destId="{947560D0-4BC9-468E-852F-783CAD33601A}" srcOrd="0" destOrd="0" parTransId="{164E7363-2DB2-405C-B445-EC8007C127BC}" sibTransId="{AB287390-FB4A-45AE-83E6-54686C528F1C}"/>
    <dgm:cxn modelId="{3334006E-810E-4718-8D12-EC24245DE205}" srcId="{947560D0-4BC9-468E-852F-783CAD33601A}" destId="{D880A19E-D1F9-4B2A-8D57-1C38A9BFBC43}" srcOrd="2" destOrd="0" parTransId="{C670FB79-8AE2-40BD-A9FF-00C801EADF30}" sibTransId="{0E8B0FC0-C4EF-4B0D-9FB7-012BE46723E7}"/>
    <dgm:cxn modelId="{BF7BC86F-87F4-44FE-ACFD-1A65824E05BD}" srcId="{2022BE38-1422-46D2-B32E-D7F6850DEACE}" destId="{3725D09B-DB7F-4D45-B703-BEDABEC0DE59}" srcOrd="0" destOrd="0" parTransId="{92BF6B98-E4DF-422C-9227-7D3BE17B6F01}" sibTransId="{F9B2F2F7-E727-4554-910D-CFFFC43AD0FA}"/>
    <dgm:cxn modelId="{DD272270-3033-4887-BCBA-B8E0496DB4CB}" type="presOf" srcId="{3D721048-4554-474D-8EA5-862F2AE05B78}" destId="{95024BE3-8D13-478D-9893-3537D9E470B9}" srcOrd="0" destOrd="1" presId="urn:microsoft.com/office/officeart/2005/8/layout/vList2"/>
    <dgm:cxn modelId="{147B9083-2691-4574-996D-31DD1ABED7CA}" type="presOf" srcId="{D880A19E-D1F9-4B2A-8D57-1C38A9BFBC43}" destId="{29554BDF-EDBD-4083-9A1C-EB78FF50E179}" srcOrd="0" destOrd="2" presId="urn:microsoft.com/office/officeart/2005/8/layout/vList2"/>
    <dgm:cxn modelId="{A042E890-CCD6-40F3-8D90-CF949D2B10D2}" type="presOf" srcId="{3725D09B-DB7F-4D45-B703-BEDABEC0DE59}" destId="{95024BE3-8D13-478D-9893-3537D9E470B9}" srcOrd="0" destOrd="0" presId="urn:microsoft.com/office/officeart/2005/8/layout/vList2"/>
    <dgm:cxn modelId="{7375F696-CD6B-482E-B20A-817074F0EBAB}" type="presOf" srcId="{2022BE38-1422-46D2-B32E-D7F6850DEACE}" destId="{709C6501-8CBD-4FFB-80EB-28839A53A192}" srcOrd="0" destOrd="0" presId="urn:microsoft.com/office/officeart/2005/8/layout/vList2"/>
    <dgm:cxn modelId="{69D74CB8-557F-4D3E-ACA3-68FF80CECC18}" type="presOf" srcId="{DB31A65E-12A5-4CB3-9B86-DE7459AD3BD8}" destId="{7B3F914B-1A14-4F49-AC3B-CBA4E1BBCA14}" srcOrd="0" destOrd="0" presId="urn:microsoft.com/office/officeart/2005/8/layout/vList2"/>
    <dgm:cxn modelId="{A25CB5EC-91FA-40AC-ADE7-7517D6751E0B}" srcId="{947560D0-4BC9-468E-852F-783CAD33601A}" destId="{C62C7ADC-28B3-45B0-91A8-A805558BF61A}" srcOrd="1" destOrd="0" parTransId="{59998971-7950-4798-8BEB-0FC629F17381}" sibTransId="{2E0DC550-5F1A-45D7-9259-634A4C2CA634}"/>
    <dgm:cxn modelId="{C772304D-282C-41AC-8250-487E4BD397EC}" type="presParOf" srcId="{7B3F914B-1A14-4F49-AC3B-CBA4E1BBCA14}" destId="{CED61DDF-3122-4D22-B20E-0F9899212569}" srcOrd="0" destOrd="0" presId="urn:microsoft.com/office/officeart/2005/8/layout/vList2"/>
    <dgm:cxn modelId="{A616CC49-7A35-4B14-9D59-F97AEAF38FB0}" type="presParOf" srcId="{7B3F914B-1A14-4F49-AC3B-CBA4E1BBCA14}" destId="{29554BDF-EDBD-4083-9A1C-EB78FF50E179}" srcOrd="1" destOrd="0" presId="urn:microsoft.com/office/officeart/2005/8/layout/vList2"/>
    <dgm:cxn modelId="{EE712431-5FD0-48F0-8D36-E45274BC4C79}" type="presParOf" srcId="{7B3F914B-1A14-4F49-AC3B-CBA4E1BBCA14}" destId="{709C6501-8CBD-4FFB-80EB-28839A53A192}" srcOrd="2" destOrd="0" presId="urn:microsoft.com/office/officeart/2005/8/layout/vList2"/>
    <dgm:cxn modelId="{7656A69E-B2E5-4A73-B30A-F123B7BAC8C6}" type="presParOf" srcId="{7B3F914B-1A14-4F49-AC3B-CBA4E1BBCA14}" destId="{95024BE3-8D13-478D-9893-3537D9E470B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ADE1B9-DDEB-4AE9-9251-B92195AA711F}"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EBA7A2CB-32C9-4362-B1BA-CEFC17786143}">
      <dgm:prSet/>
      <dgm:spPr/>
      <dgm:t>
        <a:bodyPr/>
        <a:lstStyle/>
        <a:p>
          <a:r>
            <a:rPr lang="en-US" dirty="0"/>
            <a:t>Phone numbers, SSNs, and emails can only be associated with one FSA ID</a:t>
          </a:r>
        </a:p>
      </dgm:t>
    </dgm:pt>
    <dgm:pt modelId="{955F7973-D4D8-48EB-BE56-200904F97089}" type="parTrans" cxnId="{9AF12E94-9785-474B-AD5B-A302C398BE8E}">
      <dgm:prSet/>
      <dgm:spPr/>
      <dgm:t>
        <a:bodyPr/>
        <a:lstStyle/>
        <a:p>
          <a:endParaRPr lang="en-US"/>
        </a:p>
      </dgm:t>
    </dgm:pt>
    <dgm:pt modelId="{D64E157D-48EE-43F7-A730-2055E9BFD1D2}" type="sibTrans" cxnId="{9AF12E94-9785-474B-AD5B-A302C398BE8E}">
      <dgm:prSet/>
      <dgm:spPr/>
      <dgm:t>
        <a:bodyPr/>
        <a:lstStyle/>
        <a:p>
          <a:endParaRPr lang="en-US"/>
        </a:p>
      </dgm:t>
    </dgm:pt>
    <dgm:pt modelId="{110D5F99-4F0F-436B-AA35-2473001F5055}">
      <dgm:prSet/>
      <dgm:spPr/>
      <dgm:t>
        <a:bodyPr/>
        <a:lstStyle/>
        <a:p>
          <a:r>
            <a:rPr lang="en-US" dirty="0"/>
            <a:t>Do not use high school email accounts</a:t>
          </a:r>
        </a:p>
      </dgm:t>
    </dgm:pt>
    <dgm:pt modelId="{C5C3E45E-421F-4921-9289-C54124ACF7F0}" type="parTrans" cxnId="{20447F00-36CF-413F-92AF-630F2C0AB4EA}">
      <dgm:prSet/>
      <dgm:spPr/>
      <dgm:t>
        <a:bodyPr/>
        <a:lstStyle/>
        <a:p>
          <a:endParaRPr lang="en-US"/>
        </a:p>
      </dgm:t>
    </dgm:pt>
    <dgm:pt modelId="{DE1B7A82-D0B5-4AAB-B40D-16F3688A608E}" type="sibTrans" cxnId="{20447F00-36CF-413F-92AF-630F2C0AB4EA}">
      <dgm:prSet/>
      <dgm:spPr/>
      <dgm:t>
        <a:bodyPr/>
        <a:lstStyle/>
        <a:p>
          <a:endParaRPr lang="en-US"/>
        </a:p>
      </dgm:t>
    </dgm:pt>
    <dgm:pt modelId="{29ABA3FC-E1EF-474B-A983-F072148BF257}">
      <dgm:prSet/>
      <dgm:spPr/>
      <dgm:t>
        <a:bodyPr/>
        <a:lstStyle/>
        <a:p>
          <a:r>
            <a:rPr lang="en-US" dirty="0"/>
            <a:t>Both parents should create an FSA ID</a:t>
          </a:r>
        </a:p>
      </dgm:t>
    </dgm:pt>
    <dgm:pt modelId="{7C8D7FC1-2F74-4EDD-BA0C-FCCC31C79ABC}" type="parTrans" cxnId="{6FF0804E-F7C7-4AF1-894A-F4A61C4EED49}">
      <dgm:prSet/>
      <dgm:spPr/>
      <dgm:t>
        <a:bodyPr/>
        <a:lstStyle/>
        <a:p>
          <a:endParaRPr lang="en-US"/>
        </a:p>
      </dgm:t>
    </dgm:pt>
    <dgm:pt modelId="{F040918B-E7BD-4CBC-BB02-4102F6DFB872}" type="sibTrans" cxnId="{6FF0804E-F7C7-4AF1-894A-F4A61C4EED49}">
      <dgm:prSet/>
      <dgm:spPr/>
      <dgm:t>
        <a:bodyPr/>
        <a:lstStyle/>
        <a:p>
          <a:endParaRPr lang="en-US"/>
        </a:p>
      </dgm:t>
    </dgm:pt>
    <dgm:pt modelId="{17679BAF-B608-4D58-9645-18F3DE84A418}">
      <dgm:prSet/>
      <dgm:spPr/>
      <dgm:t>
        <a:bodyPr/>
        <a:lstStyle/>
        <a:p>
          <a:r>
            <a:rPr lang="en-US"/>
            <a:t>Each student filing a FASFA needs an FSA ID</a:t>
          </a:r>
        </a:p>
      </dgm:t>
    </dgm:pt>
    <dgm:pt modelId="{B89D655E-6B43-4783-9535-72D5297AEDEA}" type="parTrans" cxnId="{9A69F7F8-5F82-47AA-81B7-5B9F2FC492D1}">
      <dgm:prSet/>
      <dgm:spPr/>
      <dgm:t>
        <a:bodyPr/>
        <a:lstStyle/>
        <a:p>
          <a:endParaRPr lang="en-US"/>
        </a:p>
      </dgm:t>
    </dgm:pt>
    <dgm:pt modelId="{B6167414-D661-40AF-BBE2-AE983E3A08F4}" type="sibTrans" cxnId="{9A69F7F8-5F82-47AA-81B7-5B9F2FC492D1}">
      <dgm:prSet/>
      <dgm:spPr/>
      <dgm:t>
        <a:bodyPr/>
        <a:lstStyle/>
        <a:p>
          <a:endParaRPr lang="en-US"/>
        </a:p>
      </dgm:t>
    </dgm:pt>
    <dgm:pt modelId="{7194F5D0-4969-4364-8965-6D80928F31C2}">
      <dgm:prSet/>
      <dgm:spPr/>
      <dgm:t>
        <a:bodyPr/>
        <a:lstStyle/>
        <a:p>
          <a:r>
            <a:rPr lang="en-US"/>
            <a:t>FSA ID should not be shared</a:t>
          </a:r>
        </a:p>
      </dgm:t>
    </dgm:pt>
    <dgm:pt modelId="{78C4E8B0-C9F5-4D67-A5A6-ED4B97A9F1F9}" type="parTrans" cxnId="{5DC747C3-32BD-4286-A922-C70F747BD684}">
      <dgm:prSet/>
      <dgm:spPr/>
      <dgm:t>
        <a:bodyPr/>
        <a:lstStyle/>
        <a:p>
          <a:endParaRPr lang="en-US"/>
        </a:p>
      </dgm:t>
    </dgm:pt>
    <dgm:pt modelId="{A1B096E3-7FF9-49C0-82AF-7F4AF33AD6A0}" type="sibTrans" cxnId="{5DC747C3-32BD-4286-A922-C70F747BD684}">
      <dgm:prSet/>
      <dgm:spPr/>
      <dgm:t>
        <a:bodyPr/>
        <a:lstStyle/>
        <a:p>
          <a:endParaRPr lang="en-US"/>
        </a:p>
      </dgm:t>
    </dgm:pt>
    <dgm:pt modelId="{45C24016-1F98-4926-A4EA-CFEA27AE65B0}" type="pres">
      <dgm:prSet presAssocID="{F9ADE1B9-DDEB-4AE9-9251-B92195AA711F}" presName="diagram" presStyleCnt="0">
        <dgm:presLayoutVars>
          <dgm:dir/>
          <dgm:resizeHandles val="exact"/>
        </dgm:presLayoutVars>
      </dgm:prSet>
      <dgm:spPr/>
    </dgm:pt>
    <dgm:pt modelId="{F95DE635-E25B-4561-AC2A-FF1CD7E2F28C}" type="pres">
      <dgm:prSet presAssocID="{EBA7A2CB-32C9-4362-B1BA-CEFC17786143}" presName="node" presStyleLbl="node1" presStyleIdx="0" presStyleCnt="5">
        <dgm:presLayoutVars>
          <dgm:bulletEnabled val="1"/>
        </dgm:presLayoutVars>
      </dgm:prSet>
      <dgm:spPr/>
    </dgm:pt>
    <dgm:pt modelId="{9E8657E9-7147-40A7-B7E7-3D74B5602717}" type="pres">
      <dgm:prSet presAssocID="{D64E157D-48EE-43F7-A730-2055E9BFD1D2}" presName="sibTrans" presStyleCnt="0"/>
      <dgm:spPr/>
    </dgm:pt>
    <dgm:pt modelId="{C7C5A665-F331-46D4-B8F1-452421EABB26}" type="pres">
      <dgm:prSet presAssocID="{110D5F99-4F0F-436B-AA35-2473001F5055}" presName="node" presStyleLbl="node1" presStyleIdx="1" presStyleCnt="5">
        <dgm:presLayoutVars>
          <dgm:bulletEnabled val="1"/>
        </dgm:presLayoutVars>
      </dgm:prSet>
      <dgm:spPr/>
    </dgm:pt>
    <dgm:pt modelId="{A065632B-9D6D-417B-A628-19CA6EEC3941}" type="pres">
      <dgm:prSet presAssocID="{DE1B7A82-D0B5-4AAB-B40D-16F3688A608E}" presName="sibTrans" presStyleCnt="0"/>
      <dgm:spPr/>
    </dgm:pt>
    <dgm:pt modelId="{7B82B2F8-B24E-4BE4-AE33-EA752604B55E}" type="pres">
      <dgm:prSet presAssocID="{29ABA3FC-E1EF-474B-A983-F072148BF257}" presName="node" presStyleLbl="node1" presStyleIdx="2" presStyleCnt="5">
        <dgm:presLayoutVars>
          <dgm:bulletEnabled val="1"/>
        </dgm:presLayoutVars>
      </dgm:prSet>
      <dgm:spPr/>
    </dgm:pt>
    <dgm:pt modelId="{8D7F2BE1-06CD-40ED-840A-FEB4E7D9ECC8}" type="pres">
      <dgm:prSet presAssocID="{F040918B-E7BD-4CBC-BB02-4102F6DFB872}" presName="sibTrans" presStyleCnt="0"/>
      <dgm:spPr/>
    </dgm:pt>
    <dgm:pt modelId="{091EA06B-AD09-4CA6-AD21-AF857F63DDA4}" type="pres">
      <dgm:prSet presAssocID="{17679BAF-B608-4D58-9645-18F3DE84A418}" presName="node" presStyleLbl="node1" presStyleIdx="3" presStyleCnt="5">
        <dgm:presLayoutVars>
          <dgm:bulletEnabled val="1"/>
        </dgm:presLayoutVars>
      </dgm:prSet>
      <dgm:spPr/>
    </dgm:pt>
    <dgm:pt modelId="{69D4F850-1483-4B70-9D9F-ED2092F28E9F}" type="pres">
      <dgm:prSet presAssocID="{B6167414-D661-40AF-BBE2-AE983E3A08F4}" presName="sibTrans" presStyleCnt="0"/>
      <dgm:spPr/>
    </dgm:pt>
    <dgm:pt modelId="{FDE4E626-7395-4761-A706-3C556C63439F}" type="pres">
      <dgm:prSet presAssocID="{7194F5D0-4969-4364-8965-6D80928F31C2}" presName="node" presStyleLbl="node1" presStyleIdx="4" presStyleCnt="5">
        <dgm:presLayoutVars>
          <dgm:bulletEnabled val="1"/>
        </dgm:presLayoutVars>
      </dgm:prSet>
      <dgm:spPr/>
    </dgm:pt>
  </dgm:ptLst>
  <dgm:cxnLst>
    <dgm:cxn modelId="{20447F00-36CF-413F-92AF-630F2C0AB4EA}" srcId="{F9ADE1B9-DDEB-4AE9-9251-B92195AA711F}" destId="{110D5F99-4F0F-436B-AA35-2473001F5055}" srcOrd="1" destOrd="0" parTransId="{C5C3E45E-421F-4921-9289-C54124ACF7F0}" sibTransId="{DE1B7A82-D0B5-4AAB-B40D-16F3688A608E}"/>
    <dgm:cxn modelId="{2BA53809-CF60-45E5-80B7-804F4452728F}" type="presOf" srcId="{EBA7A2CB-32C9-4362-B1BA-CEFC17786143}" destId="{F95DE635-E25B-4561-AC2A-FF1CD7E2F28C}" srcOrd="0" destOrd="0" presId="urn:microsoft.com/office/officeart/2005/8/layout/default"/>
    <dgm:cxn modelId="{B0E56919-8BFB-4A10-982E-941889C8BF64}" type="presOf" srcId="{7194F5D0-4969-4364-8965-6D80928F31C2}" destId="{FDE4E626-7395-4761-A706-3C556C63439F}" srcOrd="0" destOrd="0" presId="urn:microsoft.com/office/officeart/2005/8/layout/default"/>
    <dgm:cxn modelId="{CEECE542-FA31-4E7F-92A4-31C76A23FC9B}" type="presOf" srcId="{29ABA3FC-E1EF-474B-A983-F072148BF257}" destId="{7B82B2F8-B24E-4BE4-AE33-EA752604B55E}" srcOrd="0" destOrd="0" presId="urn:microsoft.com/office/officeart/2005/8/layout/default"/>
    <dgm:cxn modelId="{6FF0804E-F7C7-4AF1-894A-F4A61C4EED49}" srcId="{F9ADE1B9-DDEB-4AE9-9251-B92195AA711F}" destId="{29ABA3FC-E1EF-474B-A983-F072148BF257}" srcOrd="2" destOrd="0" parTransId="{7C8D7FC1-2F74-4EDD-BA0C-FCCC31C79ABC}" sibTransId="{F040918B-E7BD-4CBC-BB02-4102F6DFB872}"/>
    <dgm:cxn modelId="{95BAE46E-0709-4F89-8E2D-8238A4A77003}" type="presOf" srcId="{17679BAF-B608-4D58-9645-18F3DE84A418}" destId="{091EA06B-AD09-4CA6-AD21-AF857F63DDA4}" srcOrd="0" destOrd="0" presId="urn:microsoft.com/office/officeart/2005/8/layout/default"/>
    <dgm:cxn modelId="{9AF12E94-9785-474B-AD5B-A302C398BE8E}" srcId="{F9ADE1B9-DDEB-4AE9-9251-B92195AA711F}" destId="{EBA7A2CB-32C9-4362-B1BA-CEFC17786143}" srcOrd="0" destOrd="0" parTransId="{955F7973-D4D8-48EB-BE56-200904F97089}" sibTransId="{D64E157D-48EE-43F7-A730-2055E9BFD1D2}"/>
    <dgm:cxn modelId="{7D90ADB7-89F0-497E-B03E-DA4386A2D498}" type="presOf" srcId="{F9ADE1B9-DDEB-4AE9-9251-B92195AA711F}" destId="{45C24016-1F98-4926-A4EA-CFEA27AE65B0}" srcOrd="0" destOrd="0" presId="urn:microsoft.com/office/officeart/2005/8/layout/default"/>
    <dgm:cxn modelId="{19B142BE-E785-43E2-B2D7-1B7CD9ACCF1B}" type="presOf" srcId="{110D5F99-4F0F-436B-AA35-2473001F5055}" destId="{C7C5A665-F331-46D4-B8F1-452421EABB26}" srcOrd="0" destOrd="0" presId="urn:microsoft.com/office/officeart/2005/8/layout/default"/>
    <dgm:cxn modelId="{5DC747C3-32BD-4286-A922-C70F747BD684}" srcId="{F9ADE1B9-DDEB-4AE9-9251-B92195AA711F}" destId="{7194F5D0-4969-4364-8965-6D80928F31C2}" srcOrd="4" destOrd="0" parTransId="{78C4E8B0-C9F5-4D67-A5A6-ED4B97A9F1F9}" sibTransId="{A1B096E3-7FF9-49C0-82AF-7F4AF33AD6A0}"/>
    <dgm:cxn modelId="{9A69F7F8-5F82-47AA-81B7-5B9F2FC492D1}" srcId="{F9ADE1B9-DDEB-4AE9-9251-B92195AA711F}" destId="{17679BAF-B608-4D58-9645-18F3DE84A418}" srcOrd="3" destOrd="0" parTransId="{B89D655E-6B43-4783-9535-72D5297AEDEA}" sibTransId="{B6167414-D661-40AF-BBE2-AE983E3A08F4}"/>
    <dgm:cxn modelId="{5D58D904-1599-43D4-A1D5-AF689916842C}" type="presParOf" srcId="{45C24016-1F98-4926-A4EA-CFEA27AE65B0}" destId="{F95DE635-E25B-4561-AC2A-FF1CD7E2F28C}" srcOrd="0" destOrd="0" presId="urn:microsoft.com/office/officeart/2005/8/layout/default"/>
    <dgm:cxn modelId="{41C76820-29DF-472D-B29F-D54283BEA392}" type="presParOf" srcId="{45C24016-1F98-4926-A4EA-CFEA27AE65B0}" destId="{9E8657E9-7147-40A7-B7E7-3D74B5602717}" srcOrd="1" destOrd="0" presId="urn:microsoft.com/office/officeart/2005/8/layout/default"/>
    <dgm:cxn modelId="{0E450136-9E1F-4F18-B415-4840870FD55D}" type="presParOf" srcId="{45C24016-1F98-4926-A4EA-CFEA27AE65B0}" destId="{C7C5A665-F331-46D4-B8F1-452421EABB26}" srcOrd="2" destOrd="0" presId="urn:microsoft.com/office/officeart/2005/8/layout/default"/>
    <dgm:cxn modelId="{FF725430-4539-4A2C-AFA3-37D14F90398D}" type="presParOf" srcId="{45C24016-1F98-4926-A4EA-CFEA27AE65B0}" destId="{A065632B-9D6D-417B-A628-19CA6EEC3941}" srcOrd="3" destOrd="0" presId="urn:microsoft.com/office/officeart/2005/8/layout/default"/>
    <dgm:cxn modelId="{ED56E81A-2A15-40EF-A73D-1BB630370E7E}" type="presParOf" srcId="{45C24016-1F98-4926-A4EA-CFEA27AE65B0}" destId="{7B82B2F8-B24E-4BE4-AE33-EA752604B55E}" srcOrd="4" destOrd="0" presId="urn:microsoft.com/office/officeart/2005/8/layout/default"/>
    <dgm:cxn modelId="{7F03E763-EF2D-4D36-99AF-366C1D6DC3BA}" type="presParOf" srcId="{45C24016-1F98-4926-A4EA-CFEA27AE65B0}" destId="{8D7F2BE1-06CD-40ED-840A-FEB4E7D9ECC8}" srcOrd="5" destOrd="0" presId="urn:microsoft.com/office/officeart/2005/8/layout/default"/>
    <dgm:cxn modelId="{6C1BB73A-734D-4314-8822-F12839AF98A9}" type="presParOf" srcId="{45C24016-1F98-4926-A4EA-CFEA27AE65B0}" destId="{091EA06B-AD09-4CA6-AD21-AF857F63DDA4}" srcOrd="6" destOrd="0" presId="urn:microsoft.com/office/officeart/2005/8/layout/default"/>
    <dgm:cxn modelId="{7F57791A-D99B-434C-B404-7592A4E4FB0C}" type="presParOf" srcId="{45C24016-1F98-4926-A4EA-CFEA27AE65B0}" destId="{69D4F850-1483-4B70-9D9F-ED2092F28E9F}" srcOrd="7" destOrd="0" presId="urn:microsoft.com/office/officeart/2005/8/layout/default"/>
    <dgm:cxn modelId="{43B18BCF-C860-4907-946A-AF0F975A4A36}" type="presParOf" srcId="{45C24016-1F98-4926-A4EA-CFEA27AE65B0}" destId="{FDE4E626-7395-4761-A706-3C556C63439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F3228E-44F6-48AA-BDA5-8804D7CAD0C2}" type="doc">
      <dgm:prSet loTypeId="urn:microsoft.com/office/officeart/2005/8/layout/chart3" loCatId="cycle" qsTypeId="urn:microsoft.com/office/officeart/2005/8/quickstyle/simple1" qsCatId="simple" csTypeId="urn:microsoft.com/office/officeart/2005/8/colors/accent1_2" csCatId="accent1" phldr="1"/>
      <dgm:spPr/>
    </dgm:pt>
    <dgm:pt modelId="{6F68B7A3-6A4D-4B54-9FE7-8DD61A7CADE1}">
      <dgm:prSet phldrT="[Text]"/>
      <dgm:spPr>
        <a:solidFill>
          <a:srgbClr val="92D050"/>
        </a:solidFill>
      </dgm:spPr>
      <dgm:t>
        <a:bodyPr/>
        <a:lstStyle/>
        <a:p>
          <a:pPr marL="0" indent="0" algn="ctr"/>
          <a:r>
            <a:rPr lang="en-US" dirty="0">
              <a:latin typeface="Arial" panose="020B0604020202020204" pitchFamily="34" charset="0"/>
              <a:cs typeface="Arial" panose="020B0604020202020204" pitchFamily="34" charset="0"/>
            </a:rPr>
            <a:t>Scholarships</a:t>
          </a:r>
        </a:p>
      </dgm:t>
    </dgm:pt>
    <dgm:pt modelId="{7E20ED66-AC12-4D8E-93F7-8191E956654B}" type="parTrans" cxnId="{1C298667-9058-4AFD-9B7D-02B8F6F76E6E}">
      <dgm:prSet/>
      <dgm:spPr/>
      <dgm:t>
        <a:bodyPr/>
        <a:lstStyle/>
        <a:p>
          <a:endParaRPr lang="en-US"/>
        </a:p>
      </dgm:t>
    </dgm:pt>
    <dgm:pt modelId="{4E4F07CC-7A43-412E-8E68-BAE931981821}" type="sibTrans" cxnId="{1C298667-9058-4AFD-9B7D-02B8F6F76E6E}">
      <dgm:prSet/>
      <dgm:spPr/>
      <dgm:t>
        <a:bodyPr/>
        <a:lstStyle/>
        <a:p>
          <a:endParaRPr lang="en-US"/>
        </a:p>
      </dgm:t>
    </dgm:pt>
    <dgm:pt modelId="{682A8F05-7D8B-4AC1-9CFF-F61E56957BBB}">
      <dgm:prSet phldrT="[Text]"/>
      <dgm:spPr/>
      <dgm:t>
        <a:bodyPr/>
        <a:lstStyle/>
        <a:p>
          <a:r>
            <a:rPr lang="en-US" dirty="0">
              <a:latin typeface="Arial" panose="020B0604020202020204" pitchFamily="34" charset="0"/>
              <a:cs typeface="Arial" panose="020B0604020202020204" pitchFamily="34" charset="0"/>
            </a:rPr>
            <a:t>Grants</a:t>
          </a:r>
        </a:p>
      </dgm:t>
    </dgm:pt>
    <dgm:pt modelId="{785407CD-398C-4E55-9F45-95581E2798CD}" type="parTrans" cxnId="{875622C8-17B2-4ED7-83CF-24308F7902F8}">
      <dgm:prSet/>
      <dgm:spPr/>
      <dgm:t>
        <a:bodyPr/>
        <a:lstStyle/>
        <a:p>
          <a:endParaRPr lang="en-US"/>
        </a:p>
      </dgm:t>
    </dgm:pt>
    <dgm:pt modelId="{F93C58AD-730C-49D9-BA66-89158FB0F987}" type="sibTrans" cxnId="{875622C8-17B2-4ED7-83CF-24308F7902F8}">
      <dgm:prSet/>
      <dgm:spPr/>
      <dgm:t>
        <a:bodyPr/>
        <a:lstStyle/>
        <a:p>
          <a:endParaRPr lang="en-US"/>
        </a:p>
      </dgm:t>
    </dgm:pt>
    <dgm:pt modelId="{DC530D26-CA37-4212-886E-04FB28979D9E}">
      <dgm:prSet phldrT="[Text]"/>
      <dgm:spPr>
        <a:solidFill>
          <a:srgbClr val="7030A0"/>
        </a:solidFill>
        <a:ln>
          <a:solidFill>
            <a:schemeClr val="bg1"/>
          </a:solidFill>
        </a:ln>
      </dgm:spPr>
      <dgm:t>
        <a:bodyPr/>
        <a:lstStyle/>
        <a:p>
          <a:r>
            <a:rPr lang="en-US" dirty="0">
              <a:latin typeface="Arial" panose="020B0604020202020204" pitchFamily="34" charset="0"/>
              <a:cs typeface="Arial" panose="020B0604020202020204" pitchFamily="34" charset="0"/>
            </a:rPr>
            <a:t>Loans</a:t>
          </a:r>
        </a:p>
      </dgm:t>
    </dgm:pt>
    <dgm:pt modelId="{580B8DFB-8F04-47EF-9A8E-2A616877A50B}" type="parTrans" cxnId="{D8023A30-79FA-41A1-A12F-BD4EFD49287A}">
      <dgm:prSet/>
      <dgm:spPr/>
      <dgm:t>
        <a:bodyPr/>
        <a:lstStyle/>
        <a:p>
          <a:endParaRPr lang="en-US"/>
        </a:p>
      </dgm:t>
    </dgm:pt>
    <dgm:pt modelId="{4C896F4D-BF7C-404A-8CEB-CE5C6535FA00}" type="sibTrans" cxnId="{D8023A30-79FA-41A1-A12F-BD4EFD49287A}">
      <dgm:prSet/>
      <dgm:spPr/>
      <dgm:t>
        <a:bodyPr/>
        <a:lstStyle/>
        <a:p>
          <a:endParaRPr lang="en-US"/>
        </a:p>
      </dgm:t>
    </dgm:pt>
    <dgm:pt modelId="{2ED1C108-D4C5-44B4-8382-89378080E128}">
      <dgm:prSet phldrT="[Text]"/>
      <dgm:spPr>
        <a:solidFill>
          <a:srgbClr val="FFC000"/>
        </a:solidFill>
      </dgm:spPr>
      <dgm:t>
        <a:bodyPr/>
        <a:lstStyle/>
        <a:p>
          <a:r>
            <a:rPr lang="en-US" dirty="0">
              <a:latin typeface="Arial" panose="020B0604020202020204" pitchFamily="34" charset="0"/>
              <a:cs typeface="Arial" panose="020B0604020202020204" pitchFamily="34" charset="0"/>
            </a:rPr>
            <a:t>Work-Study Employment</a:t>
          </a:r>
        </a:p>
      </dgm:t>
    </dgm:pt>
    <dgm:pt modelId="{EC0C1072-F167-49A3-B77E-46DDA35C39AE}" type="parTrans" cxnId="{2D8129EA-FD72-4E87-891E-66AA8F156A42}">
      <dgm:prSet/>
      <dgm:spPr/>
      <dgm:t>
        <a:bodyPr/>
        <a:lstStyle/>
        <a:p>
          <a:endParaRPr lang="en-US"/>
        </a:p>
      </dgm:t>
    </dgm:pt>
    <dgm:pt modelId="{5C2F60CB-4FC2-461B-AD44-2CF82B43AC96}" type="sibTrans" cxnId="{2D8129EA-FD72-4E87-891E-66AA8F156A42}">
      <dgm:prSet/>
      <dgm:spPr/>
      <dgm:t>
        <a:bodyPr/>
        <a:lstStyle/>
        <a:p>
          <a:endParaRPr lang="en-US"/>
        </a:p>
      </dgm:t>
    </dgm:pt>
    <dgm:pt modelId="{AF025E32-9831-4BD8-B3C2-347098364BA7}" type="pres">
      <dgm:prSet presAssocID="{3DF3228E-44F6-48AA-BDA5-8804D7CAD0C2}" presName="compositeShape" presStyleCnt="0">
        <dgm:presLayoutVars>
          <dgm:chMax val="7"/>
          <dgm:dir/>
          <dgm:resizeHandles val="exact"/>
        </dgm:presLayoutVars>
      </dgm:prSet>
      <dgm:spPr/>
    </dgm:pt>
    <dgm:pt modelId="{0F806ED3-8967-4A1C-9E7A-44FDF5590D78}" type="pres">
      <dgm:prSet presAssocID="{3DF3228E-44F6-48AA-BDA5-8804D7CAD0C2}" presName="wedge1" presStyleLbl="node1" presStyleIdx="0" presStyleCnt="4" custScaleX="101883" custScaleY="101341" custLinFactNeighborX="-5145" custLinFactNeighborY="4673"/>
      <dgm:spPr/>
    </dgm:pt>
    <dgm:pt modelId="{BDBC445D-9F22-43BE-9DE0-B4867C100CC5}" type="pres">
      <dgm:prSet presAssocID="{3DF3228E-44F6-48AA-BDA5-8804D7CAD0C2}" presName="wedge1Tx" presStyleLbl="node1" presStyleIdx="0" presStyleCnt="4">
        <dgm:presLayoutVars>
          <dgm:chMax val="0"/>
          <dgm:chPref val="0"/>
          <dgm:bulletEnabled val="1"/>
        </dgm:presLayoutVars>
      </dgm:prSet>
      <dgm:spPr/>
    </dgm:pt>
    <dgm:pt modelId="{44618673-05F8-4D88-BC03-2C7CBDB687DA}" type="pres">
      <dgm:prSet presAssocID="{3DF3228E-44F6-48AA-BDA5-8804D7CAD0C2}" presName="wedge2" presStyleLbl="node1" presStyleIdx="1" presStyleCnt="4" custLinFactNeighborX="-1424" custLinFactNeighborY="-529"/>
      <dgm:spPr/>
    </dgm:pt>
    <dgm:pt modelId="{A102E50C-A2E0-4DD2-BAFB-5FFF4EF09F78}" type="pres">
      <dgm:prSet presAssocID="{3DF3228E-44F6-48AA-BDA5-8804D7CAD0C2}" presName="wedge2Tx" presStyleLbl="node1" presStyleIdx="1" presStyleCnt="4">
        <dgm:presLayoutVars>
          <dgm:chMax val="0"/>
          <dgm:chPref val="0"/>
          <dgm:bulletEnabled val="1"/>
        </dgm:presLayoutVars>
      </dgm:prSet>
      <dgm:spPr/>
    </dgm:pt>
    <dgm:pt modelId="{97203243-5DEB-4E3D-909D-180D70D4E8F3}" type="pres">
      <dgm:prSet presAssocID="{3DF3228E-44F6-48AA-BDA5-8804D7CAD0C2}" presName="wedge3" presStyleLbl="node1" presStyleIdx="2" presStyleCnt="4" custLinFactNeighborX="654" custLinFactNeighborY="-529"/>
      <dgm:spPr/>
    </dgm:pt>
    <dgm:pt modelId="{9654E459-7EE4-4272-BCAD-FECD9E331C69}" type="pres">
      <dgm:prSet presAssocID="{3DF3228E-44F6-48AA-BDA5-8804D7CAD0C2}" presName="wedge3Tx" presStyleLbl="node1" presStyleIdx="2" presStyleCnt="4">
        <dgm:presLayoutVars>
          <dgm:chMax val="0"/>
          <dgm:chPref val="0"/>
          <dgm:bulletEnabled val="1"/>
        </dgm:presLayoutVars>
      </dgm:prSet>
      <dgm:spPr/>
    </dgm:pt>
    <dgm:pt modelId="{144DDE9C-41E0-4E26-AB1E-6786C80CB3B8}" type="pres">
      <dgm:prSet presAssocID="{3DF3228E-44F6-48AA-BDA5-8804D7CAD0C2}" presName="wedge4" presStyleLbl="node1" presStyleIdx="3" presStyleCnt="4" custLinFactNeighborX="654" custLinFactNeighborY="198"/>
      <dgm:spPr/>
    </dgm:pt>
    <dgm:pt modelId="{6056FF9D-BAF8-42AA-85EF-07C024F02046}" type="pres">
      <dgm:prSet presAssocID="{3DF3228E-44F6-48AA-BDA5-8804D7CAD0C2}" presName="wedge4Tx" presStyleLbl="node1" presStyleIdx="3" presStyleCnt="4">
        <dgm:presLayoutVars>
          <dgm:chMax val="0"/>
          <dgm:chPref val="0"/>
          <dgm:bulletEnabled val="1"/>
        </dgm:presLayoutVars>
      </dgm:prSet>
      <dgm:spPr/>
    </dgm:pt>
  </dgm:ptLst>
  <dgm:cxnLst>
    <dgm:cxn modelId="{1BD76102-E049-432D-BF41-6564802E32F2}" type="presOf" srcId="{682A8F05-7D8B-4AC1-9CFF-F61E56957BBB}" destId="{A102E50C-A2E0-4DD2-BAFB-5FFF4EF09F78}" srcOrd="1" destOrd="0" presId="urn:microsoft.com/office/officeart/2005/8/layout/chart3"/>
    <dgm:cxn modelId="{BBF18C04-4BEF-4AB8-B51A-3F7087F15881}" type="presOf" srcId="{682A8F05-7D8B-4AC1-9CFF-F61E56957BBB}" destId="{44618673-05F8-4D88-BC03-2C7CBDB687DA}" srcOrd="0" destOrd="0" presId="urn:microsoft.com/office/officeart/2005/8/layout/chart3"/>
    <dgm:cxn modelId="{28E08A20-621F-4F0E-B10A-DEA11B406C98}" type="presOf" srcId="{6F68B7A3-6A4D-4B54-9FE7-8DD61A7CADE1}" destId="{0F806ED3-8967-4A1C-9E7A-44FDF5590D78}" srcOrd="0" destOrd="0" presId="urn:microsoft.com/office/officeart/2005/8/layout/chart3"/>
    <dgm:cxn modelId="{D8023A30-79FA-41A1-A12F-BD4EFD49287A}" srcId="{3DF3228E-44F6-48AA-BDA5-8804D7CAD0C2}" destId="{DC530D26-CA37-4212-886E-04FB28979D9E}" srcOrd="3" destOrd="0" parTransId="{580B8DFB-8F04-47EF-9A8E-2A616877A50B}" sibTransId="{4C896F4D-BF7C-404A-8CEB-CE5C6535FA00}"/>
    <dgm:cxn modelId="{D8158D61-DA8A-476D-AE3F-3BA58C18E1CB}" type="presOf" srcId="{6F68B7A3-6A4D-4B54-9FE7-8DD61A7CADE1}" destId="{BDBC445D-9F22-43BE-9DE0-B4867C100CC5}" srcOrd="1" destOrd="0" presId="urn:microsoft.com/office/officeart/2005/8/layout/chart3"/>
    <dgm:cxn modelId="{1C298667-9058-4AFD-9B7D-02B8F6F76E6E}" srcId="{3DF3228E-44F6-48AA-BDA5-8804D7CAD0C2}" destId="{6F68B7A3-6A4D-4B54-9FE7-8DD61A7CADE1}" srcOrd="0" destOrd="0" parTransId="{7E20ED66-AC12-4D8E-93F7-8191E956654B}" sibTransId="{4E4F07CC-7A43-412E-8E68-BAE931981821}"/>
    <dgm:cxn modelId="{8BB90355-69CE-4400-8CC6-5F9B46B194AB}" type="presOf" srcId="{3DF3228E-44F6-48AA-BDA5-8804D7CAD0C2}" destId="{AF025E32-9831-4BD8-B3C2-347098364BA7}" srcOrd="0" destOrd="0" presId="urn:microsoft.com/office/officeart/2005/8/layout/chart3"/>
    <dgm:cxn modelId="{67146D55-D195-412D-B44F-A3537F03324D}" type="presOf" srcId="{DC530D26-CA37-4212-886E-04FB28979D9E}" destId="{144DDE9C-41E0-4E26-AB1E-6786C80CB3B8}" srcOrd="0" destOrd="0" presId="urn:microsoft.com/office/officeart/2005/8/layout/chart3"/>
    <dgm:cxn modelId="{C86A5B8F-6C1D-4C96-9E88-7C7636AAA1C0}" type="presOf" srcId="{DC530D26-CA37-4212-886E-04FB28979D9E}" destId="{6056FF9D-BAF8-42AA-85EF-07C024F02046}" srcOrd="1" destOrd="0" presId="urn:microsoft.com/office/officeart/2005/8/layout/chart3"/>
    <dgm:cxn modelId="{875622C8-17B2-4ED7-83CF-24308F7902F8}" srcId="{3DF3228E-44F6-48AA-BDA5-8804D7CAD0C2}" destId="{682A8F05-7D8B-4AC1-9CFF-F61E56957BBB}" srcOrd="1" destOrd="0" parTransId="{785407CD-398C-4E55-9F45-95581E2798CD}" sibTransId="{F93C58AD-730C-49D9-BA66-89158FB0F987}"/>
    <dgm:cxn modelId="{D60DEECB-9486-465C-9DE4-74D5B25E28FC}" type="presOf" srcId="{2ED1C108-D4C5-44B4-8382-89378080E128}" destId="{97203243-5DEB-4E3D-909D-180D70D4E8F3}" srcOrd="0" destOrd="0" presId="urn:microsoft.com/office/officeart/2005/8/layout/chart3"/>
    <dgm:cxn modelId="{354A0FD2-782B-40F4-B864-096A1BA375E1}" type="presOf" srcId="{2ED1C108-D4C5-44B4-8382-89378080E128}" destId="{9654E459-7EE4-4272-BCAD-FECD9E331C69}" srcOrd="1" destOrd="0" presId="urn:microsoft.com/office/officeart/2005/8/layout/chart3"/>
    <dgm:cxn modelId="{2D8129EA-FD72-4E87-891E-66AA8F156A42}" srcId="{3DF3228E-44F6-48AA-BDA5-8804D7CAD0C2}" destId="{2ED1C108-D4C5-44B4-8382-89378080E128}" srcOrd="2" destOrd="0" parTransId="{EC0C1072-F167-49A3-B77E-46DDA35C39AE}" sibTransId="{5C2F60CB-4FC2-461B-AD44-2CF82B43AC96}"/>
    <dgm:cxn modelId="{A6CE5246-D473-4F59-AB91-9C6798279878}" type="presParOf" srcId="{AF025E32-9831-4BD8-B3C2-347098364BA7}" destId="{0F806ED3-8967-4A1C-9E7A-44FDF5590D78}" srcOrd="0" destOrd="0" presId="urn:microsoft.com/office/officeart/2005/8/layout/chart3"/>
    <dgm:cxn modelId="{3E63D9D5-DA9C-4534-A141-FD5E15E35B0A}" type="presParOf" srcId="{AF025E32-9831-4BD8-B3C2-347098364BA7}" destId="{BDBC445D-9F22-43BE-9DE0-B4867C100CC5}" srcOrd="1" destOrd="0" presId="urn:microsoft.com/office/officeart/2005/8/layout/chart3"/>
    <dgm:cxn modelId="{D2A9FA80-E337-481A-BCB2-AD5FDFC2F3BE}" type="presParOf" srcId="{AF025E32-9831-4BD8-B3C2-347098364BA7}" destId="{44618673-05F8-4D88-BC03-2C7CBDB687DA}" srcOrd="2" destOrd="0" presId="urn:microsoft.com/office/officeart/2005/8/layout/chart3"/>
    <dgm:cxn modelId="{FE4D9A4C-15E5-4B91-BDC2-BE613B32BB81}" type="presParOf" srcId="{AF025E32-9831-4BD8-B3C2-347098364BA7}" destId="{A102E50C-A2E0-4DD2-BAFB-5FFF4EF09F78}" srcOrd="3" destOrd="0" presId="urn:microsoft.com/office/officeart/2005/8/layout/chart3"/>
    <dgm:cxn modelId="{1EE4E39E-6CD2-4E50-A327-8FF59BA9F3F8}" type="presParOf" srcId="{AF025E32-9831-4BD8-B3C2-347098364BA7}" destId="{97203243-5DEB-4E3D-909D-180D70D4E8F3}" srcOrd="4" destOrd="0" presId="urn:microsoft.com/office/officeart/2005/8/layout/chart3"/>
    <dgm:cxn modelId="{9DFEB361-D1BA-4FE9-B582-5E0333E64E7A}" type="presParOf" srcId="{AF025E32-9831-4BD8-B3C2-347098364BA7}" destId="{9654E459-7EE4-4272-BCAD-FECD9E331C69}" srcOrd="5" destOrd="0" presId="urn:microsoft.com/office/officeart/2005/8/layout/chart3"/>
    <dgm:cxn modelId="{C5A69F01-BE7A-41FF-BC53-B2EBD43E0CBC}" type="presParOf" srcId="{AF025E32-9831-4BD8-B3C2-347098364BA7}" destId="{144DDE9C-41E0-4E26-AB1E-6786C80CB3B8}" srcOrd="6" destOrd="0" presId="urn:microsoft.com/office/officeart/2005/8/layout/chart3"/>
    <dgm:cxn modelId="{5AC17278-A3AC-4FDC-AC5E-26A2398A62DC}" type="presParOf" srcId="{AF025E32-9831-4BD8-B3C2-347098364BA7}" destId="{6056FF9D-BAF8-42AA-85EF-07C024F02046}"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3B3EE8-1974-4721-AEB7-E3A2FDF9382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B9543FD-99A4-4C4A-A098-21B46D24820E}">
      <dgm:prSet phldrT="[Text]" custT="1"/>
      <dgm:spPr>
        <a:solidFill>
          <a:srgbClr val="763269"/>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Federal Pell Grant</a:t>
          </a:r>
        </a:p>
      </dgm:t>
    </dgm:pt>
    <dgm:pt modelId="{F4417A6B-46D0-4F0B-8DDB-878FB21C5513}" type="parTrans" cxnId="{9F177B98-E774-4EDF-B051-847E236F5269}">
      <dgm:prSet/>
      <dgm:spPr/>
      <dgm:t>
        <a:bodyPr/>
        <a:lstStyle/>
        <a:p>
          <a:endParaRPr lang="en-US"/>
        </a:p>
      </dgm:t>
    </dgm:pt>
    <dgm:pt modelId="{F1488B6C-3B50-406B-BEB2-12756F04A7D4}" type="sibTrans" cxnId="{9F177B98-E774-4EDF-B051-847E236F5269}">
      <dgm:prSet/>
      <dgm:spPr/>
      <dgm:t>
        <a:bodyPr/>
        <a:lstStyle/>
        <a:p>
          <a:endParaRPr lang="en-US"/>
        </a:p>
      </dgm:t>
    </dgm:pt>
    <dgm:pt modelId="{D8C1DA9E-C270-47F3-8537-BEC065CD2B7B}">
      <dgm:prSet phldrT="[Text]" custT="1"/>
      <dgm:spPr>
        <a:solidFill>
          <a:srgbClr val="A11724"/>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Federal Supplemental Educational Opportunity Grant (FSEOG)</a:t>
          </a:r>
        </a:p>
      </dgm:t>
    </dgm:pt>
    <dgm:pt modelId="{B4F67637-F831-43C2-AE1B-6B0E8909F146}" type="parTrans" cxnId="{455C3D6A-6EA4-453A-9DCD-288D4A82C096}">
      <dgm:prSet/>
      <dgm:spPr/>
      <dgm:t>
        <a:bodyPr/>
        <a:lstStyle/>
        <a:p>
          <a:endParaRPr lang="en-US"/>
        </a:p>
      </dgm:t>
    </dgm:pt>
    <dgm:pt modelId="{860E649F-81FB-40C4-89D6-7DFC5757FB58}" type="sibTrans" cxnId="{455C3D6A-6EA4-453A-9DCD-288D4A82C096}">
      <dgm:prSet/>
      <dgm:spPr/>
      <dgm:t>
        <a:bodyPr/>
        <a:lstStyle/>
        <a:p>
          <a:endParaRPr lang="en-US"/>
        </a:p>
      </dgm:t>
    </dgm:pt>
    <dgm:pt modelId="{04FF30B7-BDDE-48C1-A20F-CEA2F054D3B1}">
      <dgm:prSet phldrT="[Text]" custT="1"/>
      <dgm:spPr>
        <a:solidFill>
          <a:srgbClr val="FA9B32"/>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Teacher Education Assistance for College and Higher Education (TEACH) Grant</a:t>
          </a:r>
        </a:p>
      </dgm:t>
    </dgm:pt>
    <dgm:pt modelId="{E179DA5B-140C-471A-898C-4657F12B06A0}" type="parTrans" cxnId="{99DFE020-B470-4FD6-A2DC-8348F21B3E3B}">
      <dgm:prSet/>
      <dgm:spPr/>
      <dgm:t>
        <a:bodyPr/>
        <a:lstStyle/>
        <a:p>
          <a:endParaRPr lang="en-US"/>
        </a:p>
      </dgm:t>
    </dgm:pt>
    <dgm:pt modelId="{EB68A225-BE81-4DC1-81B8-068F9FE0209B}" type="sibTrans" cxnId="{99DFE020-B470-4FD6-A2DC-8348F21B3E3B}">
      <dgm:prSet/>
      <dgm:spPr/>
      <dgm:t>
        <a:bodyPr/>
        <a:lstStyle/>
        <a:p>
          <a:endParaRPr lang="en-US"/>
        </a:p>
      </dgm:t>
    </dgm:pt>
    <dgm:pt modelId="{AD7597D9-ABC0-4EC3-89D4-C86B04A32E7F}">
      <dgm:prSet phldrT="[Text]" custT="1"/>
      <dgm:spPr>
        <a:solidFill>
          <a:srgbClr val="56933B"/>
        </a:solidFill>
        <a:effectLst>
          <a:outerShdw blurRad="50800" dist="38100" dir="2700000" algn="tl" rotWithShape="0">
            <a:prstClr val="black">
              <a:alpha val="40000"/>
            </a:prstClr>
          </a:outerShdw>
        </a:effectLst>
      </dgm:spPr>
      <dgm:t>
        <a:bodyPr/>
        <a:lstStyle/>
        <a:p>
          <a:r>
            <a:rPr lang="en-US" sz="1800" dirty="0">
              <a:latin typeface="Arial" panose="020B0604020202020204" pitchFamily="34" charset="0"/>
              <a:cs typeface="Arial" panose="020B0604020202020204" pitchFamily="34" charset="0"/>
            </a:rPr>
            <a:t>Federal Work-Study (FWS)</a:t>
          </a:r>
          <a:endParaRPr lang="en-US" sz="1800" b="0" dirty="0">
            <a:latin typeface="Arial" panose="020B0604020202020204" pitchFamily="34" charset="0"/>
            <a:cs typeface="Arial" panose="020B0604020202020204" pitchFamily="34" charset="0"/>
          </a:endParaRPr>
        </a:p>
      </dgm:t>
    </dgm:pt>
    <dgm:pt modelId="{932C53C4-E6BC-41AB-8C09-81B754E85075}" type="parTrans" cxnId="{E837D49C-A4BE-41F6-BDFE-41DEB002EE35}">
      <dgm:prSet/>
      <dgm:spPr/>
      <dgm:t>
        <a:bodyPr/>
        <a:lstStyle/>
        <a:p>
          <a:endParaRPr lang="en-US"/>
        </a:p>
      </dgm:t>
    </dgm:pt>
    <dgm:pt modelId="{5FAC9170-D1B7-4418-89E1-393E128A5BFA}" type="sibTrans" cxnId="{E837D49C-A4BE-41F6-BDFE-41DEB002EE35}">
      <dgm:prSet/>
      <dgm:spPr/>
      <dgm:t>
        <a:bodyPr/>
        <a:lstStyle/>
        <a:p>
          <a:endParaRPr lang="en-US"/>
        </a:p>
      </dgm:t>
    </dgm:pt>
    <dgm:pt modelId="{DE383FB6-D40C-4A6E-8EA2-CB8670B3E289}">
      <dgm:prSet phldrT="[Text]" custT="1"/>
      <dgm:spPr>
        <a:solidFill>
          <a:srgbClr val="0084DE"/>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Federal Direct Student Loans (Direct Loans)</a:t>
          </a:r>
        </a:p>
      </dgm:t>
    </dgm:pt>
    <dgm:pt modelId="{8002DC73-3526-47C2-A76E-49BB41116437}" type="parTrans" cxnId="{A073F23F-B6FA-4747-9058-21005B902473}">
      <dgm:prSet/>
      <dgm:spPr/>
      <dgm:t>
        <a:bodyPr/>
        <a:lstStyle/>
        <a:p>
          <a:endParaRPr lang="en-US"/>
        </a:p>
      </dgm:t>
    </dgm:pt>
    <dgm:pt modelId="{F4C14619-512F-47BD-998D-77955E0F118B}" type="sibTrans" cxnId="{A073F23F-B6FA-4747-9058-21005B902473}">
      <dgm:prSet/>
      <dgm:spPr/>
      <dgm:t>
        <a:bodyPr/>
        <a:lstStyle/>
        <a:p>
          <a:endParaRPr lang="en-US"/>
        </a:p>
      </dgm:t>
    </dgm:pt>
    <dgm:pt modelId="{85E7DEE2-616E-40E0-9C8F-5A71B09AC547}">
      <dgm:prSet phldrT="[Text]" custT="1"/>
      <dgm:spPr>
        <a:solidFill>
          <a:srgbClr val="BD577E"/>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Iraq Afghanistan Service Grant (IASG)</a:t>
          </a:r>
        </a:p>
      </dgm:t>
    </dgm:pt>
    <dgm:pt modelId="{6102B6F7-A605-4FED-B692-0C89C8DA9E61}" type="parTrans" cxnId="{89CC94EB-0147-4149-870E-571767A615EB}">
      <dgm:prSet/>
      <dgm:spPr/>
      <dgm:t>
        <a:bodyPr/>
        <a:lstStyle/>
        <a:p>
          <a:endParaRPr lang="en-US"/>
        </a:p>
      </dgm:t>
    </dgm:pt>
    <dgm:pt modelId="{34083969-9564-47EE-B745-107C8E033475}" type="sibTrans" cxnId="{89CC94EB-0147-4149-870E-571767A615EB}">
      <dgm:prSet/>
      <dgm:spPr/>
      <dgm:t>
        <a:bodyPr/>
        <a:lstStyle/>
        <a:p>
          <a:endParaRPr lang="en-US"/>
        </a:p>
      </dgm:t>
    </dgm:pt>
    <dgm:pt modelId="{75ED350A-5613-4C2D-AC5E-71B325FFEAC6}">
      <dgm:prSet phldrT="[Text]" custT="1"/>
      <dgm:spPr>
        <a:solidFill>
          <a:srgbClr val="263670"/>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Federal PLUS Loans</a:t>
          </a:r>
        </a:p>
      </dgm:t>
    </dgm:pt>
    <dgm:pt modelId="{53771AC9-C7A3-43AA-ADCA-AFA4AC282B80}" type="parTrans" cxnId="{5D516D09-2290-41E0-B543-E949DA7A0D98}">
      <dgm:prSet/>
      <dgm:spPr/>
      <dgm:t>
        <a:bodyPr/>
        <a:lstStyle/>
        <a:p>
          <a:endParaRPr lang="en-US"/>
        </a:p>
      </dgm:t>
    </dgm:pt>
    <dgm:pt modelId="{0839E074-6D97-4F17-BD0D-5AE3195D60AA}" type="sibTrans" cxnId="{5D516D09-2290-41E0-B543-E949DA7A0D98}">
      <dgm:prSet/>
      <dgm:spPr/>
      <dgm:t>
        <a:bodyPr/>
        <a:lstStyle/>
        <a:p>
          <a:endParaRPr lang="en-US"/>
        </a:p>
      </dgm:t>
    </dgm:pt>
    <dgm:pt modelId="{8E94DB06-A882-425C-B771-3778FC160372}" type="pres">
      <dgm:prSet presAssocID="{2C3B3EE8-1974-4721-AEB7-E3A2FDF93822}" presName="diagram" presStyleCnt="0">
        <dgm:presLayoutVars>
          <dgm:dir/>
          <dgm:resizeHandles val="exact"/>
        </dgm:presLayoutVars>
      </dgm:prSet>
      <dgm:spPr/>
    </dgm:pt>
    <dgm:pt modelId="{0FD65D73-E41D-4B3E-92E7-7F2830D8FEF0}" type="pres">
      <dgm:prSet presAssocID="{0B9543FD-99A4-4C4A-A098-21B46D24820E}" presName="node" presStyleLbl="node1" presStyleIdx="0" presStyleCnt="7">
        <dgm:presLayoutVars>
          <dgm:bulletEnabled val="1"/>
        </dgm:presLayoutVars>
      </dgm:prSet>
      <dgm:spPr/>
    </dgm:pt>
    <dgm:pt modelId="{3535CC49-A102-4D8A-AEB6-B175CBD08E0C}" type="pres">
      <dgm:prSet presAssocID="{F1488B6C-3B50-406B-BEB2-12756F04A7D4}" presName="sibTrans" presStyleCnt="0"/>
      <dgm:spPr/>
    </dgm:pt>
    <dgm:pt modelId="{26F4202D-5CB8-46DF-851A-DC3432C2C607}" type="pres">
      <dgm:prSet presAssocID="{85E7DEE2-616E-40E0-9C8F-5A71B09AC547}" presName="node" presStyleLbl="node1" presStyleIdx="1" presStyleCnt="7">
        <dgm:presLayoutVars>
          <dgm:bulletEnabled val="1"/>
        </dgm:presLayoutVars>
      </dgm:prSet>
      <dgm:spPr/>
    </dgm:pt>
    <dgm:pt modelId="{7A2BB161-A8F0-43CF-90EF-69BFE6C371B2}" type="pres">
      <dgm:prSet presAssocID="{34083969-9564-47EE-B745-107C8E033475}" presName="sibTrans" presStyleCnt="0"/>
      <dgm:spPr/>
    </dgm:pt>
    <dgm:pt modelId="{B0C99F12-FC81-415D-AEAD-4E552DEABC5C}" type="pres">
      <dgm:prSet presAssocID="{D8C1DA9E-C270-47F3-8537-BEC065CD2B7B}" presName="node" presStyleLbl="node1" presStyleIdx="2" presStyleCnt="7">
        <dgm:presLayoutVars>
          <dgm:bulletEnabled val="1"/>
        </dgm:presLayoutVars>
      </dgm:prSet>
      <dgm:spPr/>
    </dgm:pt>
    <dgm:pt modelId="{1A80CB66-F6F8-4D2B-A0F6-D7E51B69A853}" type="pres">
      <dgm:prSet presAssocID="{860E649F-81FB-40C4-89D6-7DFC5757FB58}" presName="sibTrans" presStyleCnt="0"/>
      <dgm:spPr/>
    </dgm:pt>
    <dgm:pt modelId="{2EEFF565-0FA5-4AFE-8EC9-CF46641B257F}" type="pres">
      <dgm:prSet presAssocID="{04FF30B7-BDDE-48C1-A20F-CEA2F054D3B1}" presName="node" presStyleLbl="node1" presStyleIdx="3" presStyleCnt="7">
        <dgm:presLayoutVars>
          <dgm:bulletEnabled val="1"/>
        </dgm:presLayoutVars>
      </dgm:prSet>
      <dgm:spPr/>
    </dgm:pt>
    <dgm:pt modelId="{3531B753-653F-4E59-B2F5-08469469C2DA}" type="pres">
      <dgm:prSet presAssocID="{EB68A225-BE81-4DC1-81B8-068F9FE0209B}" presName="sibTrans" presStyleCnt="0"/>
      <dgm:spPr/>
    </dgm:pt>
    <dgm:pt modelId="{5927B7F6-1A6B-4BE6-9A00-80A8F3451E16}" type="pres">
      <dgm:prSet presAssocID="{AD7597D9-ABC0-4EC3-89D4-C86B04A32E7F}" presName="node" presStyleLbl="node1" presStyleIdx="4" presStyleCnt="7">
        <dgm:presLayoutVars>
          <dgm:bulletEnabled val="1"/>
        </dgm:presLayoutVars>
      </dgm:prSet>
      <dgm:spPr/>
    </dgm:pt>
    <dgm:pt modelId="{ED234A13-193D-4539-ADE1-4E21D01069A4}" type="pres">
      <dgm:prSet presAssocID="{5FAC9170-D1B7-4418-89E1-393E128A5BFA}" presName="sibTrans" presStyleCnt="0"/>
      <dgm:spPr/>
    </dgm:pt>
    <dgm:pt modelId="{799B4B1F-19A5-4028-A572-1E0AD4FB66AD}" type="pres">
      <dgm:prSet presAssocID="{DE383FB6-D40C-4A6E-8EA2-CB8670B3E289}" presName="node" presStyleLbl="node1" presStyleIdx="5" presStyleCnt="7">
        <dgm:presLayoutVars>
          <dgm:bulletEnabled val="1"/>
        </dgm:presLayoutVars>
      </dgm:prSet>
      <dgm:spPr/>
    </dgm:pt>
    <dgm:pt modelId="{6AD71644-83C8-4E5A-AA6A-F692A90E17DF}" type="pres">
      <dgm:prSet presAssocID="{F4C14619-512F-47BD-998D-77955E0F118B}" presName="sibTrans" presStyleCnt="0"/>
      <dgm:spPr/>
    </dgm:pt>
    <dgm:pt modelId="{F8FCE1B0-A15B-4784-82E6-5BFC1F3402C4}" type="pres">
      <dgm:prSet presAssocID="{75ED350A-5613-4C2D-AC5E-71B325FFEAC6}" presName="node" presStyleLbl="node1" presStyleIdx="6" presStyleCnt="7">
        <dgm:presLayoutVars>
          <dgm:bulletEnabled val="1"/>
        </dgm:presLayoutVars>
      </dgm:prSet>
      <dgm:spPr/>
    </dgm:pt>
  </dgm:ptLst>
  <dgm:cxnLst>
    <dgm:cxn modelId="{54C39601-8086-477C-BFBB-5969752E1237}" type="presOf" srcId="{85E7DEE2-616E-40E0-9C8F-5A71B09AC547}" destId="{26F4202D-5CB8-46DF-851A-DC3432C2C607}" srcOrd="0" destOrd="0" presId="urn:microsoft.com/office/officeart/2005/8/layout/default"/>
    <dgm:cxn modelId="{5D516D09-2290-41E0-B543-E949DA7A0D98}" srcId="{2C3B3EE8-1974-4721-AEB7-E3A2FDF93822}" destId="{75ED350A-5613-4C2D-AC5E-71B325FFEAC6}" srcOrd="6" destOrd="0" parTransId="{53771AC9-C7A3-43AA-ADCA-AFA4AC282B80}" sibTransId="{0839E074-6D97-4F17-BD0D-5AE3195D60AA}"/>
    <dgm:cxn modelId="{4DBC5C12-1D8F-4DD9-A1F7-916F05B1C183}" type="presOf" srcId="{D8C1DA9E-C270-47F3-8537-BEC065CD2B7B}" destId="{B0C99F12-FC81-415D-AEAD-4E552DEABC5C}" srcOrd="0" destOrd="0" presId="urn:microsoft.com/office/officeart/2005/8/layout/default"/>
    <dgm:cxn modelId="{99DFE020-B470-4FD6-A2DC-8348F21B3E3B}" srcId="{2C3B3EE8-1974-4721-AEB7-E3A2FDF93822}" destId="{04FF30B7-BDDE-48C1-A20F-CEA2F054D3B1}" srcOrd="3" destOrd="0" parTransId="{E179DA5B-140C-471A-898C-4657F12B06A0}" sibTransId="{EB68A225-BE81-4DC1-81B8-068F9FE0209B}"/>
    <dgm:cxn modelId="{A073F23F-B6FA-4747-9058-21005B902473}" srcId="{2C3B3EE8-1974-4721-AEB7-E3A2FDF93822}" destId="{DE383FB6-D40C-4A6E-8EA2-CB8670B3E289}" srcOrd="5" destOrd="0" parTransId="{8002DC73-3526-47C2-A76E-49BB41116437}" sibTransId="{F4C14619-512F-47BD-998D-77955E0F118B}"/>
    <dgm:cxn modelId="{3DA3A869-B775-4476-871E-902837DF26BA}" type="presOf" srcId="{DE383FB6-D40C-4A6E-8EA2-CB8670B3E289}" destId="{799B4B1F-19A5-4028-A572-1E0AD4FB66AD}" srcOrd="0" destOrd="0" presId="urn:microsoft.com/office/officeart/2005/8/layout/default"/>
    <dgm:cxn modelId="{455C3D6A-6EA4-453A-9DCD-288D4A82C096}" srcId="{2C3B3EE8-1974-4721-AEB7-E3A2FDF93822}" destId="{D8C1DA9E-C270-47F3-8537-BEC065CD2B7B}" srcOrd="2" destOrd="0" parTransId="{B4F67637-F831-43C2-AE1B-6B0E8909F146}" sibTransId="{860E649F-81FB-40C4-89D6-7DFC5757FB58}"/>
    <dgm:cxn modelId="{DDBA444A-B740-40E9-82AF-55FD48683212}" type="presOf" srcId="{0B9543FD-99A4-4C4A-A098-21B46D24820E}" destId="{0FD65D73-E41D-4B3E-92E7-7F2830D8FEF0}" srcOrd="0" destOrd="0" presId="urn:microsoft.com/office/officeart/2005/8/layout/default"/>
    <dgm:cxn modelId="{2B994281-7926-45FA-AA47-C4891D12FD48}" type="presOf" srcId="{75ED350A-5613-4C2D-AC5E-71B325FFEAC6}" destId="{F8FCE1B0-A15B-4784-82E6-5BFC1F3402C4}" srcOrd="0" destOrd="0" presId="urn:microsoft.com/office/officeart/2005/8/layout/default"/>
    <dgm:cxn modelId="{9F177B98-E774-4EDF-B051-847E236F5269}" srcId="{2C3B3EE8-1974-4721-AEB7-E3A2FDF93822}" destId="{0B9543FD-99A4-4C4A-A098-21B46D24820E}" srcOrd="0" destOrd="0" parTransId="{F4417A6B-46D0-4F0B-8DDB-878FB21C5513}" sibTransId="{F1488B6C-3B50-406B-BEB2-12756F04A7D4}"/>
    <dgm:cxn modelId="{212BF699-63EA-40ED-9BDD-8ED593496707}" type="presOf" srcId="{AD7597D9-ABC0-4EC3-89D4-C86B04A32E7F}" destId="{5927B7F6-1A6B-4BE6-9A00-80A8F3451E16}" srcOrd="0" destOrd="0" presId="urn:microsoft.com/office/officeart/2005/8/layout/default"/>
    <dgm:cxn modelId="{E837D49C-A4BE-41F6-BDFE-41DEB002EE35}" srcId="{2C3B3EE8-1974-4721-AEB7-E3A2FDF93822}" destId="{AD7597D9-ABC0-4EC3-89D4-C86B04A32E7F}" srcOrd="4" destOrd="0" parTransId="{932C53C4-E6BC-41AB-8C09-81B754E85075}" sibTransId="{5FAC9170-D1B7-4418-89E1-393E128A5BFA}"/>
    <dgm:cxn modelId="{AF2BE1AA-4C93-404B-B540-1BDCFB8D48BD}" type="presOf" srcId="{2C3B3EE8-1974-4721-AEB7-E3A2FDF93822}" destId="{8E94DB06-A882-425C-B771-3778FC160372}" srcOrd="0" destOrd="0" presId="urn:microsoft.com/office/officeart/2005/8/layout/default"/>
    <dgm:cxn modelId="{C5AEB1C2-5CF0-48BD-9638-BF8C33F92CDE}" type="presOf" srcId="{04FF30B7-BDDE-48C1-A20F-CEA2F054D3B1}" destId="{2EEFF565-0FA5-4AFE-8EC9-CF46641B257F}" srcOrd="0" destOrd="0" presId="urn:microsoft.com/office/officeart/2005/8/layout/default"/>
    <dgm:cxn modelId="{89CC94EB-0147-4149-870E-571767A615EB}" srcId="{2C3B3EE8-1974-4721-AEB7-E3A2FDF93822}" destId="{85E7DEE2-616E-40E0-9C8F-5A71B09AC547}" srcOrd="1" destOrd="0" parTransId="{6102B6F7-A605-4FED-B692-0C89C8DA9E61}" sibTransId="{34083969-9564-47EE-B745-107C8E033475}"/>
    <dgm:cxn modelId="{9C9BF22B-9247-4CB4-8EA6-940EE57D6825}" type="presParOf" srcId="{8E94DB06-A882-425C-B771-3778FC160372}" destId="{0FD65D73-E41D-4B3E-92E7-7F2830D8FEF0}" srcOrd="0" destOrd="0" presId="urn:microsoft.com/office/officeart/2005/8/layout/default"/>
    <dgm:cxn modelId="{BCC593B1-A5C9-4C1A-84CB-6E2CAE0C84C2}" type="presParOf" srcId="{8E94DB06-A882-425C-B771-3778FC160372}" destId="{3535CC49-A102-4D8A-AEB6-B175CBD08E0C}" srcOrd="1" destOrd="0" presId="urn:microsoft.com/office/officeart/2005/8/layout/default"/>
    <dgm:cxn modelId="{1A90CC61-D6F2-4E57-BE1E-A0AD28EA517B}" type="presParOf" srcId="{8E94DB06-A882-425C-B771-3778FC160372}" destId="{26F4202D-5CB8-46DF-851A-DC3432C2C607}" srcOrd="2" destOrd="0" presId="urn:microsoft.com/office/officeart/2005/8/layout/default"/>
    <dgm:cxn modelId="{097B9EF4-882E-4B1F-8239-EF70137E7DD2}" type="presParOf" srcId="{8E94DB06-A882-425C-B771-3778FC160372}" destId="{7A2BB161-A8F0-43CF-90EF-69BFE6C371B2}" srcOrd="3" destOrd="0" presId="urn:microsoft.com/office/officeart/2005/8/layout/default"/>
    <dgm:cxn modelId="{990C8A6C-D149-4330-A646-22D1E47E180B}" type="presParOf" srcId="{8E94DB06-A882-425C-B771-3778FC160372}" destId="{B0C99F12-FC81-415D-AEAD-4E552DEABC5C}" srcOrd="4" destOrd="0" presId="urn:microsoft.com/office/officeart/2005/8/layout/default"/>
    <dgm:cxn modelId="{A6338025-C737-4DE7-B726-A19AABC8FBDD}" type="presParOf" srcId="{8E94DB06-A882-425C-B771-3778FC160372}" destId="{1A80CB66-F6F8-4D2B-A0F6-D7E51B69A853}" srcOrd="5" destOrd="0" presId="urn:microsoft.com/office/officeart/2005/8/layout/default"/>
    <dgm:cxn modelId="{296ECE5A-191C-490B-8189-D5E32408D67D}" type="presParOf" srcId="{8E94DB06-A882-425C-B771-3778FC160372}" destId="{2EEFF565-0FA5-4AFE-8EC9-CF46641B257F}" srcOrd="6" destOrd="0" presId="urn:microsoft.com/office/officeart/2005/8/layout/default"/>
    <dgm:cxn modelId="{1723EBED-DB26-42EA-A03A-E1F7E6C99A98}" type="presParOf" srcId="{8E94DB06-A882-425C-B771-3778FC160372}" destId="{3531B753-653F-4E59-B2F5-08469469C2DA}" srcOrd="7" destOrd="0" presId="urn:microsoft.com/office/officeart/2005/8/layout/default"/>
    <dgm:cxn modelId="{9C8C247E-C18C-4EC2-AF61-A954A8DA53B9}" type="presParOf" srcId="{8E94DB06-A882-425C-B771-3778FC160372}" destId="{5927B7F6-1A6B-4BE6-9A00-80A8F3451E16}" srcOrd="8" destOrd="0" presId="urn:microsoft.com/office/officeart/2005/8/layout/default"/>
    <dgm:cxn modelId="{A5DE739B-9A8C-4E43-A445-48F16FFD54B2}" type="presParOf" srcId="{8E94DB06-A882-425C-B771-3778FC160372}" destId="{ED234A13-193D-4539-ADE1-4E21D01069A4}" srcOrd="9" destOrd="0" presId="urn:microsoft.com/office/officeart/2005/8/layout/default"/>
    <dgm:cxn modelId="{40ECB347-707C-4C03-9ED3-4CADFE0A2612}" type="presParOf" srcId="{8E94DB06-A882-425C-B771-3778FC160372}" destId="{799B4B1F-19A5-4028-A572-1E0AD4FB66AD}" srcOrd="10" destOrd="0" presId="urn:microsoft.com/office/officeart/2005/8/layout/default"/>
    <dgm:cxn modelId="{25D1CC27-56ED-48E0-A64C-C23E492A1BB1}" type="presParOf" srcId="{8E94DB06-A882-425C-B771-3778FC160372}" destId="{6AD71644-83C8-4E5A-AA6A-F692A90E17DF}" srcOrd="11" destOrd="0" presId="urn:microsoft.com/office/officeart/2005/8/layout/default"/>
    <dgm:cxn modelId="{40F0C02C-5D4A-4746-9693-D7519CB4B872}" type="presParOf" srcId="{8E94DB06-A882-425C-B771-3778FC160372}" destId="{F8FCE1B0-A15B-4784-82E6-5BFC1F3402C4}" srcOrd="12"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A87AD3-6E3A-4BF2-A7FE-8775F65BCFB5}"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BA9CDC3-A70A-41B6-AF7D-3A69A14F779C}">
      <dgm:prSet/>
      <dgm:spPr/>
      <dgm:t>
        <a:bodyPr/>
        <a:lstStyle/>
        <a:p>
          <a:r>
            <a:rPr lang="en-US"/>
            <a:t>For students who agree to teach in a high-need field at a school that serves low-income families</a:t>
          </a:r>
        </a:p>
      </dgm:t>
    </dgm:pt>
    <dgm:pt modelId="{4F7CBFBA-7095-405A-826B-033BDBEF1628}" type="parTrans" cxnId="{6783609B-FDDE-4F5F-9387-4BDB35E2DD36}">
      <dgm:prSet/>
      <dgm:spPr/>
      <dgm:t>
        <a:bodyPr/>
        <a:lstStyle/>
        <a:p>
          <a:endParaRPr lang="en-US"/>
        </a:p>
      </dgm:t>
    </dgm:pt>
    <dgm:pt modelId="{FAEA8E8C-6C33-4D18-B6F7-101E6651C6F0}" type="sibTrans" cxnId="{6783609B-FDDE-4F5F-9387-4BDB35E2DD36}">
      <dgm:prSet/>
      <dgm:spPr/>
      <dgm:t>
        <a:bodyPr/>
        <a:lstStyle/>
        <a:p>
          <a:endParaRPr lang="en-US"/>
        </a:p>
      </dgm:t>
    </dgm:pt>
    <dgm:pt modelId="{DC62DA7F-9908-4CCD-9CBC-1C77808E7CE3}">
      <dgm:prSet/>
      <dgm:spPr/>
      <dgm:t>
        <a:bodyPr/>
        <a:lstStyle/>
        <a:p>
          <a:r>
            <a:rPr lang="en-US"/>
            <a:t>Must teach at least 4 years within 8 years of graduation, otherwise it converts into a Direct Unsubsidized Loan</a:t>
          </a:r>
        </a:p>
      </dgm:t>
    </dgm:pt>
    <dgm:pt modelId="{2D3DDCAF-BD2B-4BFE-AF5A-AFB1DB947E4B}" type="parTrans" cxnId="{0F3D4495-6F37-4695-80BB-494035B77232}">
      <dgm:prSet/>
      <dgm:spPr/>
      <dgm:t>
        <a:bodyPr/>
        <a:lstStyle/>
        <a:p>
          <a:endParaRPr lang="en-US"/>
        </a:p>
      </dgm:t>
    </dgm:pt>
    <dgm:pt modelId="{947A86C1-B71B-4910-82C7-5FB24D092889}" type="sibTrans" cxnId="{0F3D4495-6F37-4695-80BB-494035B77232}">
      <dgm:prSet/>
      <dgm:spPr/>
      <dgm:t>
        <a:bodyPr/>
        <a:lstStyle/>
        <a:p>
          <a:endParaRPr lang="en-US"/>
        </a:p>
      </dgm:t>
    </dgm:pt>
    <dgm:pt modelId="{0E0011B3-1343-4C9F-9EFF-7D426C8FCE67}">
      <dgm:prSet/>
      <dgm:spPr/>
      <dgm:t>
        <a:bodyPr/>
        <a:lstStyle/>
        <a:p>
          <a:r>
            <a:rPr lang="en-US"/>
            <a:t>Up to 3,772 per year</a:t>
          </a:r>
        </a:p>
      </dgm:t>
    </dgm:pt>
    <dgm:pt modelId="{23939F5C-CB84-402F-AAF0-433E51FD026F}" type="parTrans" cxnId="{3F95022A-5CA1-4A9D-92EA-6586E6E7502F}">
      <dgm:prSet/>
      <dgm:spPr/>
      <dgm:t>
        <a:bodyPr/>
        <a:lstStyle/>
        <a:p>
          <a:endParaRPr lang="en-US"/>
        </a:p>
      </dgm:t>
    </dgm:pt>
    <dgm:pt modelId="{DA237FC5-284C-4ECE-940A-CD7FD60E554D}" type="sibTrans" cxnId="{3F95022A-5CA1-4A9D-92EA-6586E6E7502F}">
      <dgm:prSet/>
      <dgm:spPr/>
      <dgm:t>
        <a:bodyPr/>
        <a:lstStyle/>
        <a:p>
          <a:endParaRPr lang="en-US"/>
        </a:p>
      </dgm:t>
    </dgm:pt>
    <dgm:pt modelId="{2784B298-7332-4E11-A624-33BC9BBC938B}">
      <dgm:prSet/>
      <dgm:spPr/>
      <dgm:t>
        <a:bodyPr/>
        <a:lstStyle/>
        <a:p>
          <a:r>
            <a:rPr lang="en-US"/>
            <a:t>Specific majors are eligible</a:t>
          </a:r>
        </a:p>
      </dgm:t>
    </dgm:pt>
    <dgm:pt modelId="{251DBBB5-CB76-4C8E-8471-434F87B1AFEB}" type="parTrans" cxnId="{D4A7EDA0-10BD-44F6-9FA5-22E5905B5F4A}">
      <dgm:prSet/>
      <dgm:spPr/>
      <dgm:t>
        <a:bodyPr/>
        <a:lstStyle/>
        <a:p>
          <a:endParaRPr lang="en-US"/>
        </a:p>
      </dgm:t>
    </dgm:pt>
    <dgm:pt modelId="{138B290B-A177-42A2-A1F2-FD5CE18C65D6}" type="sibTrans" cxnId="{D4A7EDA0-10BD-44F6-9FA5-22E5905B5F4A}">
      <dgm:prSet/>
      <dgm:spPr/>
      <dgm:t>
        <a:bodyPr/>
        <a:lstStyle/>
        <a:p>
          <a:endParaRPr lang="en-US"/>
        </a:p>
      </dgm:t>
    </dgm:pt>
    <dgm:pt modelId="{D691768B-6D93-4613-8089-F11E4E7A8736}" type="pres">
      <dgm:prSet presAssocID="{09A87AD3-6E3A-4BF2-A7FE-8775F65BCFB5}" presName="hierChild1" presStyleCnt="0">
        <dgm:presLayoutVars>
          <dgm:chPref val="1"/>
          <dgm:dir/>
          <dgm:animOne val="branch"/>
          <dgm:animLvl val="lvl"/>
          <dgm:resizeHandles/>
        </dgm:presLayoutVars>
      </dgm:prSet>
      <dgm:spPr/>
    </dgm:pt>
    <dgm:pt modelId="{272AA6D2-9E83-413F-9BE5-3C785D180831}" type="pres">
      <dgm:prSet presAssocID="{9BA9CDC3-A70A-41B6-AF7D-3A69A14F779C}" presName="hierRoot1" presStyleCnt="0"/>
      <dgm:spPr/>
    </dgm:pt>
    <dgm:pt modelId="{DC69E129-492C-4192-BB0B-1B0757F2E350}" type="pres">
      <dgm:prSet presAssocID="{9BA9CDC3-A70A-41B6-AF7D-3A69A14F779C}" presName="composite" presStyleCnt="0"/>
      <dgm:spPr/>
    </dgm:pt>
    <dgm:pt modelId="{CD4F891F-3E91-4A80-8926-4953345CB0C3}" type="pres">
      <dgm:prSet presAssocID="{9BA9CDC3-A70A-41B6-AF7D-3A69A14F779C}" presName="background" presStyleLbl="node0" presStyleIdx="0" presStyleCnt="4"/>
      <dgm:spPr/>
    </dgm:pt>
    <dgm:pt modelId="{36906F4D-C702-40B3-8906-5875F140EE6B}" type="pres">
      <dgm:prSet presAssocID="{9BA9CDC3-A70A-41B6-AF7D-3A69A14F779C}" presName="text" presStyleLbl="fgAcc0" presStyleIdx="0" presStyleCnt="4">
        <dgm:presLayoutVars>
          <dgm:chPref val="3"/>
        </dgm:presLayoutVars>
      </dgm:prSet>
      <dgm:spPr/>
    </dgm:pt>
    <dgm:pt modelId="{74118D91-1ECC-44C3-8217-07BBFEAA5B96}" type="pres">
      <dgm:prSet presAssocID="{9BA9CDC3-A70A-41B6-AF7D-3A69A14F779C}" presName="hierChild2" presStyleCnt="0"/>
      <dgm:spPr/>
    </dgm:pt>
    <dgm:pt modelId="{09035403-2506-401B-B0A0-A85564EA2B80}" type="pres">
      <dgm:prSet presAssocID="{DC62DA7F-9908-4CCD-9CBC-1C77808E7CE3}" presName="hierRoot1" presStyleCnt="0"/>
      <dgm:spPr/>
    </dgm:pt>
    <dgm:pt modelId="{3AFD2F13-7238-4A3A-AD09-6FC630ABD65C}" type="pres">
      <dgm:prSet presAssocID="{DC62DA7F-9908-4CCD-9CBC-1C77808E7CE3}" presName="composite" presStyleCnt="0"/>
      <dgm:spPr/>
    </dgm:pt>
    <dgm:pt modelId="{6F776BF5-04BC-450B-8944-E36BF7AD392A}" type="pres">
      <dgm:prSet presAssocID="{DC62DA7F-9908-4CCD-9CBC-1C77808E7CE3}" presName="background" presStyleLbl="node0" presStyleIdx="1" presStyleCnt="4"/>
      <dgm:spPr/>
    </dgm:pt>
    <dgm:pt modelId="{FF63C738-1C56-4137-B305-C543EE74F39D}" type="pres">
      <dgm:prSet presAssocID="{DC62DA7F-9908-4CCD-9CBC-1C77808E7CE3}" presName="text" presStyleLbl="fgAcc0" presStyleIdx="1" presStyleCnt="4">
        <dgm:presLayoutVars>
          <dgm:chPref val="3"/>
        </dgm:presLayoutVars>
      </dgm:prSet>
      <dgm:spPr/>
    </dgm:pt>
    <dgm:pt modelId="{1A9B0A0E-9B41-4DE0-900A-A683CC75D0D4}" type="pres">
      <dgm:prSet presAssocID="{DC62DA7F-9908-4CCD-9CBC-1C77808E7CE3}" presName="hierChild2" presStyleCnt="0"/>
      <dgm:spPr/>
    </dgm:pt>
    <dgm:pt modelId="{D10930AC-E42C-42A1-88CE-6BF9C4746C1B}" type="pres">
      <dgm:prSet presAssocID="{0E0011B3-1343-4C9F-9EFF-7D426C8FCE67}" presName="hierRoot1" presStyleCnt="0"/>
      <dgm:spPr/>
    </dgm:pt>
    <dgm:pt modelId="{1E365AA3-9EB6-4CAA-B9D1-8ABD6ED6CA2F}" type="pres">
      <dgm:prSet presAssocID="{0E0011B3-1343-4C9F-9EFF-7D426C8FCE67}" presName="composite" presStyleCnt="0"/>
      <dgm:spPr/>
    </dgm:pt>
    <dgm:pt modelId="{886FADB8-82C6-4C5A-BB2D-542AD225F4F3}" type="pres">
      <dgm:prSet presAssocID="{0E0011B3-1343-4C9F-9EFF-7D426C8FCE67}" presName="background" presStyleLbl="node0" presStyleIdx="2" presStyleCnt="4"/>
      <dgm:spPr/>
    </dgm:pt>
    <dgm:pt modelId="{4812134B-4AF3-4D28-8548-0CA78F9B6CD6}" type="pres">
      <dgm:prSet presAssocID="{0E0011B3-1343-4C9F-9EFF-7D426C8FCE67}" presName="text" presStyleLbl="fgAcc0" presStyleIdx="2" presStyleCnt="4">
        <dgm:presLayoutVars>
          <dgm:chPref val="3"/>
        </dgm:presLayoutVars>
      </dgm:prSet>
      <dgm:spPr/>
    </dgm:pt>
    <dgm:pt modelId="{40C65008-073F-4118-AE3E-7E8A25D91A98}" type="pres">
      <dgm:prSet presAssocID="{0E0011B3-1343-4C9F-9EFF-7D426C8FCE67}" presName="hierChild2" presStyleCnt="0"/>
      <dgm:spPr/>
    </dgm:pt>
    <dgm:pt modelId="{BF7D6658-5A3D-4AE3-BF7E-ABF39BAE2E2C}" type="pres">
      <dgm:prSet presAssocID="{2784B298-7332-4E11-A624-33BC9BBC938B}" presName="hierRoot1" presStyleCnt="0"/>
      <dgm:spPr/>
    </dgm:pt>
    <dgm:pt modelId="{63BA652E-315C-4E28-A59A-B1E87E2A545E}" type="pres">
      <dgm:prSet presAssocID="{2784B298-7332-4E11-A624-33BC9BBC938B}" presName="composite" presStyleCnt="0"/>
      <dgm:spPr/>
    </dgm:pt>
    <dgm:pt modelId="{3FEA6490-C2EB-4E2C-91A1-6F343EDD3873}" type="pres">
      <dgm:prSet presAssocID="{2784B298-7332-4E11-A624-33BC9BBC938B}" presName="background" presStyleLbl="node0" presStyleIdx="3" presStyleCnt="4"/>
      <dgm:spPr/>
    </dgm:pt>
    <dgm:pt modelId="{EFFF0222-2AC6-4B91-899E-4EF54446E108}" type="pres">
      <dgm:prSet presAssocID="{2784B298-7332-4E11-A624-33BC9BBC938B}" presName="text" presStyleLbl="fgAcc0" presStyleIdx="3" presStyleCnt="4">
        <dgm:presLayoutVars>
          <dgm:chPref val="3"/>
        </dgm:presLayoutVars>
      </dgm:prSet>
      <dgm:spPr/>
    </dgm:pt>
    <dgm:pt modelId="{EEBFB213-728D-47B2-B567-6BD5A0F9A6AE}" type="pres">
      <dgm:prSet presAssocID="{2784B298-7332-4E11-A624-33BC9BBC938B}" presName="hierChild2" presStyleCnt="0"/>
      <dgm:spPr/>
    </dgm:pt>
  </dgm:ptLst>
  <dgm:cxnLst>
    <dgm:cxn modelId="{B4257813-E491-4CED-8C17-EE836250B08A}" type="presOf" srcId="{2784B298-7332-4E11-A624-33BC9BBC938B}" destId="{EFFF0222-2AC6-4B91-899E-4EF54446E108}" srcOrd="0" destOrd="0" presId="urn:microsoft.com/office/officeart/2005/8/layout/hierarchy1"/>
    <dgm:cxn modelId="{3F95022A-5CA1-4A9D-92EA-6586E6E7502F}" srcId="{09A87AD3-6E3A-4BF2-A7FE-8775F65BCFB5}" destId="{0E0011B3-1343-4C9F-9EFF-7D426C8FCE67}" srcOrd="2" destOrd="0" parTransId="{23939F5C-CB84-402F-AAF0-433E51FD026F}" sibTransId="{DA237FC5-284C-4ECE-940A-CD7FD60E554D}"/>
    <dgm:cxn modelId="{DB4A5366-7C51-4977-9182-476B77E7E406}" type="presOf" srcId="{0E0011B3-1343-4C9F-9EFF-7D426C8FCE67}" destId="{4812134B-4AF3-4D28-8548-0CA78F9B6CD6}" srcOrd="0" destOrd="0" presId="urn:microsoft.com/office/officeart/2005/8/layout/hierarchy1"/>
    <dgm:cxn modelId="{F5A1F98D-CB15-4439-8CEC-9B1E480728BC}" type="presOf" srcId="{09A87AD3-6E3A-4BF2-A7FE-8775F65BCFB5}" destId="{D691768B-6D93-4613-8089-F11E4E7A8736}" srcOrd="0" destOrd="0" presId="urn:microsoft.com/office/officeart/2005/8/layout/hierarchy1"/>
    <dgm:cxn modelId="{0F3D4495-6F37-4695-80BB-494035B77232}" srcId="{09A87AD3-6E3A-4BF2-A7FE-8775F65BCFB5}" destId="{DC62DA7F-9908-4CCD-9CBC-1C77808E7CE3}" srcOrd="1" destOrd="0" parTransId="{2D3DDCAF-BD2B-4BFE-AF5A-AFB1DB947E4B}" sibTransId="{947A86C1-B71B-4910-82C7-5FB24D092889}"/>
    <dgm:cxn modelId="{6783609B-FDDE-4F5F-9387-4BDB35E2DD36}" srcId="{09A87AD3-6E3A-4BF2-A7FE-8775F65BCFB5}" destId="{9BA9CDC3-A70A-41B6-AF7D-3A69A14F779C}" srcOrd="0" destOrd="0" parTransId="{4F7CBFBA-7095-405A-826B-033BDBEF1628}" sibTransId="{FAEA8E8C-6C33-4D18-B6F7-101E6651C6F0}"/>
    <dgm:cxn modelId="{D4A7EDA0-10BD-44F6-9FA5-22E5905B5F4A}" srcId="{09A87AD3-6E3A-4BF2-A7FE-8775F65BCFB5}" destId="{2784B298-7332-4E11-A624-33BC9BBC938B}" srcOrd="3" destOrd="0" parTransId="{251DBBB5-CB76-4C8E-8471-434F87B1AFEB}" sibTransId="{138B290B-A177-42A2-A1F2-FD5CE18C65D6}"/>
    <dgm:cxn modelId="{05632EA9-39A4-4DC4-B298-924D1CAB221B}" type="presOf" srcId="{DC62DA7F-9908-4CCD-9CBC-1C77808E7CE3}" destId="{FF63C738-1C56-4137-B305-C543EE74F39D}" srcOrd="0" destOrd="0" presId="urn:microsoft.com/office/officeart/2005/8/layout/hierarchy1"/>
    <dgm:cxn modelId="{1E430CE1-71F0-4DA8-B253-451004809FC0}" type="presOf" srcId="{9BA9CDC3-A70A-41B6-AF7D-3A69A14F779C}" destId="{36906F4D-C702-40B3-8906-5875F140EE6B}" srcOrd="0" destOrd="0" presId="urn:microsoft.com/office/officeart/2005/8/layout/hierarchy1"/>
    <dgm:cxn modelId="{099C83E4-8035-4B71-82B9-6DEF675EDAC2}" type="presParOf" srcId="{D691768B-6D93-4613-8089-F11E4E7A8736}" destId="{272AA6D2-9E83-413F-9BE5-3C785D180831}" srcOrd="0" destOrd="0" presId="urn:microsoft.com/office/officeart/2005/8/layout/hierarchy1"/>
    <dgm:cxn modelId="{57E7552A-3BFA-4C5F-A0F8-81ADDD12548E}" type="presParOf" srcId="{272AA6D2-9E83-413F-9BE5-3C785D180831}" destId="{DC69E129-492C-4192-BB0B-1B0757F2E350}" srcOrd="0" destOrd="0" presId="urn:microsoft.com/office/officeart/2005/8/layout/hierarchy1"/>
    <dgm:cxn modelId="{E23C092D-8C70-4607-A90C-4DB7AB1FA10C}" type="presParOf" srcId="{DC69E129-492C-4192-BB0B-1B0757F2E350}" destId="{CD4F891F-3E91-4A80-8926-4953345CB0C3}" srcOrd="0" destOrd="0" presId="urn:microsoft.com/office/officeart/2005/8/layout/hierarchy1"/>
    <dgm:cxn modelId="{C21752A4-8891-4756-B45C-AD2D481E0680}" type="presParOf" srcId="{DC69E129-492C-4192-BB0B-1B0757F2E350}" destId="{36906F4D-C702-40B3-8906-5875F140EE6B}" srcOrd="1" destOrd="0" presId="urn:microsoft.com/office/officeart/2005/8/layout/hierarchy1"/>
    <dgm:cxn modelId="{F821C836-68D1-45EE-AE43-2F6CD49D0B68}" type="presParOf" srcId="{272AA6D2-9E83-413F-9BE5-3C785D180831}" destId="{74118D91-1ECC-44C3-8217-07BBFEAA5B96}" srcOrd="1" destOrd="0" presId="urn:microsoft.com/office/officeart/2005/8/layout/hierarchy1"/>
    <dgm:cxn modelId="{C427D694-709C-43CF-9A41-43F662C905D1}" type="presParOf" srcId="{D691768B-6D93-4613-8089-F11E4E7A8736}" destId="{09035403-2506-401B-B0A0-A85564EA2B80}" srcOrd="1" destOrd="0" presId="urn:microsoft.com/office/officeart/2005/8/layout/hierarchy1"/>
    <dgm:cxn modelId="{46EB9405-2E4A-4D54-AEB0-F0EEC08D54C1}" type="presParOf" srcId="{09035403-2506-401B-B0A0-A85564EA2B80}" destId="{3AFD2F13-7238-4A3A-AD09-6FC630ABD65C}" srcOrd="0" destOrd="0" presId="urn:microsoft.com/office/officeart/2005/8/layout/hierarchy1"/>
    <dgm:cxn modelId="{80A0CE48-2254-4788-844E-B6663545B58E}" type="presParOf" srcId="{3AFD2F13-7238-4A3A-AD09-6FC630ABD65C}" destId="{6F776BF5-04BC-450B-8944-E36BF7AD392A}" srcOrd="0" destOrd="0" presId="urn:microsoft.com/office/officeart/2005/8/layout/hierarchy1"/>
    <dgm:cxn modelId="{15BEA5D5-B63E-4D4B-90CD-648E7FB2B58E}" type="presParOf" srcId="{3AFD2F13-7238-4A3A-AD09-6FC630ABD65C}" destId="{FF63C738-1C56-4137-B305-C543EE74F39D}" srcOrd="1" destOrd="0" presId="urn:microsoft.com/office/officeart/2005/8/layout/hierarchy1"/>
    <dgm:cxn modelId="{34CF39C2-9A2C-4A85-BDA1-AC7B76F82B82}" type="presParOf" srcId="{09035403-2506-401B-B0A0-A85564EA2B80}" destId="{1A9B0A0E-9B41-4DE0-900A-A683CC75D0D4}" srcOrd="1" destOrd="0" presId="urn:microsoft.com/office/officeart/2005/8/layout/hierarchy1"/>
    <dgm:cxn modelId="{72EC6047-7D23-46B0-B786-58E02B056864}" type="presParOf" srcId="{D691768B-6D93-4613-8089-F11E4E7A8736}" destId="{D10930AC-E42C-42A1-88CE-6BF9C4746C1B}" srcOrd="2" destOrd="0" presId="urn:microsoft.com/office/officeart/2005/8/layout/hierarchy1"/>
    <dgm:cxn modelId="{0DB0EC3C-CF24-41EA-BFB0-12A76F230DB1}" type="presParOf" srcId="{D10930AC-E42C-42A1-88CE-6BF9C4746C1B}" destId="{1E365AA3-9EB6-4CAA-B9D1-8ABD6ED6CA2F}" srcOrd="0" destOrd="0" presId="urn:microsoft.com/office/officeart/2005/8/layout/hierarchy1"/>
    <dgm:cxn modelId="{E39B5C09-E1C9-4A46-92F0-4CDE49911171}" type="presParOf" srcId="{1E365AA3-9EB6-4CAA-B9D1-8ABD6ED6CA2F}" destId="{886FADB8-82C6-4C5A-BB2D-542AD225F4F3}" srcOrd="0" destOrd="0" presId="urn:microsoft.com/office/officeart/2005/8/layout/hierarchy1"/>
    <dgm:cxn modelId="{02C17771-B1DC-4102-97BE-D3E9737EF394}" type="presParOf" srcId="{1E365AA3-9EB6-4CAA-B9D1-8ABD6ED6CA2F}" destId="{4812134B-4AF3-4D28-8548-0CA78F9B6CD6}" srcOrd="1" destOrd="0" presId="urn:microsoft.com/office/officeart/2005/8/layout/hierarchy1"/>
    <dgm:cxn modelId="{58E9CA2D-DEAE-4574-9877-B34E8A092F9C}" type="presParOf" srcId="{D10930AC-E42C-42A1-88CE-6BF9C4746C1B}" destId="{40C65008-073F-4118-AE3E-7E8A25D91A98}" srcOrd="1" destOrd="0" presId="urn:microsoft.com/office/officeart/2005/8/layout/hierarchy1"/>
    <dgm:cxn modelId="{A19DC757-9B21-43A5-8C54-089CA9087E3E}" type="presParOf" srcId="{D691768B-6D93-4613-8089-F11E4E7A8736}" destId="{BF7D6658-5A3D-4AE3-BF7E-ABF39BAE2E2C}" srcOrd="3" destOrd="0" presId="urn:microsoft.com/office/officeart/2005/8/layout/hierarchy1"/>
    <dgm:cxn modelId="{5FEAFBF1-24EF-48E7-B1D9-986E51BD34D1}" type="presParOf" srcId="{BF7D6658-5A3D-4AE3-BF7E-ABF39BAE2E2C}" destId="{63BA652E-315C-4E28-A59A-B1E87E2A545E}" srcOrd="0" destOrd="0" presId="urn:microsoft.com/office/officeart/2005/8/layout/hierarchy1"/>
    <dgm:cxn modelId="{489E01EE-3675-4307-97CB-0D307B678E27}" type="presParOf" srcId="{63BA652E-315C-4E28-A59A-B1E87E2A545E}" destId="{3FEA6490-C2EB-4E2C-91A1-6F343EDD3873}" srcOrd="0" destOrd="0" presId="urn:microsoft.com/office/officeart/2005/8/layout/hierarchy1"/>
    <dgm:cxn modelId="{EA75D3E4-A940-4C0C-B592-D5C7FF5B87C1}" type="presParOf" srcId="{63BA652E-315C-4E28-A59A-B1E87E2A545E}" destId="{EFFF0222-2AC6-4B91-899E-4EF54446E108}" srcOrd="1" destOrd="0" presId="urn:microsoft.com/office/officeart/2005/8/layout/hierarchy1"/>
    <dgm:cxn modelId="{35C271BA-6127-4978-953A-53A1354F1564}" type="presParOf" srcId="{BF7D6658-5A3D-4AE3-BF7E-ABF39BAE2E2C}" destId="{EEBFB213-728D-47B2-B567-6BD5A0F9A6A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828DA6-658A-4927-81EF-D76EEE0BBEC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4C37BDC-A077-4AB8-90A7-5963E1711EC9}">
      <dgm:prSet/>
      <dgm:spPr/>
      <dgm:t>
        <a:bodyPr/>
        <a:lstStyle/>
        <a:p>
          <a:r>
            <a:rPr lang="en-US"/>
            <a:t>Parent is the borrower</a:t>
          </a:r>
        </a:p>
      </dgm:t>
    </dgm:pt>
    <dgm:pt modelId="{63F5C423-0C30-4B94-872A-63E5D884167C}" type="parTrans" cxnId="{2D9656F3-66CD-406D-AAB9-CD9F8BC8A938}">
      <dgm:prSet/>
      <dgm:spPr/>
      <dgm:t>
        <a:bodyPr/>
        <a:lstStyle/>
        <a:p>
          <a:endParaRPr lang="en-US"/>
        </a:p>
      </dgm:t>
    </dgm:pt>
    <dgm:pt modelId="{72C9625C-B82B-493A-A561-CC32E74F6AD7}" type="sibTrans" cxnId="{2D9656F3-66CD-406D-AAB9-CD9F8BC8A938}">
      <dgm:prSet/>
      <dgm:spPr/>
      <dgm:t>
        <a:bodyPr/>
        <a:lstStyle/>
        <a:p>
          <a:endParaRPr lang="en-US"/>
        </a:p>
      </dgm:t>
    </dgm:pt>
    <dgm:pt modelId="{48AF0A84-AC1A-4562-934F-EB8FD7ABACB4}">
      <dgm:prSet/>
      <dgm:spPr/>
      <dgm:t>
        <a:bodyPr/>
        <a:lstStyle/>
        <a:p>
          <a:r>
            <a:rPr lang="en-US"/>
            <a:t>Application required at studentaid.gov</a:t>
          </a:r>
        </a:p>
      </dgm:t>
    </dgm:pt>
    <dgm:pt modelId="{5A4133BC-4073-4237-94BA-77C1ADB82ACF}" type="parTrans" cxnId="{439C7CC6-76DD-43B7-A4B4-16885A0203DF}">
      <dgm:prSet/>
      <dgm:spPr/>
      <dgm:t>
        <a:bodyPr/>
        <a:lstStyle/>
        <a:p>
          <a:endParaRPr lang="en-US"/>
        </a:p>
      </dgm:t>
    </dgm:pt>
    <dgm:pt modelId="{AD5C040D-3097-498A-A46F-2EB04C6AA8AE}" type="sibTrans" cxnId="{439C7CC6-76DD-43B7-A4B4-16885A0203DF}">
      <dgm:prSet/>
      <dgm:spPr/>
      <dgm:t>
        <a:bodyPr/>
        <a:lstStyle/>
        <a:p>
          <a:endParaRPr lang="en-US"/>
        </a:p>
      </dgm:t>
    </dgm:pt>
    <dgm:pt modelId="{0F85CDE5-F3B1-4DF3-8038-8BA1335F3146}">
      <dgm:prSet/>
      <dgm:spPr/>
      <dgm:t>
        <a:bodyPr/>
        <a:lstStyle/>
        <a:p>
          <a:r>
            <a:rPr lang="en-US" dirty="0"/>
            <a:t>Credit check is required</a:t>
          </a:r>
        </a:p>
      </dgm:t>
    </dgm:pt>
    <dgm:pt modelId="{2F882329-05A3-4383-8D95-94971A61273A}" type="parTrans" cxnId="{022F69C2-7577-4F0F-B0A8-A401244B7ECC}">
      <dgm:prSet/>
      <dgm:spPr/>
      <dgm:t>
        <a:bodyPr/>
        <a:lstStyle/>
        <a:p>
          <a:endParaRPr lang="en-US"/>
        </a:p>
      </dgm:t>
    </dgm:pt>
    <dgm:pt modelId="{03E465CA-CC64-427C-A6F9-A366399AB2C8}" type="sibTrans" cxnId="{022F69C2-7577-4F0F-B0A8-A401244B7ECC}">
      <dgm:prSet/>
      <dgm:spPr/>
      <dgm:t>
        <a:bodyPr/>
        <a:lstStyle/>
        <a:p>
          <a:endParaRPr lang="en-US"/>
        </a:p>
      </dgm:t>
    </dgm:pt>
    <dgm:pt modelId="{9E123310-7DDE-489E-9700-F87EC5220DC8}">
      <dgm:prSet/>
      <dgm:spPr/>
      <dgm:t>
        <a:bodyPr/>
        <a:lstStyle/>
        <a:p>
          <a:r>
            <a:rPr lang="en-US"/>
            <a:t>Fixed interest rate: 8.05% (2023-2024)</a:t>
          </a:r>
        </a:p>
      </dgm:t>
    </dgm:pt>
    <dgm:pt modelId="{D4257B9B-1EB9-4E28-8DC6-CD2791780763}" type="parTrans" cxnId="{3B534A5F-DE75-4E35-95B6-32489362CD89}">
      <dgm:prSet/>
      <dgm:spPr/>
      <dgm:t>
        <a:bodyPr/>
        <a:lstStyle/>
        <a:p>
          <a:endParaRPr lang="en-US"/>
        </a:p>
      </dgm:t>
    </dgm:pt>
    <dgm:pt modelId="{9E798CBB-0942-4D11-B11C-9D56302C9640}" type="sibTrans" cxnId="{3B534A5F-DE75-4E35-95B6-32489362CD89}">
      <dgm:prSet/>
      <dgm:spPr/>
      <dgm:t>
        <a:bodyPr/>
        <a:lstStyle/>
        <a:p>
          <a:endParaRPr lang="en-US"/>
        </a:p>
      </dgm:t>
    </dgm:pt>
    <dgm:pt modelId="{7B5CE061-9FB3-4B23-A6F9-FB0283F6B83D}">
      <dgm:prSet/>
      <dgm:spPr/>
      <dgm:t>
        <a:bodyPr/>
        <a:lstStyle/>
        <a:p>
          <a:r>
            <a:rPr lang="en-US"/>
            <a:t>Repayment options:</a:t>
          </a:r>
        </a:p>
      </dgm:t>
    </dgm:pt>
    <dgm:pt modelId="{B59B9F32-262A-4CED-906B-1414E2F67845}" type="parTrans" cxnId="{25AE4D98-69D8-4F77-9107-58E7AF525591}">
      <dgm:prSet/>
      <dgm:spPr/>
      <dgm:t>
        <a:bodyPr/>
        <a:lstStyle/>
        <a:p>
          <a:endParaRPr lang="en-US"/>
        </a:p>
      </dgm:t>
    </dgm:pt>
    <dgm:pt modelId="{11C1AF03-C5B8-4A63-8386-F761507F737A}" type="sibTrans" cxnId="{25AE4D98-69D8-4F77-9107-58E7AF525591}">
      <dgm:prSet/>
      <dgm:spPr/>
      <dgm:t>
        <a:bodyPr/>
        <a:lstStyle/>
        <a:p>
          <a:endParaRPr lang="en-US"/>
        </a:p>
      </dgm:t>
    </dgm:pt>
    <dgm:pt modelId="{A41F1EA8-112C-4847-B9C9-9128C30A34C6}">
      <dgm:prSet/>
      <dgm:spPr/>
      <dgm:t>
        <a:bodyPr/>
        <a:lstStyle/>
        <a:p>
          <a:r>
            <a:rPr lang="en-US"/>
            <a:t>60 days after loan has fully disbursed or defer until student graduates</a:t>
          </a:r>
        </a:p>
      </dgm:t>
    </dgm:pt>
    <dgm:pt modelId="{04F06892-00AA-42B7-8DDC-3823C9D582B0}" type="parTrans" cxnId="{FC38449A-E96A-4386-BC26-12F86D8B05FF}">
      <dgm:prSet/>
      <dgm:spPr/>
      <dgm:t>
        <a:bodyPr/>
        <a:lstStyle/>
        <a:p>
          <a:endParaRPr lang="en-US"/>
        </a:p>
      </dgm:t>
    </dgm:pt>
    <dgm:pt modelId="{C5A2A518-FAB2-4BB0-BD03-92F1D0D549FC}" type="sibTrans" cxnId="{FC38449A-E96A-4386-BC26-12F86D8B05FF}">
      <dgm:prSet/>
      <dgm:spPr/>
      <dgm:t>
        <a:bodyPr/>
        <a:lstStyle/>
        <a:p>
          <a:endParaRPr lang="en-US"/>
        </a:p>
      </dgm:t>
    </dgm:pt>
    <dgm:pt modelId="{6022F1EB-3EEB-42B5-8A76-C2658A184CC8}" type="pres">
      <dgm:prSet presAssocID="{2E828DA6-658A-4927-81EF-D76EEE0BBECD}" presName="linear" presStyleCnt="0">
        <dgm:presLayoutVars>
          <dgm:animLvl val="lvl"/>
          <dgm:resizeHandles val="exact"/>
        </dgm:presLayoutVars>
      </dgm:prSet>
      <dgm:spPr/>
    </dgm:pt>
    <dgm:pt modelId="{455921B3-46CB-4B4A-8A19-0851734861C6}" type="pres">
      <dgm:prSet presAssocID="{04C37BDC-A077-4AB8-90A7-5963E1711EC9}" presName="parentText" presStyleLbl="node1" presStyleIdx="0" presStyleCnt="5">
        <dgm:presLayoutVars>
          <dgm:chMax val="0"/>
          <dgm:bulletEnabled val="1"/>
        </dgm:presLayoutVars>
      </dgm:prSet>
      <dgm:spPr/>
    </dgm:pt>
    <dgm:pt modelId="{AD84BF13-8F51-42E7-B3F2-3C089F947966}" type="pres">
      <dgm:prSet presAssocID="{72C9625C-B82B-493A-A561-CC32E74F6AD7}" presName="spacer" presStyleCnt="0"/>
      <dgm:spPr/>
    </dgm:pt>
    <dgm:pt modelId="{22D73FB9-9564-40B7-8438-32472366E56E}" type="pres">
      <dgm:prSet presAssocID="{48AF0A84-AC1A-4562-934F-EB8FD7ABACB4}" presName="parentText" presStyleLbl="node1" presStyleIdx="1" presStyleCnt="5">
        <dgm:presLayoutVars>
          <dgm:chMax val="0"/>
          <dgm:bulletEnabled val="1"/>
        </dgm:presLayoutVars>
      </dgm:prSet>
      <dgm:spPr/>
    </dgm:pt>
    <dgm:pt modelId="{A4D12B50-DBF6-4685-834A-C8172925D92A}" type="pres">
      <dgm:prSet presAssocID="{AD5C040D-3097-498A-A46F-2EB04C6AA8AE}" presName="spacer" presStyleCnt="0"/>
      <dgm:spPr/>
    </dgm:pt>
    <dgm:pt modelId="{B4B643AC-3954-4988-8D4C-AF3777A87C82}" type="pres">
      <dgm:prSet presAssocID="{0F85CDE5-F3B1-4DF3-8038-8BA1335F3146}" presName="parentText" presStyleLbl="node1" presStyleIdx="2" presStyleCnt="5">
        <dgm:presLayoutVars>
          <dgm:chMax val="0"/>
          <dgm:bulletEnabled val="1"/>
        </dgm:presLayoutVars>
      </dgm:prSet>
      <dgm:spPr/>
    </dgm:pt>
    <dgm:pt modelId="{E538FD3E-F86C-46CA-90D3-E78482E025CF}" type="pres">
      <dgm:prSet presAssocID="{03E465CA-CC64-427C-A6F9-A366399AB2C8}" presName="spacer" presStyleCnt="0"/>
      <dgm:spPr/>
    </dgm:pt>
    <dgm:pt modelId="{43B7D377-1B36-4EFD-AA1B-AB65D19F38FC}" type="pres">
      <dgm:prSet presAssocID="{9E123310-7DDE-489E-9700-F87EC5220DC8}" presName="parentText" presStyleLbl="node1" presStyleIdx="3" presStyleCnt="5">
        <dgm:presLayoutVars>
          <dgm:chMax val="0"/>
          <dgm:bulletEnabled val="1"/>
        </dgm:presLayoutVars>
      </dgm:prSet>
      <dgm:spPr/>
    </dgm:pt>
    <dgm:pt modelId="{4DF76035-579B-4D64-9C5C-DBBEFB412D96}" type="pres">
      <dgm:prSet presAssocID="{9E798CBB-0942-4D11-B11C-9D56302C9640}" presName="spacer" presStyleCnt="0"/>
      <dgm:spPr/>
    </dgm:pt>
    <dgm:pt modelId="{6BEC5B9D-5669-41AF-A952-801309BDE79D}" type="pres">
      <dgm:prSet presAssocID="{7B5CE061-9FB3-4B23-A6F9-FB0283F6B83D}" presName="parentText" presStyleLbl="node1" presStyleIdx="4" presStyleCnt="5">
        <dgm:presLayoutVars>
          <dgm:chMax val="0"/>
          <dgm:bulletEnabled val="1"/>
        </dgm:presLayoutVars>
      </dgm:prSet>
      <dgm:spPr/>
    </dgm:pt>
    <dgm:pt modelId="{16A7D10A-D95C-423E-9108-AD8DAEFA668F}" type="pres">
      <dgm:prSet presAssocID="{7B5CE061-9FB3-4B23-A6F9-FB0283F6B83D}" presName="childText" presStyleLbl="revTx" presStyleIdx="0" presStyleCnt="1">
        <dgm:presLayoutVars>
          <dgm:bulletEnabled val="1"/>
        </dgm:presLayoutVars>
      </dgm:prSet>
      <dgm:spPr/>
    </dgm:pt>
  </dgm:ptLst>
  <dgm:cxnLst>
    <dgm:cxn modelId="{B331BA15-D1F7-4883-80B6-3682576B84A4}" type="presOf" srcId="{04C37BDC-A077-4AB8-90A7-5963E1711EC9}" destId="{455921B3-46CB-4B4A-8A19-0851734861C6}" srcOrd="0" destOrd="0" presId="urn:microsoft.com/office/officeart/2005/8/layout/vList2"/>
    <dgm:cxn modelId="{F22BEA21-8A4E-418B-B53D-550DF5716BEF}" type="presOf" srcId="{0F85CDE5-F3B1-4DF3-8038-8BA1335F3146}" destId="{B4B643AC-3954-4988-8D4C-AF3777A87C82}" srcOrd="0" destOrd="0" presId="urn:microsoft.com/office/officeart/2005/8/layout/vList2"/>
    <dgm:cxn modelId="{EC94DB33-C3A7-45B2-8FF1-3EF7C1E12E83}" type="presOf" srcId="{2E828DA6-658A-4927-81EF-D76EEE0BBECD}" destId="{6022F1EB-3EEB-42B5-8A76-C2658A184CC8}" srcOrd="0" destOrd="0" presId="urn:microsoft.com/office/officeart/2005/8/layout/vList2"/>
    <dgm:cxn modelId="{9ECCE438-2C37-4DC1-899C-0DAFB4CCEE47}" type="presOf" srcId="{9E123310-7DDE-489E-9700-F87EC5220DC8}" destId="{43B7D377-1B36-4EFD-AA1B-AB65D19F38FC}" srcOrd="0" destOrd="0" presId="urn:microsoft.com/office/officeart/2005/8/layout/vList2"/>
    <dgm:cxn modelId="{3B534A5F-DE75-4E35-95B6-32489362CD89}" srcId="{2E828DA6-658A-4927-81EF-D76EEE0BBECD}" destId="{9E123310-7DDE-489E-9700-F87EC5220DC8}" srcOrd="3" destOrd="0" parTransId="{D4257B9B-1EB9-4E28-8DC6-CD2791780763}" sibTransId="{9E798CBB-0942-4D11-B11C-9D56302C9640}"/>
    <dgm:cxn modelId="{62AD3251-FD2D-40E2-8A96-053446F00124}" type="presOf" srcId="{7B5CE061-9FB3-4B23-A6F9-FB0283F6B83D}" destId="{6BEC5B9D-5669-41AF-A952-801309BDE79D}" srcOrd="0" destOrd="0" presId="urn:microsoft.com/office/officeart/2005/8/layout/vList2"/>
    <dgm:cxn modelId="{25AE4D98-69D8-4F77-9107-58E7AF525591}" srcId="{2E828DA6-658A-4927-81EF-D76EEE0BBECD}" destId="{7B5CE061-9FB3-4B23-A6F9-FB0283F6B83D}" srcOrd="4" destOrd="0" parTransId="{B59B9F32-262A-4CED-906B-1414E2F67845}" sibTransId="{11C1AF03-C5B8-4A63-8386-F761507F737A}"/>
    <dgm:cxn modelId="{FC38449A-E96A-4386-BC26-12F86D8B05FF}" srcId="{7B5CE061-9FB3-4B23-A6F9-FB0283F6B83D}" destId="{A41F1EA8-112C-4847-B9C9-9128C30A34C6}" srcOrd="0" destOrd="0" parTransId="{04F06892-00AA-42B7-8DDC-3823C9D582B0}" sibTransId="{C5A2A518-FAB2-4BB0-BD03-92F1D0D549FC}"/>
    <dgm:cxn modelId="{022F69C2-7577-4F0F-B0A8-A401244B7ECC}" srcId="{2E828DA6-658A-4927-81EF-D76EEE0BBECD}" destId="{0F85CDE5-F3B1-4DF3-8038-8BA1335F3146}" srcOrd="2" destOrd="0" parTransId="{2F882329-05A3-4383-8D95-94971A61273A}" sibTransId="{03E465CA-CC64-427C-A6F9-A366399AB2C8}"/>
    <dgm:cxn modelId="{439C7CC6-76DD-43B7-A4B4-16885A0203DF}" srcId="{2E828DA6-658A-4927-81EF-D76EEE0BBECD}" destId="{48AF0A84-AC1A-4562-934F-EB8FD7ABACB4}" srcOrd="1" destOrd="0" parTransId="{5A4133BC-4073-4237-94BA-77C1ADB82ACF}" sibTransId="{AD5C040D-3097-498A-A46F-2EB04C6AA8AE}"/>
    <dgm:cxn modelId="{62DDE3C6-3290-4712-B0B8-9CCBF17D511B}" type="presOf" srcId="{A41F1EA8-112C-4847-B9C9-9128C30A34C6}" destId="{16A7D10A-D95C-423E-9108-AD8DAEFA668F}" srcOrd="0" destOrd="0" presId="urn:microsoft.com/office/officeart/2005/8/layout/vList2"/>
    <dgm:cxn modelId="{746FA8ED-1190-4E10-8129-85EB0C1ADC0A}" type="presOf" srcId="{48AF0A84-AC1A-4562-934F-EB8FD7ABACB4}" destId="{22D73FB9-9564-40B7-8438-32472366E56E}" srcOrd="0" destOrd="0" presId="urn:microsoft.com/office/officeart/2005/8/layout/vList2"/>
    <dgm:cxn modelId="{2D9656F3-66CD-406D-AAB9-CD9F8BC8A938}" srcId="{2E828DA6-658A-4927-81EF-D76EEE0BBECD}" destId="{04C37BDC-A077-4AB8-90A7-5963E1711EC9}" srcOrd="0" destOrd="0" parTransId="{63F5C423-0C30-4B94-872A-63E5D884167C}" sibTransId="{72C9625C-B82B-493A-A561-CC32E74F6AD7}"/>
    <dgm:cxn modelId="{417C524E-6C19-4797-A67E-3512112B2129}" type="presParOf" srcId="{6022F1EB-3EEB-42B5-8A76-C2658A184CC8}" destId="{455921B3-46CB-4B4A-8A19-0851734861C6}" srcOrd="0" destOrd="0" presId="urn:microsoft.com/office/officeart/2005/8/layout/vList2"/>
    <dgm:cxn modelId="{E2D71CF0-FB7A-4DC5-A4CA-2B8F932E8B12}" type="presParOf" srcId="{6022F1EB-3EEB-42B5-8A76-C2658A184CC8}" destId="{AD84BF13-8F51-42E7-B3F2-3C089F947966}" srcOrd="1" destOrd="0" presId="urn:microsoft.com/office/officeart/2005/8/layout/vList2"/>
    <dgm:cxn modelId="{04D68B29-22B3-40F1-A779-A78FD6B1F5AF}" type="presParOf" srcId="{6022F1EB-3EEB-42B5-8A76-C2658A184CC8}" destId="{22D73FB9-9564-40B7-8438-32472366E56E}" srcOrd="2" destOrd="0" presId="urn:microsoft.com/office/officeart/2005/8/layout/vList2"/>
    <dgm:cxn modelId="{AA8E46F4-12FA-4CCC-8BA7-85BC1D7ABDC5}" type="presParOf" srcId="{6022F1EB-3EEB-42B5-8A76-C2658A184CC8}" destId="{A4D12B50-DBF6-4685-834A-C8172925D92A}" srcOrd="3" destOrd="0" presId="urn:microsoft.com/office/officeart/2005/8/layout/vList2"/>
    <dgm:cxn modelId="{F3AF18C2-C45D-40A3-905B-17F7965CD954}" type="presParOf" srcId="{6022F1EB-3EEB-42B5-8A76-C2658A184CC8}" destId="{B4B643AC-3954-4988-8D4C-AF3777A87C82}" srcOrd="4" destOrd="0" presId="urn:microsoft.com/office/officeart/2005/8/layout/vList2"/>
    <dgm:cxn modelId="{AF3E7A2D-6C75-4130-9D20-E2CB587A4AC5}" type="presParOf" srcId="{6022F1EB-3EEB-42B5-8A76-C2658A184CC8}" destId="{E538FD3E-F86C-46CA-90D3-E78482E025CF}" srcOrd="5" destOrd="0" presId="urn:microsoft.com/office/officeart/2005/8/layout/vList2"/>
    <dgm:cxn modelId="{0008A6B8-9D9C-49EA-A97C-AD819F2E132C}" type="presParOf" srcId="{6022F1EB-3EEB-42B5-8A76-C2658A184CC8}" destId="{43B7D377-1B36-4EFD-AA1B-AB65D19F38FC}" srcOrd="6" destOrd="0" presId="urn:microsoft.com/office/officeart/2005/8/layout/vList2"/>
    <dgm:cxn modelId="{6907BB0F-731B-4C84-996F-8E3974E1AE2E}" type="presParOf" srcId="{6022F1EB-3EEB-42B5-8A76-C2658A184CC8}" destId="{4DF76035-579B-4D64-9C5C-DBBEFB412D96}" srcOrd="7" destOrd="0" presId="urn:microsoft.com/office/officeart/2005/8/layout/vList2"/>
    <dgm:cxn modelId="{F7D2C9F2-8B04-4074-9308-85CCEC18DB62}" type="presParOf" srcId="{6022F1EB-3EEB-42B5-8A76-C2658A184CC8}" destId="{6BEC5B9D-5669-41AF-A952-801309BDE79D}" srcOrd="8" destOrd="0" presId="urn:microsoft.com/office/officeart/2005/8/layout/vList2"/>
    <dgm:cxn modelId="{B12D7264-4C33-4C9D-8BA4-BFEA5A3A7453}" type="presParOf" srcId="{6022F1EB-3EEB-42B5-8A76-C2658A184CC8}" destId="{16A7D10A-D95C-423E-9108-AD8DAEFA668F}"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2C560A-F6B1-4BBC-A235-2036F7F567E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23759CE-F698-40AF-BD8D-CF0B6A3FE1A1}">
      <dgm:prSet/>
      <dgm:spPr/>
      <dgm:t>
        <a:bodyPr/>
        <a:lstStyle/>
        <a:p>
          <a:pPr>
            <a:lnSpc>
              <a:spcPct val="100000"/>
            </a:lnSpc>
          </a:pPr>
          <a:r>
            <a:rPr lang="en-US" dirty="0"/>
            <a:t>OASFAA EMAIL: </a:t>
          </a:r>
          <a:r>
            <a:rPr lang="en-US" dirty="0">
              <a:hlinkClick xmlns:r="http://schemas.openxmlformats.org/officeDocument/2006/relationships" r:id="rId1"/>
            </a:rPr>
            <a:t>OUTREACH@OASFAA.ORG</a:t>
          </a:r>
          <a:endParaRPr lang="en-US" dirty="0"/>
        </a:p>
      </dgm:t>
    </dgm:pt>
    <dgm:pt modelId="{876A3D31-CE4E-4FFB-8E2A-36584DCD76FE}" type="parTrans" cxnId="{535D2E78-567F-427B-8D2D-F41D360F5D0C}">
      <dgm:prSet/>
      <dgm:spPr/>
      <dgm:t>
        <a:bodyPr/>
        <a:lstStyle/>
        <a:p>
          <a:endParaRPr lang="en-US"/>
        </a:p>
      </dgm:t>
    </dgm:pt>
    <dgm:pt modelId="{2E5A5207-C10A-476A-9315-BE067A2C93FC}" type="sibTrans" cxnId="{535D2E78-567F-427B-8D2D-F41D360F5D0C}">
      <dgm:prSet/>
      <dgm:spPr/>
      <dgm:t>
        <a:bodyPr/>
        <a:lstStyle/>
        <a:p>
          <a:endParaRPr lang="en-US"/>
        </a:p>
      </dgm:t>
    </dgm:pt>
    <dgm:pt modelId="{4E0698F4-3B97-449D-9505-12E3AB6AD772}">
      <dgm:prSet/>
      <dgm:spPr/>
      <dgm:t>
        <a:bodyPr/>
        <a:lstStyle/>
        <a:p>
          <a:pPr>
            <a:lnSpc>
              <a:spcPct val="100000"/>
            </a:lnSpc>
          </a:pPr>
          <a:r>
            <a:rPr lang="en-US" dirty="0"/>
            <a:t>Web:  </a:t>
          </a:r>
          <a:r>
            <a:rPr lang="en-US" dirty="0">
              <a:hlinkClick xmlns:r="http://schemas.openxmlformats.org/officeDocument/2006/relationships" r:id="rId2"/>
            </a:rPr>
            <a:t>http://www.oasfaa.org/</a:t>
          </a:r>
          <a:r>
            <a:rPr lang="en-US" dirty="0"/>
            <a:t> (page for counselors)</a:t>
          </a:r>
        </a:p>
      </dgm:t>
    </dgm:pt>
    <dgm:pt modelId="{F2347FB8-27EB-4E92-9E09-497D16CCF474}" type="parTrans" cxnId="{C2CC3EB3-8B16-4715-9556-16D532ECD072}">
      <dgm:prSet/>
      <dgm:spPr/>
      <dgm:t>
        <a:bodyPr/>
        <a:lstStyle/>
        <a:p>
          <a:endParaRPr lang="en-US"/>
        </a:p>
      </dgm:t>
    </dgm:pt>
    <dgm:pt modelId="{1053DD84-0D65-4EB2-9C92-7F34B09A0887}" type="sibTrans" cxnId="{C2CC3EB3-8B16-4715-9556-16D532ECD072}">
      <dgm:prSet/>
      <dgm:spPr/>
      <dgm:t>
        <a:bodyPr/>
        <a:lstStyle/>
        <a:p>
          <a:endParaRPr lang="en-US"/>
        </a:p>
      </dgm:t>
    </dgm:pt>
    <dgm:pt modelId="{17971869-6353-424A-A4A9-8F2181AE3536}">
      <dgm:prSet custT="1"/>
      <dgm:spPr/>
      <dgm:t>
        <a:bodyPr/>
        <a:lstStyle/>
        <a:p>
          <a:pPr>
            <a:lnSpc>
              <a:spcPct val="100000"/>
            </a:lnSpc>
            <a:buFont typeface="+mj-lt"/>
            <a:buAutoNum type="arabicPeriod"/>
          </a:pPr>
          <a:r>
            <a:rPr lang="en-US" sz="1800" dirty="0"/>
            <a:t>Request an OASFAA volunteer High School    Financial Aid Night presenter</a:t>
          </a:r>
        </a:p>
        <a:p>
          <a:pPr>
            <a:lnSpc>
              <a:spcPct val="100000"/>
            </a:lnSpc>
            <a:buFont typeface="+mj-lt"/>
            <a:buAutoNum type="arabicPeriod"/>
          </a:pPr>
          <a:endParaRPr lang="en-US" sz="1800" dirty="0"/>
        </a:p>
      </dgm:t>
    </dgm:pt>
    <dgm:pt modelId="{11E2AE4A-711D-4487-BB76-2723A6C8A54E}" type="parTrans" cxnId="{5CE66CF4-B85F-44FD-B343-2CD96CD27012}">
      <dgm:prSet/>
      <dgm:spPr/>
      <dgm:t>
        <a:bodyPr/>
        <a:lstStyle/>
        <a:p>
          <a:endParaRPr lang="en-US"/>
        </a:p>
      </dgm:t>
    </dgm:pt>
    <dgm:pt modelId="{E0FC7A57-21C3-4C7B-A37F-83C48B67F9FB}" type="sibTrans" cxnId="{5CE66CF4-B85F-44FD-B343-2CD96CD27012}">
      <dgm:prSet/>
      <dgm:spPr/>
      <dgm:t>
        <a:bodyPr/>
        <a:lstStyle/>
        <a:p>
          <a:endParaRPr lang="en-US"/>
        </a:p>
      </dgm:t>
    </dgm:pt>
    <dgm:pt modelId="{0D1EC12E-AF2D-478B-917C-BA684634D06B}">
      <dgm:prSet custT="1"/>
      <dgm:spPr/>
      <dgm:t>
        <a:bodyPr/>
        <a:lstStyle/>
        <a:p>
          <a:pPr>
            <a:lnSpc>
              <a:spcPct val="100000"/>
            </a:lnSpc>
            <a:buFont typeface="+mj-lt"/>
            <a:buAutoNum type="arabicPeriod"/>
          </a:pPr>
          <a:r>
            <a:rPr lang="en-US" sz="1800" dirty="0"/>
            <a:t>Register for the Counselor Workshops </a:t>
          </a:r>
        </a:p>
        <a:p>
          <a:pPr>
            <a:lnSpc>
              <a:spcPct val="100000"/>
            </a:lnSpc>
            <a:buFont typeface="+mj-lt"/>
            <a:buAutoNum type="arabicPeriod"/>
          </a:pPr>
          <a:endParaRPr lang="en-US" sz="1800" dirty="0"/>
        </a:p>
      </dgm:t>
    </dgm:pt>
    <dgm:pt modelId="{FF51B905-922A-4930-9335-35EF5CF2EC41}" type="parTrans" cxnId="{54DD6473-BC6A-4F54-9AB2-0D222C460282}">
      <dgm:prSet/>
      <dgm:spPr/>
      <dgm:t>
        <a:bodyPr/>
        <a:lstStyle/>
        <a:p>
          <a:endParaRPr lang="en-US"/>
        </a:p>
      </dgm:t>
    </dgm:pt>
    <dgm:pt modelId="{D7825E84-B912-4DCD-80C5-8EC5B36E0D60}" type="sibTrans" cxnId="{54DD6473-BC6A-4F54-9AB2-0D222C460282}">
      <dgm:prSet/>
      <dgm:spPr/>
      <dgm:t>
        <a:bodyPr/>
        <a:lstStyle/>
        <a:p>
          <a:endParaRPr lang="en-US"/>
        </a:p>
      </dgm:t>
    </dgm:pt>
    <dgm:pt modelId="{2C915217-D1E7-416F-8229-1A1A31875617}">
      <dgm:prSet custT="1"/>
      <dgm:spPr/>
      <dgm:t>
        <a:bodyPr/>
        <a:lstStyle/>
        <a:p>
          <a:pPr>
            <a:lnSpc>
              <a:spcPct val="100000"/>
            </a:lnSpc>
            <a:buFont typeface="+mj-lt"/>
            <a:buAutoNum type="arabicPeriod"/>
          </a:pPr>
          <a:r>
            <a:rPr lang="en-US" sz="1800" b="1" dirty="0"/>
            <a:t>Sign up for our email database to be sure you are notified for all events.</a:t>
          </a:r>
          <a:endParaRPr lang="en-US" sz="1800" dirty="0"/>
        </a:p>
      </dgm:t>
    </dgm:pt>
    <dgm:pt modelId="{3B802193-D7EA-4CDC-9BA2-CA3C5A09CBEF}" type="parTrans" cxnId="{1A029DB2-2AAC-4E3E-BD08-A804B85E920B}">
      <dgm:prSet/>
      <dgm:spPr/>
      <dgm:t>
        <a:bodyPr/>
        <a:lstStyle/>
        <a:p>
          <a:endParaRPr lang="en-US"/>
        </a:p>
      </dgm:t>
    </dgm:pt>
    <dgm:pt modelId="{E4F645A7-60EC-4F53-9D35-DC815692B286}" type="sibTrans" cxnId="{1A029DB2-2AAC-4E3E-BD08-A804B85E920B}">
      <dgm:prSet/>
      <dgm:spPr/>
      <dgm:t>
        <a:bodyPr/>
        <a:lstStyle/>
        <a:p>
          <a:endParaRPr lang="en-US"/>
        </a:p>
      </dgm:t>
    </dgm:pt>
    <dgm:pt modelId="{C1F9D859-EBFE-4C08-A2B1-B42E1C4B96C1}" type="pres">
      <dgm:prSet presAssocID="{722C560A-F6B1-4BBC-A235-2036F7F567E4}" presName="root" presStyleCnt="0">
        <dgm:presLayoutVars>
          <dgm:dir/>
          <dgm:resizeHandles val="exact"/>
        </dgm:presLayoutVars>
      </dgm:prSet>
      <dgm:spPr/>
    </dgm:pt>
    <dgm:pt modelId="{88F8B18D-C4E7-4689-B515-56574EC2995C}" type="pres">
      <dgm:prSet presAssocID="{923759CE-F698-40AF-BD8D-CF0B6A3FE1A1}" presName="compNode" presStyleCnt="0"/>
      <dgm:spPr/>
    </dgm:pt>
    <dgm:pt modelId="{51D79445-4E2F-436E-8283-CEC98B4340EF}" type="pres">
      <dgm:prSet presAssocID="{923759CE-F698-40AF-BD8D-CF0B6A3FE1A1}" presName="bgRect" presStyleLbl="bgShp" presStyleIdx="0" presStyleCnt="2" custLinFactNeighborY="-39158"/>
      <dgm:spPr/>
    </dgm:pt>
    <dgm:pt modelId="{F247A1B2-610D-4331-BF8B-817221BFA2A4}" type="pres">
      <dgm:prSet presAssocID="{923759CE-F698-40AF-BD8D-CF0B6A3FE1A1}" presName="iconRect" presStyleLbl="node1" presStyleIdx="0" presStyleCnt="2" custLinFactNeighborX="-414" custLinFactNeighborY="-3377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ail"/>
        </a:ext>
      </dgm:extLst>
    </dgm:pt>
    <dgm:pt modelId="{E245F992-4B57-475D-8680-5679F11BFEDC}" type="pres">
      <dgm:prSet presAssocID="{923759CE-F698-40AF-BD8D-CF0B6A3FE1A1}" presName="spaceRect" presStyleCnt="0"/>
      <dgm:spPr/>
    </dgm:pt>
    <dgm:pt modelId="{513F84FA-F67E-4977-B226-7B9FDEA032F0}" type="pres">
      <dgm:prSet presAssocID="{923759CE-F698-40AF-BD8D-CF0B6A3FE1A1}" presName="parTx" presStyleLbl="revTx" presStyleIdx="0" presStyleCnt="3" custLinFactNeighborX="-107" custLinFactNeighborY="-40636">
        <dgm:presLayoutVars>
          <dgm:chMax val="0"/>
          <dgm:chPref val="0"/>
        </dgm:presLayoutVars>
      </dgm:prSet>
      <dgm:spPr/>
    </dgm:pt>
    <dgm:pt modelId="{EEE2B1CE-4B94-4E01-9B53-32EA6ABC29FE}" type="pres">
      <dgm:prSet presAssocID="{2E5A5207-C10A-476A-9315-BE067A2C93FC}" presName="sibTrans" presStyleCnt="0"/>
      <dgm:spPr/>
    </dgm:pt>
    <dgm:pt modelId="{2D8958A9-E032-4D9A-B673-FFFBAEAF0DF9}" type="pres">
      <dgm:prSet presAssocID="{4E0698F4-3B97-449D-9505-12E3AB6AD772}" presName="compNode" presStyleCnt="0"/>
      <dgm:spPr/>
    </dgm:pt>
    <dgm:pt modelId="{EBA379C5-DC1A-4E90-BE4D-5E2323224A53}" type="pres">
      <dgm:prSet presAssocID="{4E0698F4-3B97-449D-9505-12E3AB6AD772}" presName="bgRect" presStyleLbl="bgShp" presStyleIdx="1" presStyleCnt="2" custScaleY="178342" custLinFactNeighborY="-3475"/>
      <dgm:spPr/>
    </dgm:pt>
    <dgm:pt modelId="{0AB3A3E4-DDB0-497E-A63B-D6F36F99873E}" type="pres">
      <dgm:prSet presAssocID="{4E0698F4-3B97-449D-9505-12E3AB6AD772}"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nternet"/>
        </a:ext>
      </dgm:extLst>
    </dgm:pt>
    <dgm:pt modelId="{DA236840-17D8-4DE8-A1E1-551954CEC6B6}" type="pres">
      <dgm:prSet presAssocID="{4E0698F4-3B97-449D-9505-12E3AB6AD772}" presName="spaceRect" presStyleCnt="0"/>
      <dgm:spPr/>
    </dgm:pt>
    <dgm:pt modelId="{350A94DE-FF0E-429E-AAAF-7E32B780BFCC}" type="pres">
      <dgm:prSet presAssocID="{4E0698F4-3B97-449D-9505-12E3AB6AD772}" presName="parTx" presStyleLbl="revTx" presStyleIdx="1" presStyleCnt="3">
        <dgm:presLayoutVars>
          <dgm:chMax val="0"/>
          <dgm:chPref val="0"/>
        </dgm:presLayoutVars>
      </dgm:prSet>
      <dgm:spPr/>
    </dgm:pt>
    <dgm:pt modelId="{DA27DC77-2359-493F-A720-8B9B1491A624}" type="pres">
      <dgm:prSet presAssocID="{4E0698F4-3B97-449D-9505-12E3AB6AD772}" presName="desTx" presStyleLbl="revTx" presStyleIdx="2" presStyleCnt="3">
        <dgm:presLayoutVars/>
      </dgm:prSet>
      <dgm:spPr/>
    </dgm:pt>
  </dgm:ptLst>
  <dgm:cxnLst>
    <dgm:cxn modelId="{8C0F6805-0FD1-4840-87A0-FF480300D647}" type="presOf" srcId="{923759CE-F698-40AF-BD8D-CF0B6A3FE1A1}" destId="{513F84FA-F67E-4977-B226-7B9FDEA032F0}" srcOrd="0" destOrd="0" presId="urn:microsoft.com/office/officeart/2018/2/layout/IconVerticalSolidList"/>
    <dgm:cxn modelId="{C4877D50-A06F-4216-9A14-39F81A334102}" type="presOf" srcId="{17971869-6353-424A-A4A9-8F2181AE3536}" destId="{DA27DC77-2359-493F-A720-8B9B1491A624}" srcOrd="0" destOrd="0" presId="urn:microsoft.com/office/officeart/2018/2/layout/IconVerticalSolidList"/>
    <dgm:cxn modelId="{54DD6473-BC6A-4F54-9AB2-0D222C460282}" srcId="{4E0698F4-3B97-449D-9505-12E3AB6AD772}" destId="{0D1EC12E-AF2D-478B-917C-BA684634D06B}" srcOrd="1" destOrd="0" parTransId="{FF51B905-922A-4930-9335-35EF5CF2EC41}" sibTransId="{D7825E84-B912-4DCD-80C5-8EC5B36E0D60}"/>
    <dgm:cxn modelId="{A838AC77-9D75-44BC-86B8-ABA492461125}" type="presOf" srcId="{4E0698F4-3B97-449D-9505-12E3AB6AD772}" destId="{350A94DE-FF0E-429E-AAAF-7E32B780BFCC}" srcOrd="0" destOrd="0" presId="urn:microsoft.com/office/officeart/2018/2/layout/IconVerticalSolidList"/>
    <dgm:cxn modelId="{535D2E78-567F-427B-8D2D-F41D360F5D0C}" srcId="{722C560A-F6B1-4BBC-A235-2036F7F567E4}" destId="{923759CE-F698-40AF-BD8D-CF0B6A3FE1A1}" srcOrd="0" destOrd="0" parTransId="{876A3D31-CE4E-4FFB-8E2A-36584DCD76FE}" sibTransId="{2E5A5207-C10A-476A-9315-BE067A2C93FC}"/>
    <dgm:cxn modelId="{ED50167B-825A-44BB-A8CC-0DECF248B065}" type="presOf" srcId="{0D1EC12E-AF2D-478B-917C-BA684634D06B}" destId="{DA27DC77-2359-493F-A720-8B9B1491A624}" srcOrd="0" destOrd="1" presId="urn:microsoft.com/office/officeart/2018/2/layout/IconVerticalSolidList"/>
    <dgm:cxn modelId="{D85241A5-F8CD-4406-BDE9-08924C797057}" type="presOf" srcId="{722C560A-F6B1-4BBC-A235-2036F7F567E4}" destId="{C1F9D859-EBFE-4C08-A2B1-B42E1C4B96C1}" srcOrd="0" destOrd="0" presId="urn:microsoft.com/office/officeart/2018/2/layout/IconVerticalSolidList"/>
    <dgm:cxn modelId="{87DEE3B0-4BE9-4767-9B3D-35371B196CB8}" type="presOf" srcId="{2C915217-D1E7-416F-8229-1A1A31875617}" destId="{DA27DC77-2359-493F-A720-8B9B1491A624}" srcOrd="0" destOrd="2" presId="urn:microsoft.com/office/officeart/2018/2/layout/IconVerticalSolidList"/>
    <dgm:cxn modelId="{1A029DB2-2AAC-4E3E-BD08-A804B85E920B}" srcId="{4E0698F4-3B97-449D-9505-12E3AB6AD772}" destId="{2C915217-D1E7-416F-8229-1A1A31875617}" srcOrd="2" destOrd="0" parTransId="{3B802193-D7EA-4CDC-9BA2-CA3C5A09CBEF}" sibTransId="{E4F645A7-60EC-4F53-9D35-DC815692B286}"/>
    <dgm:cxn modelId="{C2CC3EB3-8B16-4715-9556-16D532ECD072}" srcId="{722C560A-F6B1-4BBC-A235-2036F7F567E4}" destId="{4E0698F4-3B97-449D-9505-12E3AB6AD772}" srcOrd="1" destOrd="0" parTransId="{F2347FB8-27EB-4E92-9E09-497D16CCF474}" sibTransId="{1053DD84-0D65-4EB2-9C92-7F34B09A0887}"/>
    <dgm:cxn modelId="{5CE66CF4-B85F-44FD-B343-2CD96CD27012}" srcId="{4E0698F4-3B97-449D-9505-12E3AB6AD772}" destId="{17971869-6353-424A-A4A9-8F2181AE3536}" srcOrd="0" destOrd="0" parTransId="{11E2AE4A-711D-4487-BB76-2723A6C8A54E}" sibTransId="{E0FC7A57-21C3-4C7B-A37F-83C48B67F9FB}"/>
    <dgm:cxn modelId="{6C12171D-27B7-4672-B3F1-F0903726ECFA}" type="presParOf" srcId="{C1F9D859-EBFE-4C08-A2B1-B42E1C4B96C1}" destId="{88F8B18D-C4E7-4689-B515-56574EC2995C}" srcOrd="0" destOrd="0" presId="urn:microsoft.com/office/officeart/2018/2/layout/IconVerticalSolidList"/>
    <dgm:cxn modelId="{899E1C82-EC38-47EB-8E5D-DACCFC92E356}" type="presParOf" srcId="{88F8B18D-C4E7-4689-B515-56574EC2995C}" destId="{51D79445-4E2F-436E-8283-CEC98B4340EF}" srcOrd="0" destOrd="0" presId="urn:microsoft.com/office/officeart/2018/2/layout/IconVerticalSolidList"/>
    <dgm:cxn modelId="{41E30C36-95AB-480A-BAA0-ACA11C1CB4A2}" type="presParOf" srcId="{88F8B18D-C4E7-4689-B515-56574EC2995C}" destId="{F247A1B2-610D-4331-BF8B-817221BFA2A4}" srcOrd="1" destOrd="0" presId="urn:microsoft.com/office/officeart/2018/2/layout/IconVerticalSolidList"/>
    <dgm:cxn modelId="{00EFEB5F-DC9C-4875-8554-884F3CCCD61C}" type="presParOf" srcId="{88F8B18D-C4E7-4689-B515-56574EC2995C}" destId="{E245F992-4B57-475D-8680-5679F11BFEDC}" srcOrd="2" destOrd="0" presId="urn:microsoft.com/office/officeart/2018/2/layout/IconVerticalSolidList"/>
    <dgm:cxn modelId="{F9A6B8EC-ED14-405A-8F22-98AFD65CEC21}" type="presParOf" srcId="{88F8B18D-C4E7-4689-B515-56574EC2995C}" destId="{513F84FA-F67E-4977-B226-7B9FDEA032F0}" srcOrd="3" destOrd="0" presId="urn:microsoft.com/office/officeart/2018/2/layout/IconVerticalSolidList"/>
    <dgm:cxn modelId="{C2F23E5F-08B8-4FDB-84E7-08BC4ED4B887}" type="presParOf" srcId="{C1F9D859-EBFE-4C08-A2B1-B42E1C4B96C1}" destId="{EEE2B1CE-4B94-4E01-9B53-32EA6ABC29FE}" srcOrd="1" destOrd="0" presId="urn:microsoft.com/office/officeart/2018/2/layout/IconVerticalSolidList"/>
    <dgm:cxn modelId="{18F29136-0ABB-4F75-A02B-638CDB45EC2A}" type="presParOf" srcId="{C1F9D859-EBFE-4C08-A2B1-B42E1C4B96C1}" destId="{2D8958A9-E032-4D9A-B673-FFFBAEAF0DF9}" srcOrd="2" destOrd="0" presId="urn:microsoft.com/office/officeart/2018/2/layout/IconVerticalSolidList"/>
    <dgm:cxn modelId="{C9F246E1-6249-47F6-853A-2457AC0E1C65}" type="presParOf" srcId="{2D8958A9-E032-4D9A-B673-FFFBAEAF0DF9}" destId="{EBA379C5-DC1A-4E90-BE4D-5E2323224A53}" srcOrd="0" destOrd="0" presId="urn:microsoft.com/office/officeart/2018/2/layout/IconVerticalSolidList"/>
    <dgm:cxn modelId="{285FE31F-FB48-48F3-990C-0FB4D9B46BD6}" type="presParOf" srcId="{2D8958A9-E032-4D9A-B673-FFFBAEAF0DF9}" destId="{0AB3A3E4-DDB0-497E-A63B-D6F36F99873E}" srcOrd="1" destOrd="0" presId="urn:microsoft.com/office/officeart/2018/2/layout/IconVerticalSolidList"/>
    <dgm:cxn modelId="{DFA641B9-9BB1-46EC-BFF8-8BB283313F24}" type="presParOf" srcId="{2D8958A9-E032-4D9A-B673-FFFBAEAF0DF9}" destId="{DA236840-17D8-4DE8-A1E1-551954CEC6B6}" srcOrd="2" destOrd="0" presId="urn:microsoft.com/office/officeart/2018/2/layout/IconVerticalSolidList"/>
    <dgm:cxn modelId="{E9164DE3-7C13-4EFD-947F-E4F8AA69C025}" type="presParOf" srcId="{2D8958A9-E032-4D9A-B673-FFFBAEAF0DF9}" destId="{350A94DE-FF0E-429E-AAAF-7E32B780BFCC}" srcOrd="3" destOrd="0" presId="urn:microsoft.com/office/officeart/2018/2/layout/IconVerticalSolidList"/>
    <dgm:cxn modelId="{D895E21B-18D5-443D-817F-FB68247CA342}" type="presParOf" srcId="{2D8958A9-E032-4D9A-B673-FFFBAEAF0DF9}" destId="{DA27DC77-2359-493F-A720-8B9B1491A62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61DDF-3122-4D22-B20E-0F9899212569}">
      <dsp:nvSpPr>
        <dsp:cNvPr id="0" name=""/>
        <dsp:cNvSpPr/>
      </dsp:nvSpPr>
      <dsp:spPr>
        <a:xfrm>
          <a:off x="0" y="7331"/>
          <a:ext cx="11029615" cy="74353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Application for: </a:t>
          </a:r>
        </a:p>
      </dsp:txBody>
      <dsp:txXfrm>
        <a:off x="36296" y="43627"/>
        <a:ext cx="10957023" cy="670943"/>
      </dsp:txXfrm>
    </dsp:sp>
    <dsp:sp modelId="{29554BDF-EDBD-4083-9A1C-EB78FF50E179}">
      <dsp:nvSpPr>
        <dsp:cNvPr id="0" name=""/>
        <dsp:cNvSpPr/>
      </dsp:nvSpPr>
      <dsp:spPr>
        <a:xfrm>
          <a:off x="0" y="750866"/>
          <a:ext cx="11029615" cy="12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Federal grants, work-study, and federal student loans</a:t>
          </a:r>
        </a:p>
        <a:p>
          <a:pPr marL="228600" lvl="1" indent="-228600" algn="l" defTabSz="1066800">
            <a:lnSpc>
              <a:spcPct val="90000"/>
            </a:lnSpc>
            <a:spcBef>
              <a:spcPct val="0"/>
            </a:spcBef>
            <a:spcAft>
              <a:spcPct val="20000"/>
            </a:spcAft>
            <a:buChar char="•"/>
          </a:pPr>
          <a:r>
            <a:rPr lang="en-US" sz="2400" kern="1200"/>
            <a:t>State of Ohio grants</a:t>
          </a:r>
        </a:p>
        <a:p>
          <a:pPr marL="228600" lvl="1" indent="-228600" algn="l" defTabSz="1066800">
            <a:lnSpc>
              <a:spcPct val="90000"/>
            </a:lnSpc>
            <a:spcBef>
              <a:spcPct val="0"/>
            </a:spcBef>
            <a:spcAft>
              <a:spcPct val="20000"/>
            </a:spcAft>
            <a:buChar char="•"/>
          </a:pPr>
          <a:r>
            <a:rPr lang="en-US" sz="2400" kern="1200"/>
            <a:t>For some schools, institutional scholarships and grants</a:t>
          </a:r>
        </a:p>
      </dsp:txBody>
      <dsp:txXfrm>
        <a:off x="0" y="750866"/>
        <a:ext cx="11029615" cy="1251315"/>
      </dsp:txXfrm>
    </dsp:sp>
    <dsp:sp modelId="{709C6501-8CBD-4FFB-80EB-28839A53A192}">
      <dsp:nvSpPr>
        <dsp:cNvPr id="0" name=""/>
        <dsp:cNvSpPr/>
      </dsp:nvSpPr>
      <dsp:spPr>
        <a:xfrm>
          <a:off x="0" y="2002181"/>
          <a:ext cx="11029615" cy="74353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Information Provided: </a:t>
          </a:r>
        </a:p>
      </dsp:txBody>
      <dsp:txXfrm>
        <a:off x="36296" y="2038477"/>
        <a:ext cx="10957023" cy="670943"/>
      </dsp:txXfrm>
    </dsp:sp>
    <dsp:sp modelId="{95024BE3-8D13-478D-9893-3537D9E470B9}">
      <dsp:nvSpPr>
        <dsp:cNvPr id="0" name=""/>
        <dsp:cNvSpPr/>
      </dsp:nvSpPr>
      <dsp:spPr>
        <a:xfrm>
          <a:off x="0" y="2745716"/>
          <a:ext cx="11029615" cy="83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Demographic (student and parent if dependent)</a:t>
          </a:r>
        </a:p>
        <a:p>
          <a:pPr marL="228600" lvl="1" indent="-228600" algn="l" defTabSz="1066800">
            <a:lnSpc>
              <a:spcPct val="90000"/>
            </a:lnSpc>
            <a:spcBef>
              <a:spcPct val="0"/>
            </a:spcBef>
            <a:spcAft>
              <a:spcPct val="20000"/>
            </a:spcAft>
            <a:buChar char="•"/>
          </a:pPr>
          <a:r>
            <a:rPr lang="en-US" sz="2400" kern="1200" dirty="0"/>
            <a:t>Taxable and untaxed income for </a:t>
          </a:r>
          <a:r>
            <a:rPr lang="en-US" sz="2400" b="1" kern="1200" dirty="0"/>
            <a:t>2022</a:t>
          </a:r>
          <a:endParaRPr lang="en-US" sz="2400" kern="1200" dirty="0"/>
        </a:p>
      </dsp:txBody>
      <dsp:txXfrm>
        <a:off x="0" y="2745716"/>
        <a:ext cx="11029615" cy="834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DE635-E25B-4561-AC2A-FF1CD7E2F28C}">
      <dsp:nvSpPr>
        <dsp:cNvPr id="0" name=""/>
        <dsp:cNvSpPr/>
      </dsp:nvSpPr>
      <dsp:spPr>
        <a:xfrm>
          <a:off x="0" y="490537"/>
          <a:ext cx="2762250" cy="1657349"/>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Phone numbers, SSNs, and emails can only be associated with one FSA ID</a:t>
          </a:r>
        </a:p>
      </dsp:txBody>
      <dsp:txXfrm>
        <a:off x="0" y="490537"/>
        <a:ext cx="2762250" cy="1657349"/>
      </dsp:txXfrm>
    </dsp:sp>
    <dsp:sp modelId="{C7C5A665-F331-46D4-B8F1-452421EABB26}">
      <dsp:nvSpPr>
        <dsp:cNvPr id="0" name=""/>
        <dsp:cNvSpPr/>
      </dsp:nvSpPr>
      <dsp:spPr>
        <a:xfrm>
          <a:off x="3038474" y="490537"/>
          <a:ext cx="2762250" cy="1657349"/>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Do not use high school email accounts</a:t>
          </a:r>
        </a:p>
      </dsp:txBody>
      <dsp:txXfrm>
        <a:off x="3038474" y="490537"/>
        <a:ext cx="2762250" cy="1657349"/>
      </dsp:txXfrm>
    </dsp:sp>
    <dsp:sp modelId="{7B82B2F8-B24E-4BE4-AE33-EA752604B55E}">
      <dsp:nvSpPr>
        <dsp:cNvPr id="0" name=""/>
        <dsp:cNvSpPr/>
      </dsp:nvSpPr>
      <dsp:spPr>
        <a:xfrm>
          <a:off x="6076950" y="490537"/>
          <a:ext cx="2762250" cy="1657349"/>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Both parents should create an FSA ID</a:t>
          </a:r>
        </a:p>
      </dsp:txBody>
      <dsp:txXfrm>
        <a:off x="6076950" y="490537"/>
        <a:ext cx="2762250" cy="1657349"/>
      </dsp:txXfrm>
    </dsp:sp>
    <dsp:sp modelId="{091EA06B-AD09-4CA6-AD21-AF857F63DDA4}">
      <dsp:nvSpPr>
        <dsp:cNvPr id="0" name=""/>
        <dsp:cNvSpPr/>
      </dsp:nvSpPr>
      <dsp:spPr>
        <a:xfrm>
          <a:off x="1519237" y="2424112"/>
          <a:ext cx="2762250" cy="1657349"/>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Each student filing a FASFA needs an FSA ID</a:t>
          </a:r>
        </a:p>
      </dsp:txBody>
      <dsp:txXfrm>
        <a:off x="1519237" y="2424112"/>
        <a:ext cx="2762250" cy="1657349"/>
      </dsp:txXfrm>
    </dsp:sp>
    <dsp:sp modelId="{FDE4E626-7395-4761-A706-3C556C63439F}">
      <dsp:nvSpPr>
        <dsp:cNvPr id="0" name=""/>
        <dsp:cNvSpPr/>
      </dsp:nvSpPr>
      <dsp:spPr>
        <a:xfrm>
          <a:off x="4557712" y="2424112"/>
          <a:ext cx="2762250" cy="1657349"/>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FSA ID should not be shared</a:t>
          </a:r>
        </a:p>
      </dsp:txBody>
      <dsp:txXfrm>
        <a:off x="4557712" y="2424112"/>
        <a:ext cx="2762250" cy="1657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06ED3-8967-4A1C-9E7A-44FDF5590D78}">
      <dsp:nvSpPr>
        <dsp:cNvPr id="0" name=""/>
        <dsp:cNvSpPr/>
      </dsp:nvSpPr>
      <dsp:spPr>
        <a:xfrm>
          <a:off x="1605425" y="541711"/>
          <a:ext cx="4695355" cy="4670377"/>
        </a:xfrm>
        <a:prstGeom prst="pie">
          <a:avLst>
            <a:gd name="adj1" fmla="val 16200000"/>
            <a:gd name="adj2" fmla="val 0"/>
          </a:avLst>
        </a:prstGeom>
        <a:solidFill>
          <a:srgbClr val="92D05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Scholarships</a:t>
          </a:r>
        </a:p>
      </dsp:txBody>
      <dsp:txXfrm>
        <a:off x="4006764" y="1405730"/>
        <a:ext cx="1732809" cy="1389993"/>
      </dsp:txXfrm>
    </dsp:sp>
    <dsp:sp modelId="{44618673-05F8-4D88-BC03-2C7CBDB687DA}">
      <dsp:nvSpPr>
        <dsp:cNvPr id="0" name=""/>
        <dsp:cNvSpPr/>
      </dsp:nvSpPr>
      <dsp:spPr>
        <a:xfrm>
          <a:off x="1626081" y="527092"/>
          <a:ext cx="4608576" cy="4608576"/>
        </a:xfrm>
        <a:prstGeom prst="pie">
          <a:avLst>
            <a:gd name="adj1" fmla="val 0"/>
            <a:gd name="adj2" fmla="val 540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Grants</a:t>
          </a:r>
        </a:p>
      </dsp:txBody>
      <dsp:txXfrm>
        <a:off x="4012665" y="2913676"/>
        <a:ext cx="1700784" cy="1371600"/>
      </dsp:txXfrm>
    </dsp:sp>
    <dsp:sp modelId="{97203243-5DEB-4E3D-909D-180D70D4E8F3}">
      <dsp:nvSpPr>
        <dsp:cNvPr id="0" name=""/>
        <dsp:cNvSpPr/>
      </dsp:nvSpPr>
      <dsp:spPr>
        <a:xfrm>
          <a:off x="1721847" y="527092"/>
          <a:ext cx="4608576" cy="4608576"/>
        </a:xfrm>
        <a:prstGeom prst="pie">
          <a:avLst>
            <a:gd name="adj1" fmla="val 5400000"/>
            <a:gd name="adj2" fmla="val 10800000"/>
          </a:avLst>
        </a:prstGeom>
        <a:solidFill>
          <a:srgbClr val="FFC00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Work-Study Employment</a:t>
          </a:r>
        </a:p>
      </dsp:txBody>
      <dsp:txXfrm>
        <a:off x="2243055" y="2913676"/>
        <a:ext cx="1700784" cy="1371600"/>
      </dsp:txXfrm>
    </dsp:sp>
    <dsp:sp modelId="{144DDE9C-41E0-4E26-AB1E-6786C80CB3B8}">
      <dsp:nvSpPr>
        <dsp:cNvPr id="0" name=""/>
        <dsp:cNvSpPr/>
      </dsp:nvSpPr>
      <dsp:spPr>
        <a:xfrm>
          <a:off x="1721847" y="560596"/>
          <a:ext cx="4608576" cy="4608576"/>
        </a:xfrm>
        <a:prstGeom prst="pie">
          <a:avLst>
            <a:gd name="adj1" fmla="val 10800000"/>
            <a:gd name="adj2" fmla="val 16200000"/>
          </a:avLst>
        </a:prstGeom>
        <a:solidFill>
          <a:srgbClr val="7030A0"/>
        </a:solidFill>
        <a:ln w="2222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Loans</a:t>
          </a:r>
        </a:p>
      </dsp:txBody>
      <dsp:txXfrm>
        <a:off x="2243055" y="1410988"/>
        <a:ext cx="1700784" cy="1371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65D73-E41D-4B3E-92E7-7F2830D8FEF0}">
      <dsp:nvSpPr>
        <dsp:cNvPr id="0" name=""/>
        <dsp:cNvSpPr/>
      </dsp:nvSpPr>
      <dsp:spPr>
        <a:xfrm>
          <a:off x="445889" y="1503"/>
          <a:ext cx="2269256" cy="1361554"/>
        </a:xfrm>
        <a:prstGeom prst="rect">
          <a:avLst/>
        </a:prstGeom>
        <a:solidFill>
          <a:srgbClr val="763269"/>
        </a:solidFill>
        <a:ln w="2222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Federal Pell Grant</a:t>
          </a:r>
        </a:p>
      </dsp:txBody>
      <dsp:txXfrm>
        <a:off x="445889" y="1503"/>
        <a:ext cx="2269256" cy="1361554"/>
      </dsp:txXfrm>
    </dsp:sp>
    <dsp:sp modelId="{26F4202D-5CB8-46DF-851A-DC3432C2C607}">
      <dsp:nvSpPr>
        <dsp:cNvPr id="0" name=""/>
        <dsp:cNvSpPr/>
      </dsp:nvSpPr>
      <dsp:spPr>
        <a:xfrm>
          <a:off x="2942071" y="1503"/>
          <a:ext cx="2269256" cy="1361554"/>
        </a:xfrm>
        <a:prstGeom prst="rect">
          <a:avLst/>
        </a:prstGeom>
        <a:solidFill>
          <a:srgbClr val="BD577E"/>
        </a:solidFill>
        <a:ln w="2222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Iraq Afghanistan Service Grant (IASG)</a:t>
          </a:r>
        </a:p>
      </dsp:txBody>
      <dsp:txXfrm>
        <a:off x="2942071" y="1503"/>
        <a:ext cx="2269256" cy="1361554"/>
      </dsp:txXfrm>
    </dsp:sp>
    <dsp:sp modelId="{B0C99F12-FC81-415D-AEAD-4E552DEABC5C}">
      <dsp:nvSpPr>
        <dsp:cNvPr id="0" name=""/>
        <dsp:cNvSpPr/>
      </dsp:nvSpPr>
      <dsp:spPr>
        <a:xfrm>
          <a:off x="5438254" y="1503"/>
          <a:ext cx="2269256" cy="1361554"/>
        </a:xfrm>
        <a:prstGeom prst="rect">
          <a:avLst/>
        </a:prstGeom>
        <a:solidFill>
          <a:srgbClr val="A11724"/>
        </a:solidFill>
        <a:ln w="2222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Federal Supplemental Educational Opportunity Grant (FSEOG)</a:t>
          </a:r>
        </a:p>
      </dsp:txBody>
      <dsp:txXfrm>
        <a:off x="5438254" y="1503"/>
        <a:ext cx="2269256" cy="1361554"/>
      </dsp:txXfrm>
    </dsp:sp>
    <dsp:sp modelId="{2EEFF565-0FA5-4AFE-8EC9-CF46641B257F}">
      <dsp:nvSpPr>
        <dsp:cNvPr id="0" name=""/>
        <dsp:cNvSpPr/>
      </dsp:nvSpPr>
      <dsp:spPr>
        <a:xfrm>
          <a:off x="445889" y="1589982"/>
          <a:ext cx="2269256" cy="1361554"/>
        </a:xfrm>
        <a:prstGeom prst="rect">
          <a:avLst/>
        </a:prstGeom>
        <a:solidFill>
          <a:srgbClr val="FA9B32"/>
        </a:solidFill>
        <a:ln w="2222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Teacher Education Assistance for College and Higher Education (TEACH) Grant</a:t>
          </a:r>
        </a:p>
      </dsp:txBody>
      <dsp:txXfrm>
        <a:off x="445889" y="1589982"/>
        <a:ext cx="2269256" cy="1361554"/>
      </dsp:txXfrm>
    </dsp:sp>
    <dsp:sp modelId="{5927B7F6-1A6B-4BE6-9A00-80A8F3451E16}">
      <dsp:nvSpPr>
        <dsp:cNvPr id="0" name=""/>
        <dsp:cNvSpPr/>
      </dsp:nvSpPr>
      <dsp:spPr>
        <a:xfrm>
          <a:off x="2942071" y="1589982"/>
          <a:ext cx="2269256" cy="1361554"/>
        </a:xfrm>
        <a:prstGeom prst="rect">
          <a:avLst/>
        </a:prstGeom>
        <a:solidFill>
          <a:srgbClr val="56933B"/>
        </a:solidFill>
        <a:ln w="2222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Federal Work-Study (FWS)</a:t>
          </a:r>
          <a:endParaRPr lang="en-US" sz="1800" b="0" kern="1200" dirty="0">
            <a:latin typeface="Arial" panose="020B0604020202020204" pitchFamily="34" charset="0"/>
            <a:cs typeface="Arial" panose="020B0604020202020204" pitchFamily="34" charset="0"/>
          </a:endParaRPr>
        </a:p>
      </dsp:txBody>
      <dsp:txXfrm>
        <a:off x="2942071" y="1589982"/>
        <a:ext cx="2269256" cy="1361554"/>
      </dsp:txXfrm>
    </dsp:sp>
    <dsp:sp modelId="{799B4B1F-19A5-4028-A572-1E0AD4FB66AD}">
      <dsp:nvSpPr>
        <dsp:cNvPr id="0" name=""/>
        <dsp:cNvSpPr/>
      </dsp:nvSpPr>
      <dsp:spPr>
        <a:xfrm>
          <a:off x="5438254" y="1589982"/>
          <a:ext cx="2269256" cy="1361554"/>
        </a:xfrm>
        <a:prstGeom prst="rect">
          <a:avLst/>
        </a:prstGeom>
        <a:solidFill>
          <a:srgbClr val="0084DE"/>
        </a:solidFill>
        <a:ln w="2222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Federal Direct Student Loans (Direct Loans)</a:t>
          </a:r>
        </a:p>
      </dsp:txBody>
      <dsp:txXfrm>
        <a:off x="5438254" y="1589982"/>
        <a:ext cx="2269256" cy="1361554"/>
      </dsp:txXfrm>
    </dsp:sp>
    <dsp:sp modelId="{F8FCE1B0-A15B-4784-82E6-5BFC1F3402C4}">
      <dsp:nvSpPr>
        <dsp:cNvPr id="0" name=""/>
        <dsp:cNvSpPr/>
      </dsp:nvSpPr>
      <dsp:spPr>
        <a:xfrm>
          <a:off x="2942071" y="3178462"/>
          <a:ext cx="2269256" cy="1361554"/>
        </a:xfrm>
        <a:prstGeom prst="rect">
          <a:avLst/>
        </a:prstGeom>
        <a:solidFill>
          <a:srgbClr val="263670"/>
        </a:solidFill>
        <a:ln w="2222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Federal PLUS Loans</a:t>
          </a:r>
        </a:p>
      </dsp:txBody>
      <dsp:txXfrm>
        <a:off x="2942071" y="3178462"/>
        <a:ext cx="2269256" cy="13615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F891F-3E91-4A80-8926-4953345CB0C3}">
      <dsp:nvSpPr>
        <dsp:cNvPr id="0" name=""/>
        <dsp:cNvSpPr/>
      </dsp:nvSpPr>
      <dsp:spPr>
        <a:xfrm>
          <a:off x="3273" y="1305144"/>
          <a:ext cx="2337183" cy="148411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906F4D-C702-40B3-8906-5875F140EE6B}">
      <dsp:nvSpPr>
        <dsp:cNvPr id="0" name=""/>
        <dsp:cNvSpPr/>
      </dsp:nvSpPr>
      <dsp:spPr>
        <a:xfrm>
          <a:off x="262960" y="1551847"/>
          <a:ext cx="2337183" cy="148411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For students who agree to teach in a high-need field at a school that serves low-income families</a:t>
          </a:r>
        </a:p>
      </dsp:txBody>
      <dsp:txXfrm>
        <a:off x="306428" y="1595315"/>
        <a:ext cx="2250247" cy="1397175"/>
      </dsp:txXfrm>
    </dsp:sp>
    <dsp:sp modelId="{6F776BF5-04BC-450B-8944-E36BF7AD392A}">
      <dsp:nvSpPr>
        <dsp:cNvPr id="0" name=""/>
        <dsp:cNvSpPr/>
      </dsp:nvSpPr>
      <dsp:spPr>
        <a:xfrm>
          <a:off x="2859831" y="1305144"/>
          <a:ext cx="2337183" cy="148411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63C738-1C56-4137-B305-C543EE74F39D}">
      <dsp:nvSpPr>
        <dsp:cNvPr id="0" name=""/>
        <dsp:cNvSpPr/>
      </dsp:nvSpPr>
      <dsp:spPr>
        <a:xfrm>
          <a:off x="3119518" y="1551847"/>
          <a:ext cx="2337183" cy="148411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Must teach at least 4 years within 8 years of graduation, otherwise it converts into a Direct Unsubsidized Loan</a:t>
          </a:r>
        </a:p>
      </dsp:txBody>
      <dsp:txXfrm>
        <a:off x="3162986" y="1595315"/>
        <a:ext cx="2250247" cy="1397175"/>
      </dsp:txXfrm>
    </dsp:sp>
    <dsp:sp modelId="{886FADB8-82C6-4C5A-BB2D-542AD225F4F3}">
      <dsp:nvSpPr>
        <dsp:cNvPr id="0" name=""/>
        <dsp:cNvSpPr/>
      </dsp:nvSpPr>
      <dsp:spPr>
        <a:xfrm>
          <a:off x="5716389" y="1305144"/>
          <a:ext cx="2337183" cy="148411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12134B-4AF3-4D28-8548-0CA78F9B6CD6}">
      <dsp:nvSpPr>
        <dsp:cNvPr id="0" name=""/>
        <dsp:cNvSpPr/>
      </dsp:nvSpPr>
      <dsp:spPr>
        <a:xfrm>
          <a:off x="5976076" y="1551847"/>
          <a:ext cx="2337183" cy="148411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Up to 3,772 per year</a:t>
          </a:r>
        </a:p>
      </dsp:txBody>
      <dsp:txXfrm>
        <a:off x="6019544" y="1595315"/>
        <a:ext cx="2250247" cy="1397175"/>
      </dsp:txXfrm>
    </dsp:sp>
    <dsp:sp modelId="{3FEA6490-C2EB-4E2C-91A1-6F343EDD3873}">
      <dsp:nvSpPr>
        <dsp:cNvPr id="0" name=""/>
        <dsp:cNvSpPr/>
      </dsp:nvSpPr>
      <dsp:spPr>
        <a:xfrm>
          <a:off x="8572946" y="1305144"/>
          <a:ext cx="2337183" cy="148411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F0222-2AC6-4B91-899E-4EF54446E108}">
      <dsp:nvSpPr>
        <dsp:cNvPr id="0" name=""/>
        <dsp:cNvSpPr/>
      </dsp:nvSpPr>
      <dsp:spPr>
        <a:xfrm>
          <a:off x="8832633" y="1551847"/>
          <a:ext cx="2337183" cy="148411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Specific majors are eligible</a:t>
          </a:r>
        </a:p>
      </dsp:txBody>
      <dsp:txXfrm>
        <a:off x="8876101" y="1595315"/>
        <a:ext cx="2250247" cy="13971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921B3-46CB-4B4A-8A19-0851734861C6}">
      <dsp:nvSpPr>
        <dsp:cNvPr id="0" name=""/>
        <dsp:cNvSpPr/>
      </dsp:nvSpPr>
      <dsp:spPr>
        <a:xfrm>
          <a:off x="0" y="24479"/>
          <a:ext cx="11173091" cy="69556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Parent is the borrower</a:t>
          </a:r>
        </a:p>
      </dsp:txBody>
      <dsp:txXfrm>
        <a:off x="33955" y="58434"/>
        <a:ext cx="11105181" cy="627655"/>
      </dsp:txXfrm>
    </dsp:sp>
    <dsp:sp modelId="{22D73FB9-9564-40B7-8438-32472366E56E}">
      <dsp:nvSpPr>
        <dsp:cNvPr id="0" name=""/>
        <dsp:cNvSpPr/>
      </dsp:nvSpPr>
      <dsp:spPr>
        <a:xfrm>
          <a:off x="0" y="803564"/>
          <a:ext cx="11173091" cy="69556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Application required at studentaid.gov</a:t>
          </a:r>
        </a:p>
      </dsp:txBody>
      <dsp:txXfrm>
        <a:off x="33955" y="837519"/>
        <a:ext cx="11105181" cy="627655"/>
      </dsp:txXfrm>
    </dsp:sp>
    <dsp:sp modelId="{B4B643AC-3954-4988-8D4C-AF3777A87C82}">
      <dsp:nvSpPr>
        <dsp:cNvPr id="0" name=""/>
        <dsp:cNvSpPr/>
      </dsp:nvSpPr>
      <dsp:spPr>
        <a:xfrm>
          <a:off x="0" y="1582649"/>
          <a:ext cx="11173091" cy="69556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Credit check is required</a:t>
          </a:r>
        </a:p>
      </dsp:txBody>
      <dsp:txXfrm>
        <a:off x="33955" y="1616604"/>
        <a:ext cx="11105181" cy="627655"/>
      </dsp:txXfrm>
    </dsp:sp>
    <dsp:sp modelId="{43B7D377-1B36-4EFD-AA1B-AB65D19F38FC}">
      <dsp:nvSpPr>
        <dsp:cNvPr id="0" name=""/>
        <dsp:cNvSpPr/>
      </dsp:nvSpPr>
      <dsp:spPr>
        <a:xfrm>
          <a:off x="0" y="2361734"/>
          <a:ext cx="11173091" cy="69556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Fixed interest rate: 8.05% (2023-2024)</a:t>
          </a:r>
        </a:p>
      </dsp:txBody>
      <dsp:txXfrm>
        <a:off x="33955" y="2395689"/>
        <a:ext cx="11105181" cy="627655"/>
      </dsp:txXfrm>
    </dsp:sp>
    <dsp:sp modelId="{6BEC5B9D-5669-41AF-A952-801309BDE79D}">
      <dsp:nvSpPr>
        <dsp:cNvPr id="0" name=""/>
        <dsp:cNvSpPr/>
      </dsp:nvSpPr>
      <dsp:spPr>
        <a:xfrm>
          <a:off x="0" y="3140819"/>
          <a:ext cx="11173091" cy="69556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Repayment options:</a:t>
          </a:r>
        </a:p>
      </dsp:txBody>
      <dsp:txXfrm>
        <a:off x="33955" y="3174774"/>
        <a:ext cx="11105181" cy="627655"/>
      </dsp:txXfrm>
    </dsp:sp>
    <dsp:sp modelId="{16A7D10A-D95C-423E-9108-AD8DAEFA668F}">
      <dsp:nvSpPr>
        <dsp:cNvPr id="0" name=""/>
        <dsp:cNvSpPr/>
      </dsp:nvSpPr>
      <dsp:spPr>
        <a:xfrm>
          <a:off x="0" y="3836384"/>
          <a:ext cx="11173091"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746"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60 days after loan has fully disbursed or defer until student graduates</a:t>
          </a:r>
        </a:p>
      </dsp:txBody>
      <dsp:txXfrm>
        <a:off x="0" y="3836384"/>
        <a:ext cx="11173091" cy="4802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79445-4E2F-436E-8283-CEC98B4340EF}">
      <dsp:nvSpPr>
        <dsp:cNvPr id="0" name=""/>
        <dsp:cNvSpPr/>
      </dsp:nvSpPr>
      <dsp:spPr>
        <a:xfrm>
          <a:off x="0" y="0"/>
          <a:ext cx="11554550" cy="14362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47A1B2-610D-4331-BF8B-817221BFA2A4}">
      <dsp:nvSpPr>
        <dsp:cNvPr id="0" name=""/>
        <dsp:cNvSpPr/>
      </dsp:nvSpPr>
      <dsp:spPr>
        <a:xfrm>
          <a:off x="431204" y="276450"/>
          <a:ext cx="789955" cy="7899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3F84FA-F67E-4977-B226-7B9FDEA032F0}">
      <dsp:nvSpPr>
        <dsp:cNvPr id="0" name=""/>
        <dsp:cNvSpPr/>
      </dsp:nvSpPr>
      <dsp:spPr>
        <a:xfrm>
          <a:off x="1648319" y="0"/>
          <a:ext cx="9894022" cy="1436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07" tIns="152007" rIns="152007" bIns="152007" numCol="1" spcCol="1270" anchor="ctr" anchorCtr="0">
          <a:noAutofit/>
        </a:bodyPr>
        <a:lstStyle/>
        <a:p>
          <a:pPr marL="0" lvl="0" indent="0" algn="l" defTabSz="1111250">
            <a:lnSpc>
              <a:spcPct val="100000"/>
            </a:lnSpc>
            <a:spcBef>
              <a:spcPct val="0"/>
            </a:spcBef>
            <a:spcAft>
              <a:spcPct val="35000"/>
            </a:spcAft>
            <a:buNone/>
          </a:pPr>
          <a:r>
            <a:rPr lang="en-US" sz="2500" kern="1200" dirty="0"/>
            <a:t>OASFAA EMAIL: </a:t>
          </a:r>
          <a:r>
            <a:rPr lang="en-US" sz="2500" kern="1200" dirty="0">
              <a:hlinkClick xmlns:r="http://schemas.openxmlformats.org/officeDocument/2006/relationships" r:id="rId3"/>
            </a:rPr>
            <a:t>OUTREACH@OASFAA.ORG</a:t>
          </a:r>
          <a:endParaRPr lang="en-US" sz="2500" kern="1200" dirty="0"/>
        </a:p>
      </dsp:txBody>
      <dsp:txXfrm>
        <a:off x="1648319" y="0"/>
        <a:ext cx="9894022" cy="1436281"/>
      </dsp:txXfrm>
    </dsp:sp>
    <dsp:sp modelId="{EBA379C5-DC1A-4E90-BE4D-5E2323224A53}">
      <dsp:nvSpPr>
        <dsp:cNvPr id="0" name=""/>
        <dsp:cNvSpPr/>
      </dsp:nvSpPr>
      <dsp:spPr>
        <a:xfrm>
          <a:off x="0" y="1965503"/>
          <a:ext cx="11554550" cy="25614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B3A3E4-DDB0-497E-A63B-D6F36F99873E}">
      <dsp:nvSpPr>
        <dsp:cNvPr id="0" name=""/>
        <dsp:cNvSpPr/>
      </dsp:nvSpPr>
      <dsp:spPr>
        <a:xfrm>
          <a:off x="434475" y="2901184"/>
          <a:ext cx="789955" cy="78995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0A94DE-FF0E-429E-AAAF-7E32B780BFCC}">
      <dsp:nvSpPr>
        <dsp:cNvPr id="0" name=""/>
        <dsp:cNvSpPr/>
      </dsp:nvSpPr>
      <dsp:spPr>
        <a:xfrm>
          <a:off x="1658905" y="2578020"/>
          <a:ext cx="5199547" cy="1436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07" tIns="152007" rIns="152007" bIns="152007" numCol="1" spcCol="1270" anchor="ctr" anchorCtr="0">
          <a:noAutofit/>
        </a:bodyPr>
        <a:lstStyle/>
        <a:p>
          <a:pPr marL="0" lvl="0" indent="0" algn="l" defTabSz="1111250">
            <a:lnSpc>
              <a:spcPct val="100000"/>
            </a:lnSpc>
            <a:spcBef>
              <a:spcPct val="0"/>
            </a:spcBef>
            <a:spcAft>
              <a:spcPct val="35000"/>
            </a:spcAft>
            <a:buNone/>
          </a:pPr>
          <a:r>
            <a:rPr lang="en-US" sz="2500" kern="1200" dirty="0"/>
            <a:t>Web:  </a:t>
          </a:r>
          <a:r>
            <a:rPr lang="en-US" sz="2500" kern="1200" dirty="0">
              <a:hlinkClick xmlns:r="http://schemas.openxmlformats.org/officeDocument/2006/relationships" r:id="rId6"/>
            </a:rPr>
            <a:t>http://www.oasfaa.org/</a:t>
          </a:r>
          <a:r>
            <a:rPr lang="en-US" sz="2500" kern="1200" dirty="0"/>
            <a:t> (page for counselors)</a:t>
          </a:r>
        </a:p>
      </dsp:txBody>
      <dsp:txXfrm>
        <a:off x="1658905" y="2578020"/>
        <a:ext cx="5199547" cy="1436281"/>
      </dsp:txXfrm>
    </dsp:sp>
    <dsp:sp modelId="{DA27DC77-2359-493F-A720-8B9B1491A624}">
      <dsp:nvSpPr>
        <dsp:cNvPr id="0" name=""/>
        <dsp:cNvSpPr/>
      </dsp:nvSpPr>
      <dsp:spPr>
        <a:xfrm>
          <a:off x="6858453" y="2578020"/>
          <a:ext cx="4694475" cy="1436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07" tIns="152007" rIns="152007" bIns="152007" numCol="1" spcCol="1270" anchor="ctr" anchorCtr="0">
          <a:noAutofit/>
        </a:bodyPr>
        <a:lstStyle/>
        <a:p>
          <a:pPr marL="0" lvl="0" indent="0" algn="l" defTabSz="800100">
            <a:lnSpc>
              <a:spcPct val="100000"/>
            </a:lnSpc>
            <a:spcBef>
              <a:spcPct val="0"/>
            </a:spcBef>
            <a:spcAft>
              <a:spcPct val="35000"/>
            </a:spcAft>
            <a:buFont typeface="+mj-lt"/>
            <a:buNone/>
          </a:pPr>
          <a:r>
            <a:rPr lang="en-US" sz="1800" kern="1200" dirty="0"/>
            <a:t>Request an OASFAA volunteer High School    Financial Aid Night presenter</a:t>
          </a:r>
        </a:p>
        <a:p>
          <a:pPr marL="0" lvl="0" indent="0" algn="l" defTabSz="800100">
            <a:lnSpc>
              <a:spcPct val="100000"/>
            </a:lnSpc>
            <a:spcBef>
              <a:spcPct val="0"/>
            </a:spcBef>
            <a:spcAft>
              <a:spcPct val="35000"/>
            </a:spcAft>
            <a:buFont typeface="+mj-lt"/>
            <a:buNone/>
          </a:pPr>
          <a:endParaRPr lang="en-US" sz="1800" kern="1200" dirty="0"/>
        </a:p>
        <a:p>
          <a:pPr marL="0" lvl="0" indent="0" algn="l" defTabSz="800100">
            <a:lnSpc>
              <a:spcPct val="100000"/>
            </a:lnSpc>
            <a:spcBef>
              <a:spcPct val="0"/>
            </a:spcBef>
            <a:spcAft>
              <a:spcPct val="35000"/>
            </a:spcAft>
            <a:buFont typeface="+mj-lt"/>
            <a:buNone/>
          </a:pPr>
          <a:r>
            <a:rPr lang="en-US" sz="1800" kern="1200" dirty="0"/>
            <a:t>Register for the Counselor Workshops </a:t>
          </a:r>
        </a:p>
        <a:p>
          <a:pPr marL="0" lvl="0" indent="0" algn="l" defTabSz="800100">
            <a:lnSpc>
              <a:spcPct val="100000"/>
            </a:lnSpc>
            <a:spcBef>
              <a:spcPct val="0"/>
            </a:spcBef>
            <a:spcAft>
              <a:spcPct val="35000"/>
            </a:spcAft>
            <a:buFont typeface="+mj-lt"/>
            <a:buNone/>
          </a:pPr>
          <a:endParaRPr lang="en-US" sz="1800" kern="1200" dirty="0"/>
        </a:p>
        <a:p>
          <a:pPr marL="0" lvl="0" indent="0" algn="l" defTabSz="800100">
            <a:lnSpc>
              <a:spcPct val="100000"/>
            </a:lnSpc>
            <a:spcBef>
              <a:spcPct val="0"/>
            </a:spcBef>
            <a:spcAft>
              <a:spcPct val="35000"/>
            </a:spcAft>
            <a:buFont typeface="+mj-lt"/>
            <a:buNone/>
          </a:pPr>
          <a:r>
            <a:rPr lang="en-US" sz="1800" b="1" kern="1200" dirty="0"/>
            <a:t>Sign up for our email database to be sure you are notified for all events.</a:t>
          </a:r>
          <a:endParaRPr lang="en-US" sz="1800" kern="1200" dirty="0"/>
        </a:p>
      </dsp:txBody>
      <dsp:txXfrm>
        <a:off x="6858453" y="2578020"/>
        <a:ext cx="4694475" cy="14362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3177" tIns="46589" rIns="93177" bIns="46589" rtlCol="0"/>
          <a:lstStyle>
            <a:lvl1pPr algn="r">
              <a:defRPr sz="1200"/>
            </a:lvl1pPr>
          </a:lstStyle>
          <a:p>
            <a:fld id="{DA65A454-3D7C-4132-BC8D-EC0FAD6F0ECE}" type="datetimeFigureOut">
              <a:rPr lang="en-US" smtClean="0"/>
              <a:t>9/26/2023</a:t>
            </a:fld>
            <a:endParaRPr lang="en-US" dirty="0"/>
          </a:p>
        </p:txBody>
      </p:sp>
      <p:sp>
        <p:nvSpPr>
          <p:cNvPr id="4" name="Footer Placeholder 3"/>
          <p:cNvSpPr>
            <a:spLocks noGrp="1"/>
          </p:cNvSpPr>
          <p:nvPr>
            <p:ph type="ftr" sz="quarter" idx="2"/>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3177" tIns="46589" rIns="93177" bIns="46589" rtlCol="0" anchor="b"/>
          <a:lstStyle>
            <a:lvl1pPr algn="r">
              <a:defRPr sz="1200"/>
            </a:lvl1pPr>
          </a:lstStyle>
          <a:p>
            <a:fld id="{ECC1678C-731A-4775-9FB7-C18B9332EC28}" type="slidenum">
              <a:rPr lang="en-US" smtClean="0"/>
              <a:t>‹#›</a:t>
            </a:fld>
            <a:endParaRPr lang="en-US" dirty="0"/>
          </a:p>
        </p:txBody>
      </p:sp>
    </p:spTree>
    <p:extLst>
      <p:ext uri="{BB962C8B-B14F-4D97-AF65-F5344CB8AC3E}">
        <p14:creationId xmlns:p14="http://schemas.microsoft.com/office/powerpoint/2010/main" val="2244743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93C7962B-2394-49D8-8FD2-5F1AE2BD445A}" type="datetimeFigureOut">
              <a:rPr lang="en-US" smtClean="0"/>
              <a:t>9/26/2023</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1A337998-53FF-4963-8926-810F5AB3C722}" type="slidenum">
              <a:rPr lang="en-US" smtClean="0"/>
              <a:t>‹#›</a:t>
            </a:fld>
            <a:endParaRPr lang="en-US" dirty="0"/>
          </a:p>
        </p:txBody>
      </p:sp>
    </p:spTree>
    <p:extLst>
      <p:ext uri="{BB962C8B-B14F-4D97-AF65-F5344CB8AC3E}">
        <p14:creationId xmlns:p14="http://schemas.microsoft.com/office/powerpoint/2010/main" val="3238219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1A337998-53FF-4963-8926-810F5AB3C722}" type="slidenum">
              <a:rPr lang="en-US" smtClean="0"/>
              <a:t>1</a:t>
            </a:fld>
            <a:endParaRPr lang="en-US" dirty="0"/>
          </a:p>
        </p:txBody>
      </p:sp>
    </p:spTree>
    <p:extLst>
      <p:ext uri="{BB962C8B-B14F-4D97-AF65-F5344CB8AC3E}">
        <p14:creationId xmlns:p14="http://schemas.microsoft.com/office/powerpoint/2010/main" val="4261991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cs typeface="Arial" charset="0"/>
              </a:defRPr>
            </a:lvl1pPr>
            <a:lvl2pPr marL="757066" indent="-291179">
              <a:defRPr>
                <a:solidFill>
                  <a:schemeClr val="tx1"/>
                </a:solidFill>
                <a:latin typeface="Trebuchet MS" pitchFamily="34" charset="0"/>
                <a:cs typeface="Arial" charset="0"/>
              </a:defRPr>
            </a:lvl2pPr>
            <a:lvl3pPr marL="1164717" indent="-232943">
              <a:defRPr>
                <a:solidFill>
                  <a:schemeClr val="tx1"/>
                </a:solidFill>
                <a:latin typeface="Trebuchet MS" pitchFamily="34" charset="0"/>
                <a:cs typeface="Arial" charset="0"/>
              </a:defRPr>
            </a:lvl3pPr>
            <a:lvl4pPr marL="1630604" indent="-232943">
              <a:defRPr>
                <a:solidFill>
                  <a:schemeClr val="tx1"/>
                </a:solidFill>
                <a:latin typeface="Trebuchet MS" pitchFamily="34" charset="0"/>
                <a:cs typeface="Arial" charset="0"/>
              </a:defRPr>
            </a:lvl4pPr>
            <a:lvl5pPr marL="2096491" indent="-232943">
              <a:defRPr>
                <a:solidFill>
                  <a:schemeClr val="tx1"/>
                </a:solidFill>
                <a:latin typeface="Trebuchet MS" pitchFamily="34" charset="0"/>
                <a:cs typeface="Arial" charset="0"/>
              </a:defRPr>
            </a:lvl5pPr>
            <a:lvl6pPr marL="2562377" indent="-232943" defTabSz="465887" eaLnBrk="0" fontAlgn="base" hangingPunct="0">
              <a:spcBef>
                <a:spcPct val="0"/>
              </a:spcBef>
              <a:spcAft>
                <a:spcPct val="0"/>
              </a:spcAft>
              <a:defRPr>
                <a:solidFill>
                  <a:schemeClr val="tx1"/>
                </a:solidFill>
                <a:latin typeface="Trebuchet MS" pitchFamily="34" charset="0"/>
                <a:cs typeface="Arial" charset="0"/>
              </a:defRPr>
            </a:lvl6pPr>
            <a:lvl7pPr marL="3028264" indent="-232943" defTabSz="465887" eaLnBrk="0" fontAlgn="base" hangingPunct="0">
              <a:spcBef>
                <a:spcPct val="0"/>
              </a:spcBef>
              <a:spcAft>
                <a:spcPct val="0"/>
              </a:spcAft>
              <a:defRPr>
                <a:solidFill>
                  <a:schemeClr val="tx1"/>
                </a:solidFill>
                <a:latin typeface="Trebuchet MS" pitchFamily="34" charset="0"/>
                <a:cs typeface="Arial" charset="0"/>
              </a:defRPr>
            </a:lvl7pPr>
            <a:lvl8pPr marL="3494151" indent="-232943" defTabSz="465887" eaLnBrk="0" fontAlgn="base" hangingPunct="0">
              <a:spcBef>
                <a:spcPct val="0"/>
              </a:spcBef>
              <a:spcAft>
                <a:spcPct val="0"/>
              </a:spcAft>
              <a:defRPr>
                <a:solidFill>
                  <a:schemeClr val="tx1"/>
                </a:solidFill>
                <a:latin typeface="Trebuchet MS" pitchFamily="34" charset="0"/>
                <a:cs typeface="Arial" charset="0"/>
              </a:defRPr>
            </a:lvl8pPr>
            <a:lvl9pPr marL="3960038" indent="-232943" defTabSz="465887" eaLnBrk="0" fontAlgn="base" hangingPunct="0">
              <a:spcBef>
                <a:spcPct val="0"/>
              </a:spcBef>
              <a:spcAft>
                <a:spcPct val="0"/>
              </a:spcAft>
              <a:defRPr>
                <a:solidFill>
                  <a:schemeClr val="tx1"/>
                </a:solidFill>
                <a:latin typeface="Trebuchet MS" pitchFamily="34" charset="0"/>
                <a:cs typeface="Arial" charset="0"/>
              </a:defRPr>
            </a:lvl9pPr>
          </a:lstStyle>
          <a:p>
            <a:fld id="{64EBDC4C-44AF-4500-9925-B061AB0EA4C8}" type="slidenum">
              <a:rPr lang="en-US" altLang="en-US">
                <a:latin typeface="Calibri" pitchFamily="34" charset="0"/>
              </a:rPr>
              <a:pPr/>
              <a:t>10</a:t>
            </a:fld>
            <a:endParaRPr lang="en-US" altLang="en-US" dirty="0">
              <a:latin typeface="Calibri" pitchFamily="34" charset="0"/>
            </a:endParaRPr>
          </a:p>
        </p:txBody>
      </p:sp>
    </p:spTree>
    <p:extLst>
      <p:ext uri="{BB962C8B-B14F-4D97-AF65-F5344CB8AC3E}">
        <p14:creationId xmlns:p14="http://schemas.microsoft.com/office/powerpoint/2010/main" val="2983224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People without social security numbers will need to get an FSA ID. They will use the same website to set it up but will have different questions. The signature page is gone.</a:t>
            </a:r>
          </a:p>
          <a:p>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cs typeface="Arial" charset="0"/>
              </a:defRPr>
            </a:lvl1pPr>
            <a:lvl2pPr marL="757066" indent="-291179">
              <a:defRPr>
                <a:solidFill>
                  <a:schemeClr val="tx1"/>
                </a:solidFill>
                <a:latin typeface="Trebuchet MS" pitchFamily="34" charset="0"/>
                <a:cs typeface="Arial" charset="0"/>
              </a:defRPr>
            </a:lvl2pPr>
            <a:lvl3pPr marL="1164717" indent="-232943">
              <a:defRPr>
                <a:solidFill>
                  <a:schemeClr val="tx1"/>
                </a:solidFill>
                <a:latin typeface="Trebuchet MS" pitchFamily="34" charset="0"/>
                <a:cs typeface="Arial" charset="0"/>
              </a:defRPr>
            </a:lvl3pPr>
            <a:lvl4pPr marL="1630604" indent="-232943">
              <a:defRPr>
                <a:solidFill>
                  <a:schemeClr val="tx1"/>
                </a:solidFill>
                <a:latin typeface="Trebuchet MS" pitchFamily="34" charset="0"/>
                <a:cs typeface="Arial" charset="0"/>
              </a:defRPr>
            </a:lvl4pPr>
            <a:lvl5pPr marL="2096491" indent="-232943">
              <a:defRPr>
                <a:solidFill>
                  <a:schemeClr val="tx1"/>
                </a:solidFill>
                <a:latin typeface="Trebuchet MS" pitchFamily="34" charset="0"/>
                <a:cs typeface="Arial" charset="0"/>
              </a:defRPr>
            </a:lvl5pPr>
            <a:lvl6pPr marL="2562377" indent="-232943" defTabSz="465887" eaLnBrk="0" fontAlgn="base" hangingPunct="0">
              <a:spcBef>
                <a:spcPct val="0"/>
              </a:spcBef>
              <a:spcAft>
                <a:spcPct val="0"/>
              </a:spcAft>
              <a:defRPr>
                <a:solidFill>
                  <a:schemeClr val="tx1"/>
                </a:solidFill>
                <a:latin typeface="Trebuchet MS" pitchFamily="34" charset="0"/>
                <a:cs typeface="Arial" charset="0"/>
              </a:defRPr>
            </a:lvl6pPr>
            <a:lvl7pPr marL="3028264" indent="-232943" defTabSz="465887" eaLnBrk="0" fontAlgn="base" hangingPunct="0">
              <a:spcBef>
                <a:spcPct val="0"/>
              </a:spcBef>
              <a:spcAft>
                <a:spcPct val="0"/>
              </a:spcAft>
              <a:defRPr>
                <a:solidFill>
                  <a:schemeClr val="tx1"/>
                </a:solidFill>
                <a:latin typeface="Trebuchet MS" pitchFamily="34" charset="0"/>
                <a:cs typeface="Arial" charset="0"/>
              </a:defRPr>
            </a:lvl7pPr>
            <a:lvl8pPr marL="3494151" indent="-232943" defTabSz="465887" eaLnBrk="0" fontAlgn="base" hangingPunct="0">
              <a:spcBef>
                <a:spcPct val="0"/>
              </a:spcBef>
              <a:spcAft>
                <a:spcPct val="0"/>
              </a:spcAft>
              <a:defRPr>
                <a:solidFill>
                  <a:schemeClr val="tx1"/>
                </a:solidFill>
                <a:latin typeface="Trebuchet MS" pitchFamily="34" charset="0"/>
                <a:cs typeface="Arial" charset="0"/>
              </a:defRPr>
            </a:lvl8pPr>
            <a:lvl9pPr marL="3960038" indent="-232943" defTabSz="465887" eaLnBrk="0" fontAlgn="base" hangingPunct="0">
              <a:spcBef>
                <a:spcPct val="0"/>
              </a:spcBef>
              <a:spcAft>
                <a:spcPct val="0"/>
              </a:spcAft>
              <a:defRPr>
                <a:solidFill>
                  <a:schemeClr val="tx1"/>
                </a:solidFill>
                <a:latin typeface="Trebuchet MS" pitchFamily="34" charset="0"/>
                <a:cs typeface="Arial" charset="0"/>
              </a:defRPr>
            </a:lvl9pPr>
          </a:lstStyle>
          <a:p>
            <a:fld id="{64EBDC4C-44AF-4500-9925-B061AB0EA4C8}" type="slidenum">
              <a:rPr lang="en-US" altLang="en-US">
                <a:latin typeface="Calibri" pitchFamily="34" charset="0"/>
              </a:rPr>
              <a:pPr/>
              <a:t>11</a:t>
            </a:fld>
            <a:endParaRPr lang="en-US" altLang="en-US" dirty="0">
              <a:latin typeface="Calibri" pitchFamily="34" charset="0"/>
            </a:endParaRPr>
          </a:p>
        </p:txBody>
      </p:sp>
    </p:spTree>
    <p:extLst>
      <p:ext uri="{BB962C8B-B14F-4D97-AF65-F5344CB8AC3E}">
        <p14:creationId xmlns:p14="http://schemas.microsoft.com/office/powerpoint/2010/main" val="3999218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include legal name and DOB</a:t>
            </a:r>
          </a:p>
          <a:p>
            <a:endParaRPr lang="en-US" dirty="0"/>
          </a:p>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12</a:t>
            </a:fld>
            <a:endParaRPr lang="en-US" dirty="0"/>
          </a:p>
        </p:txBody>
      </p:sp>
    </p:spTree>
    <p:extLst>
      <p:ext uri="{BB962C8B-B14F-4D97-AF65-F5344CB8AC3E}">
        <p14:creationId xmlns:p14="http://schemas.microsoft.com/office/powerpoint/2010/main" val="2563766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defTabSz="931653" fontAlgn="base">
              <a:spcBef>
                <a:spcPct val="30000"/>
              </a:spcBef>
              <a:spcAft>
                <a:spcPct val="0"/>
              </a:spcAf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332089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none of these apply, then student must provide information about their parent(s).</a:t>
            </a:r>
          </a:p>
          <a:p>
            <a:r>
              <a:rPr lang="en-US" dirty="0"/>
              <a:t>- Dependency appeal (estranged relationship, abuse, neglect)</a:t>
            </a:r>
          </a:p>
        </p:txBody>
      </p:sp>
      <p:sp>
        <p:nvSpPr>
          <p:cNvPr id="4" name="Slide Number Placeholder 3"/>
          <p:cNvSpPr>
            <a:spLocks noGrp="1"/>
          </p:cNvSpPr>
          <p:nvPr>
            <p:ph type="sldNum" sz="quarter" idx="5"/>
          </p:nvPr>
        </p:nvSpPr>
        <p:spPr/>
        <p:txBody>
          <a:bodyPr/>
          <a:lstStyle/>
          <a:p>
            <a:fld id="{1A337998-53FF-4963-8926-810F5AB3C722}" type="slidenum">
              <a:rPr lang="en-US" smtClean="0"/>
              <a:t>15</a:t>
            </a:fld>
            <a:endParaRPr lang="en-US" dirty="0"/>
          </a:p>
        </p:txBody>
      </p:sp>
    </p:spTree>
    <p:extLst>
      <p:ext uri="{BB962C8B-B14F-4D97-AF65-F5344CB8AC3E}">
        <p14:creationId xmlns:p14="http://schemas.microsoft.com/office/powerpoint/2010/main" val="2274552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pPr defTabSz="965547"/>
            <a:fld id="{EE228228-AC28-4E68-A247-8929559E1C66}" type="slidenum">
              <a:rPr lang="en-US" smtClean="0"/>
              <a:pPr defTabSz="965547"/>
              <a:t>16</a:t>
            </a:fld>
            <a:endParaRPr lang="en-US" dirty="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47190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17</a:t>
            </a:fld>
            <a:endParaRPr lang="en-US" dirty="0"/>
          </a:p>
        </p:txBody>
      </p:sp>
    </p:spTree>
    <p:extLst>
      <p:ext uri="{BB962C8B-B14F-4D97-AF65-F5344CB8AC3E}">
        <p14:creationId xmlns:p14="http://schemas.microsoft.com/office/powerpoint/2010/main" val="2919021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18</a:t>
            </a:fld>
            <a:endParaRPr lang="en-US" dirty="0"/>
          </a:p>
        </p:txBody>
      </p:sp>
    </p:spTree>
    <p:extLst>
      <p:ext uri="{BB962C8B-B14F-4D97-AF65-F5344CB8AC3E}">
        <p14:creationId xmlns:p14="http://schemas.microsoft.com/office/powerpoint/2010/main" val="2176603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and indirect costs</a:t>
            </a:r>
          </a:p>
        </p:txBody>
      </p:sp>
      <p:sp>
        <p:nvSpPr>
          <p:cNvPr id="4" name="Slide Number Placeholder 3"/>
          <p:cNvSpPr>
            <a:spLocks noGrp="1"/>
          </p:cNvSpPr>
          <p:nvPr>
            <p:ph type="sldNum" sz="quarter" idx="5"/>
          </p:nvPr>
        </p:nvSpPr>
        <p:spPr/>
        <p:txBody>
          <a:bodyPr/>
          <a:lstStyle/>
          <a:p>
            <a:fld id="{1A337998-53FF-4963-8926-810F5AB3C722}" type="slidenum">
              <a:rPr lang="en-US" smtClean="0"/>
              <a:t>19</a:t>
            </a:fld>
            <a:endParaRPr lang="en-US" dirty="0"/>
          </a:p>
        </p:txBody>
      </p:sp>
    </p:spTree>
    <p:extLst>
      <p:ext uri="{BB962C8B-B14F-4D97-AF65-F5344CB8AC3E}">
        <p14:creationId xmlns:p14="http://schemas.microsoft.com/office/powerpoint/2010/main" val="1499663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Aid can never be more than the cost of attendance</a:t>
            </a:r>
          </a:p>
          <a:p>
            <a:pPr marL="171450" indent="-171450">
              <a:buFontTx/>
              <a:buChar char="-"/>
            </a:pPr>
            <a:r>
              <a:rPr lang="en-US" dirty="0"/>
              <a:t>Each school has their own cost regardless of SAI</a:t>
            </a:r>
          </a:p>
          <a:p>
            <a:endParaRPr lang="en-US" dirty="0"/>
          </a:p>
        </p:txBody>
      </p:sp>
      <p:sp>
        <p:nvSpPr>
          <p:cNvPr id="4" name="Slide Number Placeholder 3"/>
          <p:cNvSpPr>
            <a:spLocks noGrp="1"/>
          </p:cNvSpPr>
          <p:nvPr>
            <p:ph type="sldNum" sz="quarter" idx="10"/>
          </p:nvPr>
        </p:nvSpPr>
        <p:spPr/>
        <p:txBody>
          <a:bodyPr/>
          <a:lstStyle/>
          <a:p>
            <a:fld id="{1A337998-53FF-4963-8926-810F5AB3C722}" type="slidenum">
              <a:rPr lang="en-US" smtClean="0"/>
              <a:t>20</a:t>
            </a:fld>
            <a:endParaRPr lang="en-US" dirty="0"/>
          </a:p>
        </p:txBody>
      </p:sp>
    </p:spTree>
    <p:extLst>
      <p:ext uri="{BB962C8B-B14F-4D97-AF65-F5344CB8AC3E}">
        <p14:creationId xmlns:p14="http://schemas.microsoft.com/office/powerpoint/2010/main" val="105299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2</a:t>
            </a:fld>
            <a:endParaRPr lang="en-US" dirty="0"/>
          </a:p>
        </p:txBody>
      </p:sp>
    </p:spTree>
    <p:extLst>
      <p:ext uri="{BB962C8B-B14F-4D97-AF65-F5344CB8AC3E}">
        <p14:creationId xmlns:p14="http://schemas.microsoft.com/office/powerpoint/2010/main" val="1665389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Scholarships = Free</a:t>
            </a:r>
          </a:p>
          <a:p>
            <a:r>
              <a:rPr lang="en-US" dirty="0"/>
              <a:t>Grants = Free</a:t>
            </a:r>
          </a:p>
          <a:p>
            <a:r>
              <a:rPr lang="en-US" dirty="0"/>
              <a:t>Loans = Borrowed Money</a:t>
            </a:r>
          </a:p>
          <a:p>
            <a:r>
              <a:rPr lang="en-US" dirty="0"/>
              <a:t>Work Study = Money earned through employment</a:t>
            </a:r>
          </a:p>
        </p:txBody>
      </p:sp>
      <p:sp>
        <p:nvSpPr>
          <p:cNvPr id="4" name="Slide Number Placeholder 3"/>
          <p:cNvSpPr>
            <a:spLocks noGrp="1"/>
          </p:cNvSpPr>
          <p:nvPr>
            <p:ph type="sldNum" sz="quarter" idx="5"/>
          </p:nvPr>
        </p:nvSpPr>
        <p:spPr/>
        <p:txBody>
          <a:bodyPr/>
          <a:lstStyle/>
          <a:p>
            <a:fld id="{1A337998-53FF-4963-8926-810F5AB3C722}" type="slidenum">
              <a:rPr lang="en-US" smtClean="0"/>
              <a:t>22</a:t>
            </a:fld>
            <a:endParaRPr lang="en-US" dirty="0"/>
          </a:p>
        </p:txBody>
      </p:sp>
    </p:spTree>
    <p:extLst>
      <p:ext uri="{BB962C8B-B14F-4D97-AF65-F5344CB8AC3E}">
        <p14:creationId xmlns:p14="http://schemas.microsoft.com/office/powerpoint/2010/main" val="2828344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24-25: </a:t>
            </a:r>
          </a:p>
          <a:p>
            <a:r>
              <a:rPr lang="en-US" sz="1200" dirty="0"/>
              <a:t>- New legislation allows for Maximum and Minimum Pell Grants to be determined by 2022 Federal Poverty Tables.</a:t>
            </a:r>
            <a:br>
              <a:rPr lang="en-US" sz="1200" dirty="0"/>
            </a:br>
            <a:r>
              <a:rPr lang="en-US" sz="800" dirty="0"/>
              <a:t>- </a:t>
            </a:r>
            <a:r>
              <a:rPr lang="en-US" sz="1200" dirty="0"/>
              <a:t>Pell Grants between minimum and maximum will be determined by SAI (similar to the way EFC was used).</a:t>
            </a:r>
            <a:br>
              <a:rPr lang="en-US" sz="1200" dirty="0"/>
            </a:br>
            <a:r>
              <a:rPr lang="en-US" sz="800" dirty="0"/>
              <a:t>- </a:t>
            </a:r>
            <a:r>
              <a:rPr lang="en-US" sz="1200" dirty="0"/>
              <a:t>Poverty charts are published at the beginning of each calendar year and can be used to predict Pell Grant eligibility.</a:t>
            </a:r>
            <a:br>
              <a:rPr lang="en-US" sz="1200" dirty="0"/>
            </a:br>
            <a:r>
              <a:rPr lang="en-US" sz="800" dirty="0"/>
              <a:t>- </a:t>
            </a:r>
            <a:r>
              <a:rPr lang="en-US" sz="1200" dirty="0"/>
              <a:t>There will no longer be Pell Charts. Pell Grant amount is determined by maximum Pell amount minus SAI and rounded to closest $5.</a:t>
            </a:r>
            <a:br>
              <a:rPr lang="en-US" sz="1200" dirty="0"/>
            </a:br>
            <a:r>
              <a:rPr lang="en-US" sz="800" dirty="0"/>
              <a:t>- </a:t>
            </a:r>
            <a:r>
              <a:rPr lang="en-US" sz="1200" dirty="0"/>
              <a:t>Pell amount will vary by enrollment intensity, calculated on number of hours registered.</a:t>
            </a:r>
          </a:p>
          <a:p>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797644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381878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320751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defTabSz="931653" fontAlgn="base">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390811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No credit check is required</a:t>
            </a:r>
          </a:p>
          <a:p>
            <a:pPr marL="171450" indent="-171450">
              <a:buFontTx/>
              <a:buChar char="-"/>
            </a:pPr>
            <a:r>
              <a:rPr lang="en-US" dirty="0"/>
              <a:t>Depending on grade level and status</a:t>
            </a:r>
          </a:p>
          <a:p>
            <a:pPr marL="171450" indent="-171450">
              <a:buFontTx/>
              <a:buChar char="-"/>
            </a:pPr>
            <a:r>
              <a:rPr lang="en-US" dirty="0"/>
              <a:t>5500/6500/7500 or up to 20,500 for graduate students</a:t>
            </a:r>
          </a:p>
          <a:p>
            <a:pPr marL="171450" indent="-171450">
              <a:buFontTx/>
              <a:buChar char="-"/>
            </a:pPr>
            <a:r>
              <a:rPr lang="en-US" dirty="0"/>
              <a:t>MPN &amp; EC required</a:t>
            </a:r>
          </a:p>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28</a:t>
            </a:fld>
            <a:endParaRPr lang="en-US" dirty="0"/>
          </a:p>
        </p:txBody>
      </p:sp>
    </p:spTree>
    <p:extLst>
      <p:ext uri="{BB962C8B-B14F-4D97-AF65-F5344CB8AC3E}">
        <p14:creationId xmlns:p14="http://schemas.microsoft.com/office/powerpoint/2010/main" val="1106753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There are also graduate plus loans that graduate students can apply for – same interest rate</a:t>
            </a:r>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3703608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xfrm>
            <a:off x="330200" y="696913"/>
            <a:ext cx="6197600" cy="3486150"/>
          </a:xfrm>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i="1" dirty="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FE1097-FE4E-405D-A552-35E616C6D94A}" type="slidenum">
              <a:rPr lang="en-US">
                <a:solidFill>
                  <a:prstClr val="black"/>
                </a:solidFill>
              </a:rPr>
              <a:pPr fontAlgn="base">
                <a:spcBef>
                  <a:spcPct val="0"/>
                </a:spcBef>
                <a:spcAft>
                  <a:spcPct val="0"/>
                </a:spcAft>
              </a:pPr>
              <a:t>31</a:t>
            </a:fld>
            <a:endParaRPr lang="en-US" dirty="0">
              <a:solidFill>
                <a:prstClr val="black"/>
              </a:solidFill>
            </a:endParaRPr>
          </a:p>
        </p:txBody>
      </p:sp>
    </p:spTree>
    <p:extLst>
      <p:ext uri="{BB962C8B-B14F-4D97-AF65-F5344CB8AC3E}">
        <p14:creationId xmlns:p14="http://schemas.microsoft.com/office/powerpoint/2010/main" val="333327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37998-53FF-4963-8926-810F5AB3C722}" type="slidenum">
              <a:rPr lang="en-US" smtClean="0"/>
              <a:t>32</a:t>
            </a:fld>
            <a:endParaRPr lang="en-US" dirty="0"/>
          </a:p>
        </p:txBody>
      </p:sp>
    </p:spTree>
    <p:extLst>
      <p:ext uri="{BB962C8B-B14F-4D97-AF65-F5344CB8AC3E}">
        <p14:creationId xmlns:p14="http://schemas.microsoft.com/office/powerpoint/2010/main" val="2343417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33</a:t>
            </a:fld>
            <a:endParaRPr lang="en-US" dirty="0"/>
          </a:p>
        </p:txBody>
      </p:sp>
    </p:spTree>
    <p:extLst>
      <p:ext uri="{BB962C8B-B14F-4D97-AF65-F5344CB8AC3E}">
        <p14:creationId xmlns:p14="http://schemas.microsoft.com/office/powerpoint/2010/main" val="3416569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3</a:t>
            </a:fld>
            <a:endParaRPr lang="en-US" dirty="0"/>
          </a:p>
        </p:txBody>
      </p:sp>
    </p:spTree>
    <p:extLst>
      <p:ext uri="{BB962C8B-B14F-4D97-AF65-F5344CB8AC3E}">
        <p14:creationId xmlns:p14="http://schemas.microsoft.com/office/powerpoint/2010/main" val="2653174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baseline="0" dirty="0"/>
          </a:p>
        </p:txBody>
      </p:sp>
      <p:sp>
        <p:nvSpPr>
          <p:cNvPr id="4" name="Slide Number Placeholder 3"/>
          <p:cNvSpPr>
            <a:spLocks noGrp="1"/>
          </p:cNvSpPr>
          <p:nvPr>
            <p:ph type="sldNum" sz="quarter" idx="10"/>
          </p:nvPr>
        </p:nvSpPr>
        <p:spPr/>
        <p:txBody>
          <a:bodyPr/>
          <a:lstStyle/>
          <a:p>
            <a:fld id="{1A337998-53FF-4963-8926-810F5AB3C722}" type="slidenum">
              <a:rPr lang="en-US" smtClean="0"/>
              <a:t>34</a:t>
            </a:fld>
            <a:endParaRPr lang="en-US" dirty="0"/>
          </a:p>
        </p:txBody>
      </p:sp>
    </p:spTree>
    <p:extLst>
      <p:ext uri="{BB962C8B-B14F-4D97-AF65-F5344CB8AC3E}">
        <p14:creationId xmlns:p14="http://schemas.microsoft.com/office/powerpoint/2010/main" val="268294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7CDE4-AF5D-49B6-9754-1EB7FA1D7B07}" type="slidenum">
              <a:rPr lang="en-US" smtClean="0"/>
              <a:t>35</a:t>
            </a:fld>
            <a:endParaRPr lang="en-US" dirty="0"/>
          </a:p>
        </p:txBody>
      </p:sp>
    </p:spTree>
    <p:extLst>
      <p:ext uri="{BB962C8B-B14F-4D97-AF65-F5344CB8AC3E}">
        <p14:creationId xmlns:p14="http://schemas.microsoft.com/office/powerpoint/2010/main" val="3277232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36</a:t>
            </a:fld>
            <a:endParaRPr lang="en-US" dirty="0"/>
          </a:p>
        </p:txBody>
      </p:sp>
    </p:spTree>
    <p:extLst>
      <p:ext uri="{BB962C8B-B14F-4D97-AF65-F5344CB8AC3E}">
        <p14:creationId xmlns:p14="http://schemas.microsoft.com/office/powerpoint/2010/main" val="1633822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37998-53FF-4963-8926-810F5AB3C722}" type="slidenum">
              <a:rPr lang="en-US" smtClean="0"/>
              <a:t>37</a:t>
            </a:fld>
            <a:endParaRPr lang="en-US" dirty="0"/>
          </a:p>
        </p:txBody>
      </p:sp>
    </p:spTree>
    <p:extLst>
      <p:ext uri="{BB962C8B-B14F-4D97-AF65-F5344CB8AC3E}">
        <p14:creationId xmlns:p14="http://schemas.microsoft.com/office/powerpoint/2010/main" val="232258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is correct as of today…</a:t>
            </a:r>
          </a:p>
        </p:txBody>
      </p:sp>
      <p:sp>
        <p:nvSpPr>
          <p:cNvPr id="4" name="Slide Number Placeholder 3"/>
          <p:cNvSpPr>
            <a:spLocks noGrp="1"/>
          </p:cNvSpPr>
          <p:nvPr>
            <p:ph type="sldNum" sz="quarter" idx="10"/>
          </p:nvPr>
        </p:nvSpPr>
        <p:spPr/>
        <p:txBody>
          <a:bodyPr/>
          <a:lstStyle/>
          <a:p>
            <a:fld id="{1A337998-53FF-4963-8926-810F5AB3C722}" type="slidenum">
              <a:rPr lang="en-US" smtClean="0"/>
              <a:t>4</a:t>
            </a:fld>
            <a:endParaRPr lang="en-US" dirty="0"/>
          </a:p>
        </p:txBody>
      </p:sp>
    </p:spTree>
    <p:extLst>
      <p:ext uri="{BB962C8B-B14F-4D97-AF65-F5344CB8AC3E}">
        <p14:creationId xmlns:p14="http://schemas.microsoft.com/office/powerpoint/2010/main" val="1723409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5</a:t>
            </a:fld>
            <a:endParaRPr lang="en-US" dirty="0"/>
          </a:p>
        </p:txBody>
      </p:sp>
    </p:spTree>
    <p:extLst>
      <p:ext uri="{BB962C8B-B14F-4D97-AF65-F5344CB8AC3E}">
        <p14:creationId xmlns:p14="http://schemas.microsoft.com/office/powerpoint/2010/main" val="2308997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6</a:t>
            </a:fld>
            <a:endParaRPr lang="en-US" dirty="0"/>
          </a:p>
        </p:txBody>
      </p:sp>
    </p:spTree>
    <p:extLst>
      <p:ext uri="{BB962C8B-B14F-4D97-AF65-F5344CB8AC3E}">
        <p14:creationId xmlns:p14="http://schemas.microsoft.com/office/powerpoint/2010/main" val="1504016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Avoid being scammed – never pay to complete the FAFSA</a:t>
            </a:r>
          </a:p>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7</a:t>
            </a:fld>
            <a:endParaRPr lang="en-US" dirty="0"/>
          </a:p>
        </p:txBody>
      </p:sp>
    </p:spTree>
    <p:extLst>
      <p:ext uri="{BB962C8B-B14F-4D97-AF65-F5344CB8AC3E}">
        <p14:creationId xmlns:p14="http://schemas.microsoft.com/office/powerpoint/2010/main" val="4159474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Submit a new form every year</a:t>
            </a:r>
          </a:p>
          <a:p>
            <a:pPr marL="171450" indent="-171450">
              <a:buFontTx/>
              <a:buChar char="-"/>
            </a:pPr>
            <a:r>
              <a:rPr lang="en-US" dirty="0"/>
              <a:t>Student does not have to be admitted to a school to submit the FAFSA</a:t>
            </a:r>
          </a:p>
        </p:txBody>
      </p:sp>
      <p:sp>
        <p:nvSpPr>
          <p:cNvPr id="4" name="Slide Number Placeholder 3"/>
          <p:cNvSpPr>
            <a:spLocks noGrp="1"/>
          </p:cNvSpPr>
          <p:nvPr>
            <p:ph type="sldNum" sz="quarter" idx="5"/>
          </p:nvPr>
        </p:nvSpPr>
        <p:spPr/>
        <p:txBody>
          <a:bodyPr/>
          <a:lstStyle/>
          <a:p>
            <a:fld id="{1A337998-53FF-4963-8926-810F5AB3C722}" type="slidenum">
              <a:rPr lang="en-US" smtClean="0"/>
              <a:t>8</a:t>
            </a:fld>
            <a:endParaRPr lang="en-US" dirty="0"/>
          </a:p>
        </p:txBody>
      </p:sp>
    </p:spTree>
    <p:extLst>
      <p:ext uri="{BB962C8B-B14F-4D97-AF65-F5344CB8AC3E}">
        <p14:creationId xmlns:p14="http://schemas.microsoft.com/office/powerpoint/2010/main" val="3047674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37998-53FF-4963-8926-810F5AB3C722}" type="slidenum">
              <a:rPr lang="en-US" smtClean="0"/>
              <a:t>9</a:t>
            </a:fld>
            <a:endParaRPr lang="en-US" dirty="0"/>
          </a:p>
        </p:txBody>
      </p:sp>
    </p:spTree>
    <p:extLst>
      <p:ext uri="{BB962C8B-B14F-4D97-AF65-F5344CB8AC3E}">
        <p14:creationId xmlns:p14="http://schemas.microsoft.com/office/powerpoint/2010/main" val="417903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40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400" cap="all">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8CC1967-7BBC-4CBF-A332-BFBF2B135D8D}" type="datetimeFigureOut">
              <a:rPr kumimoji="0" lang="en-US" sz="900" b="0" i="0" u="none" strike="noStrike" kern="1200" cap="none" spc="0" normalizeH="0" baseline="0" noProof="0" smtClean="0">
                <a:ln>
                  <a:noFill/>
                </a:ln>
                <a:solidFill>
                  <a:srgbClr val="1CADE4">
                    <a:lumMod val="75000"/>
                    <a:lumOff val="2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9/26/2023</a:t>
            </a:fld>
            <a:endParaRPr kumimoji="0" lang="en-US" sz="900" b="0" i="0" u="none" strike="noStrike" kern="1200" cap="none" spc="0" normalizeH="0" baseline="0" noProof="0" dirty="0">
              <a:ln>
                <a:noFill/>
              </a:ln>
              <a:solidFill>
                <a:srgbClr val="1CADE4">
                  <a:lumMod val="75000"/>
                  <a:lumOff val="2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1CADE4">
                  <a:lumMod val="75000"/>
                  <a:lumOff val="2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9E75BF-CE5C-46C3-A856-EFA8BE713870}" type="slidenum">
              <a:rPr kumimoji="0" lang="en-US" sz="900" b="0" i="0" u="none" strike="noStrike" kern="1200" cap="none" spc="0" normalizeH="0" baseline="0" noProof="0" smtClean="0">
                <a:ln>
                  <a:noFill/>
                </a:ln>
                <a:solidFill>
                  <a:srgbClr val="1CADE4">
                    <a:lumMod val="75000"/>
                    <a:lumOff val="2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1CADE4">
                  <a:lumMod val="75000"/>
                  <a:lumOff val="25000"/>
                </a:srgbClr>
              </a:solidFill>
              <a:effectLst/>
              <a:uLnTx/>
              <a:uFillTx/>
              <a:latin typeface="Calibri" panose="020F0502020204030204"/>
              <a:ea typeface="+mn-ea"/>
              <a:cs typeface="+mn-cs"/>
            </a:endParaRPr>
          </a:p>
        </p:txBody>
      </p:sp>
      <p:pic>
        <p:nvPicPr>
          <p:cNvPr id="8" name="Picture 4">
            <a:extLst>
              <a:ext uri="{FF2B5EF4-FFF2-40B4-BE49-F238E27FC236}">
                <a16:creationId xmlns:a16="http://schemas.microsoft.com/office/drawing/2014/main" id="{987ACA6B-2B5B-43D0-91CD-6E1E8478239F}"/>
              </a:ext>
            </a:extLst>
          </p:cNvPr>
          <p:cNvPicPr>
            <a:picLocks noChangeAspect="1" noChangeArrowheads="1"/>
          </p:cNvPicPr>
          <p:nvPr userDrawn="1"/>
        </p:nvPicPr>
        <p:blipFill>
          <a:blip r:embed="rId2" cstate="print"/>
          <a:srcRect/>
          <a:stretch>
            <a:fillRect/>
          </a:stretch>
        </p:blipFill>
        <p:spPr bwMode="auto">
          <a:xfrm>
            <a:off x="8444190" y="3970338"/>
            <a:ext cx="3130550" cy="1770062"/>
          </a:xfrm>
          <a:prstGeom prst="rect">
            <a:avLst/>
          </a:prstGeom>
          <a:noFill/>
          <a:ln w="9525">
            <a:noFill/>
            <a:miter lim="800000"/>
            <a:headEnd/>
            <a:tailEnd/>
          </a:ln>
        </p:spPr>
      </p:pic>
    </p:spTree>
    <p:extLst>
      <p:ext uri="{BB962C8B-B14F-4D97-AF65-F5344CB8AC3E}">
        <p14:creationId xmlns:p14="http://schemas.microsoft.com/office/powerpoint/2010/main" val="3451948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8CC1967-7BBC-4CBF-A332-BFBF2B135D8D}" type="datetimeFigureOut">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E39E75BF-CE5C-46C3-A856-EFA8BE713870}" type="slidenum">
              <a:rPr lang="en-US" smtClean="0"/>
              <a:t>‹#›</a:t>
            </a:fld>
            <a:endParaRPr lang="en-US" dirty="0"/>
          </a:p>
        </p:txBody>
      </p:sp>
      <p:pic>
        <p:nvPicPr>
          <p:cNvPr id="8" name="Picture 2" descr="OASFAA T">
            <a:extLst>
              <a:ext uri="{FF2B5EF4-FFF2-40B4-BE49-F238E27FC236}">
                <a16:creationId xmlns:a16="http://schemas.microsoft.com/office/drawing/2014/main" id="{AAC115AC-4FAF-4688-B823-5404046D4891}"/>
              </a:ext>
            </a:extLst>
          </p:cNvPr>
          <p:cNvPicPr>
            <a:picLocks noChangeAspect="1" noChangeArrowheads="1"/>
          </p:cNvPicPr>
          <p:nvPr userDrawn="1"/>
        </p:nvPicPr>
        <p:blipFill>
          <a:blip r:embed="rId2" cstate="print">
            <a:clrChange>
              <a:clrFrom>
                <a:srgbClr val="FFFFFF"/>
              </a:clrFrom>
              <a:clrTo>
                <a:srgbClr val="FFFFFF">
                  <a:alpha val="0"/>
                </a:srgbClr>
              </a:clrTo>
            </a:clrChange>
            <a:duotone>
              <a:prstClr val="black"/>
              <a:srgbClr val="F8F8F8">
                <a:tint val="45000"/>
                <a:satMod val="400000"/>
              </a:srgbClr>
            </a:duotone>
            <a:extLst>
              <a:ext uri="{28A0092B-C50C-407E-A947-70E740481C1C}">
                <a14:useLocalDpi xmlns:a14="http://schemas.microsoft.com/office/drawing/2010/main" val="0"/>
              </a:ext>
            </a:extLst>
          </a:blip>
          <a:srcRect/>
          <a:stretch>
            <a:fillRect/>
          </a:stretch>
        </p:blipFill>
        <p:spPr bwMode="auto">
          <a:xfrm>
            <a:off x="10010607" y="850281"/>
            <a:ext cx="1600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025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2400" cap="all">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8CC1967-7BBC-4CBF-A332-BFBF2B135D8D}" type="datetimeFigureOut">
              <a:rPr lang="en-US" smtClean="0"/>
              <a:t>9/26/2023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39E75BF-CE5C-46C3-A856-EFA8BE713870}" type="slidenum">
              <a:rPr lang="en-US" smtClean="0"/>
              <a:t>‹#›</a:t>
            </a:fld>
            <a:endParaRPr lang="en-US" dirty="0"/>
          </a:p>
        </p:txBody>
      </p:sp>
      <p:pic>
        <p:nvPicPr>
          <p:cNvPr id="9" name="Picture 2" descr="OASFAA T">
            <a:extLst>
              <a:ext uri="{FF2B5EF4-FFF2-40B4-BE49-F238E27FC236}">
                <a16:creationId xmlns:a16="http://schemas.microsoft.com/office/drawing/2014/main" id="{495C2036-48B5-45CF-B5C1-246F00B6FC1A}"/>
              </a:ext>
            </a:extLst>
          </p:cNvPr>
          <p:cNvPicPr>
            <a:picLocks noChangeAspect="1" noChangeArrowheads="1"/>
          </p:cNvPicPr>
          <p:nvPr userDrawn="1"/>
        </p:nvPicPr>
        <p:blipFill>
          <a:blip r:embed="rId2" cstate="print">
            <a:clrChange>
              <a:clrFrom>
                <a:srgbClr val="FFFFFF"/>
              </a:clrFrom>
              <a:clrTo>
                <a:srgbClr val="FFFFFF">
                  <a:alpha val="0"/>
                </a:srgbClr>
              </a:clrTo>
            </a:clrChange>
            <a:duotone>
              <a:prstClr val="black"/>
              <a:srgbClr val="F8F8F8">
                <a:tint val="45000"/>
                <a:satMod val="400000"/>
              </a:srgbClr>
            </a:duotone>
            <a:extLst>
              <a:ext uri="{28A0092B-C50C-407E-A947-70E740481C1C}">
                <a14:useLocalDpi xmlns:a14="http://schemas.microsoft.com/office/drawing/2010/main" val="0"/>
              </a:ext>
            </a:extLst>
          </a:blip>
          <a:srcRect/>
          <a:stretch>
            <a:fillRect/>
          </a:stretch>
        </p:blipFill>
        <p:spPr bwMode="auto">
          <a:xfrm>
            <a:off x="10010607" y="5416823"/>
            <a:ext cx="1600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93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CC1967-7BBC-4CBF-A332-BFBF2B135D8D}" type="datetimeFigureOut">
              <a:rPr lang="en-US" smtClean="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9E75BF-CE5C-46C3-A856-EFA8BE713870}" type="slidenum">
              <a:rPr lang="en-US" smtClean="0"/>
              <a:t>‹#›</a:t>
            </a:fld>
            <a:endParaRPr lang="en-US" dirty="0"/>
          </a:p>
        </p:txBody>
      </p:sp>
      <p:pic>
        <p:nvPicPr>
          <p:cNvPr id="9" name="Picture 2" descr="OASFAA T">
            <a:extLst>
              <a:ext uri="{FF2B5EF4-FFF2-40B4-BE49-F238E27FC236}">
                <a16:creationId xmlns:a16="http://schemas.microsoft.com/office/drawing/2014/main" id="{E79A4134-A67A-4780-9554-F477EE154FDB}"/>
              </a:ext>
            </a:extLst>
          </p:cNvPr>
          <p:cNvPicPr>
            <a:picLocks noChangeAspect="1" noChangeArrowheads="1"/>
          </p:cNvPicPr>
          <p:nvPr userDrawn="1"/>
        </p:nvPicPr>
        <p:blipFill>
          <a:blip r:embed="rId2" cstate="print">
            <a:clrChange>
              <a:clrFrom>
                <a:srgbClr val="FFFFFF"/>
              </a:clrFrom>
              <a:clrTo>
                <a:srgbClr val="FFFFFF">
                  <a:alpha val="0"/>
                </a:srgbClr>
              </a:clrTo>
            </a:clrChange>
            <a:duotone>
              <a:prstClr val="black"/>
              <a:srgbClr val="F8F8F8">
                <a:tint val="45000"/>
                <a:satMod val="400000"/>
              </a:srgbClr>
            </a:duotone>
            <a:extLst>
              <a:ext uri="{28A0092B-C50C-407E-A947-70E740481C1C}">
                <a14:useLocalDpi xmlns:a14="http://schemas.microsoft.com/office/drawing/2010/main" val="0"/>
              </a:ext>
            </a:extLst>
          </a:blip>
          <a:srcRect/>
          <a:stretch>
            <a:fillRect/>
          </a:stretch>
        </p:blipFill>
        <p:spPr bwMode="auto">
          <a:xfrm>
            <a:off x="10010607" y="850281"/>
            <a:ext cx="1600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192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CC1967-7BBC-4CBF-A332-BFBF2B135D8D}" type="datetimeFigureOut">
              <a:rPr lang="en-US" smtClean="0"/>
              <a:t>9/26/2023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9E75BF-CE5C-46C3-A856-EFA8BE713870}" type="slidenum">
              <a:rPr lang="en-US" smtClean="0"/>
              <a:t>‹#›</a:t>
            </a:fld>
            <a:endParaRPr lang="en-US" dirty="0"/>
          </a:p>
        </p:txBody>
      </p:sp>
    </p:spTree>
    <p:extLst>
      <p:ext uri="{BB962C8B-B14F-4D97-AF65-F5344CB8AC3E}">
        <p14:creationId xmlns:p14="http://schemas.microsoft.com/office/powerpoint/2010/main" val="2179772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CC1967-7BBC-4CBF-A332-BFBF2B135D8D}" type="datetimeFigureOut">
              <a:rPr lang="en-US" smtClean="0"/>
              <a:t>9/26/2023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9E75BF-CE5C-46C3-A856-EFA8BE713870}" type="slidenum">
              <a:rPr lang="en-US" smtClean="0"/>
              <a:t>‹#›</a:t>
            </a:fld>
            <a:endParaRPr lang="en-US" dirty="0"/>
          </a:p>
        </p:txBody>
      </p:sp>
      <p:pic>
        <p:nvPicPr>
          <p:cNvPr id="9" name="Picture 2" descr="OASFAA T">
            <a:extLst>
              <a:ext uri="{FF2B5EF4-FFF2-40B4-BE49-F238E27FC236}">
                <a16:creationId xmlns:a16="http://schemas.microsoft.com/office/drawing/2014/main" id="{CFF9ABC1-4E48-4857-B400-E686D2FBAE9B}"/>
              </a:ext>
            </a:extLst>
          </p:cNvPr>
          <p:cNvPicPr>
            <a:picLocks noChangeAspect="1" noChangeArrowheads="1"/>
          </p:cNvPicPr>
          <p:nvPr userDrawn="1"/>
        </p:nvPicPr>
        <p:blipFill>
          <a:blip r:embed="rId2" cstate="print">
            <a:clrChange>
              <a:clrFrom>
                <a:srgbClr val="FFFFFF"/>
              </a:clrFrom>
              <a:clrTo>
                <a:srgbClr val="FFFFFF">
                  <a:alpha val="0"/>
                </a:srgbClr>
              </a:clrTo>
            </a:clrChange>
            <a:duotone>
              <a:prstClr val="black"/>
              <a:srgbClr val="F8F8F8">
                <a:tint val="45000"/>
                <a:satMod val="400000"/>
              </a:srgbClr>
            </a:duotone>
            <a:extLst>
              <a:ext uri="{28A0092B-C50C-407E-A947-70E740481C1C}">
                <a14:useLocalDpi xmlns:a14="http://schemas.microsoft.com/office/drawing/2010/main" val="0"/>
              </a:ext>
            </a:extLst>
          </a:blip>
          <a:srcRect/>
          <a:stretch>
            <a:fillRect/>
          </a:stretch>
        </p:blipFill>
        <p:spPr bwMode="auto">
          <a:xfrm>
            <a:off x="10010607" y="850281"/>
            <a:ext cx="1600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253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4" name="Rectangle 3"/>
          <p:cNvSpPr/>
          <p:nvPr userDrawn="1"/>
        </p:nvSpPr>
        <p:spPr bwMode="auto">
          <a:xfrm>
            <a:off x="0" y="6705600"/>
            <a:ext cx="12192000" cy="152400"/>
          </a:xfrm>
          <a:prstGeom prst="rect">
            <a:avLst/>
          </a:prstGeom>
          <a:solidFill>
            <a:srgbClr val="005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679034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grpSp>
        <p:nvGrpSpPr>
          <p:cNvPr id="82" name="Google Shape;82;p6"/>
          <p:cNvGrpSpPr/>
          <p:nvPr/>
        </p:nvGrpSpPr>
        <p:grpSpPr>
          <a:xfrm>
            <a:off x="-6" y="54"/>
            <a:ext cx="9429907" cy="1769753"/>
            <a:chOff x="-4" y="40"/>
            <a:chExt cx="7072430" cy="1327315"/>
          </a:xfrm>
        </p:grpSpPr>
        <p:sp>
          <p:nvSpPr>
            <p:cNvPr id="83" name="Google Shape;83;p6"/>
            <p:cNvSpPr/>
            <p:nvPr/>
          </p:nvSpPr>
          <p:spPr>
            <a:xfrm>
              <a:off x="6292649" y="126425"/>
              <a:ext cx="779700" cy="259800"/>
            </a:xfrm>
            <a:prstGeom prst="triangle">
              <a:avLst>
                <a:gd name="adj" fmla="val 32425"/>
              </a:avLst>
            </a:prstGeom>
            <a:solidFill>
              <a:srgbClr val="003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grpSp>
        <p:nvGrpSpPr>
          <p:cNvPr id="90" name="Google Shape;90;p6"/>
          <p:cNvGrpSpPr/>
          <p:nvPr/>
        </p:nvGrpSpPr>
        <p:grpSpPr>
          <a:xfrm>
            <a:off x="9262456" y="5963632"/>
            <a:ext cx="2937107" cy="894393"/>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rgbClr val="DBD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6"/>
              <p:cNvSpPr/>
              <p:nvPr/>
            </p:nvSpPr>
            <p:spPr>
              <a:xfrm>
                <a:off x="4767747" y="330075"/>
                <a:ext cx="1699500" cy="1699500"/>
              </a:xfrm>
              <a:prstGeom prst="rtTriangle">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4749366" y="330075"/>
                <a:ext cx="1699500" cy="1699500"/>
              </a:xfrm>
              <a:prstGeom prst="rtTriangle">
                <a:avLst/>
              </a:pr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8" name="Google Shape;98;p6"/>
          <p:cNvSpPr txBox="1">
            <a:spLocks noGrp="1"/>
          </p:cNvSpPr>
          <p:nvPr>
            <p:ph type="title"/>
          </p:nvPr>
        </p:nvSpPr>
        <p:spPr>
          <a:xfrm>
            <a:off x="1085700" y="523433"/>
            <a:ext cx="70112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1085700" y="2050651"/>
            <a:ext cx="45044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0" name="Google Shape;100;p6"/>
          <p:cNvSpPr txBox="1">
            <a:spLocks noGrp="1"/>
          </p:cNvSpPr>
          <p:nvPr>
            <p:ph type="body" idx="2"/>
          </p:nvPr>
        </p:nvSpPr>
        <p:spPr>
          <a:xfrm>
            <a:off x="5861497" y="2050651"/>
            <a:ext cx="45044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pic>
        <p:nvPicPr>
          <p:cNvPr id="21" name="Picture 2" descr="OASFAA T">
            <a:extLst>
              <a:ext uri="{FF2B5EF4-FFF2-40B4-BE49-F238E27FC236}">
                <a16:creationId xmlns:a16="http://schemas.microsoft.com/office/drawing/2014/main" id="{AAC115AC-4FAF-4688-B823-5404046D4891}"/>
              </a:ext>
            </a:extLst>
          </p:cNvPr>
          <p:cNvPicPr>
            <a:picLocks noChangeAspect="1" noChangeArrowheads="1"/>
          </p:cNvPicPr>
          <p:nvPr userDrawn="1"/>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1315" y="6210249"/>
            <a:ext cx="853413" cy="38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17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8CC1967-7BBC-4CBF-A332-BFBF2B135D8D}" type="datetimeFigureOut">
              <a:rPr kumimoji="0" lang="en-US" sz="900" b="0" i="0" u="none" strike="noStrike" kern="1200" cap="none" spc="0" normalizeH="0" baseline="0" noProof="0" smtClean="0">
                <a:ln>
                  <a:noFill/>
                </a:ln>
                <a:solidFill>
                  <a:srgbClr val="2683C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9/26/2023</a:t>
            </a:fld>
            <a:endParaRPr kumimoji="0" lang="en-US" sz="900" b="0" i="0" u="none" strike="noStrike" kern="1200" cap="none" spc="0" normalizeH="0" baseline="0" noProof="0" dirty="0">
              <a:ln>
                <a:noFill/>
              </a:ln>
              <a:solidFill>
                <a:srgbClr val="2683C6"/>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2683C6"/>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9E75BF-CE5C-46C3-A856-EFA8BE713870}" type="slidenum">
              <a:rPr kumimoji="0" lang="en-US" sz="900" b="0" i="0" u="none" strike="noStrike" kern="1200" cap="none" spc="0" normalizeH="0" baseline="0" noProof="0" smtClean="0">
                <a:ln>
                  <a:noFill/>
                </a:ln>
                <a:solidFill>
                  <a:srgbClr val="2683C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2683C6"/>
              </a:solidFill>
              <a:effectLst/>
              <a:uLnTx/>
              <a:uFillTx/>
              <a:latin typeface="Calibri" panose="020F0502020204030204"/>
              <a:ea typeface="+mn-ea"/>
              <a:cs typeface="+mn-cs"/>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919969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6" r:id="rId9"/>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utreach@oasfaa.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tudentaid.gov/fsa-id/create-account/launch"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outreach@oasfaa.org" TargetMode="Externa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oasfaa.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www.vanndigital.com/portfolio/editorial-rich-kids-get-more-financial-aid-in-college-than-poor-kid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3302" y="522308"/>
            <a:ext cx="9626847" cy="1796362"/>
          </a:xfrm>
        </p:spPr>
        <p:txBody>
          <a:bodyPr>
            <a:normAutofit/>
          </a:bodyPr>
          <a:lstStyle/>
          <a:p>
            <a:pPr algn="ctr"/>
            <a:r>
              <a:rPr lang="en-US" sz="4800" b="1" dirty="0"/>
              <a:t>Financial Aid 101 </a:t>
            </a:r>
            <a:br>
              <a:rPr lang="en-US" sz="4800" b="1" dirty="0"/>
            </a:br>
            <a:r>
              <a:rPr lang="en-US" sz="3100" b="1" dirty="0"/>
              <a:t>For New Counselors</a:t>
            </a:r>
            <a:br>
              <a:rPr lang="en-US" sz="4000" b="1" dirty="0"/>
            </a:br>
            <a:r>
              <a:rPr lang="en-US" sz="3100" b="1" dirty="0"/>
              <a:t>Fall 2023</a:t>
            </a:r>
            <a:endParaRPr lang="en-US" sz="4000" b="1" dirty="0"/>
          </a:p>
        </p:txBody>
      </p:sp>
      <p:sp>
        <p:nvSpPr>
          <p:cNvPr id="3" name="Subtitle 2"/>
          <p:cNvSpPr>
            <a:spLocks noGrp="1"/>
          </p:cNvSpPr>
          <p:nvPr>
            <p:ph type="subTitle" idx="1"/>
          </p:nvPr>
        </p:nvSpPr>
        <p:spPr>
          <a:xfrm>
            <a:off x="412125" y="2448155"/>
            <a:ext cx="11301210" cy="387223"/>
          </a:xfrm>
          <a:solidFill>
            <a:schemeClr val="accent1"/>
          </a:solidFill>
        </p:spPr>
        <p:txBody>
          <a:bodyPr>
            <a:noAutofit/>
          </a:bodyPr>
          <a:lstStyle/>
          <a:p>
            <a:pPr algn="ctr"/>
            <a:r>
              <a:rPr lang="en-US" sz="2000" dirty="0">
                <a:solidFill>
                  <a:schemeClr val="bg1"/>
                </a:solidFill>
              </a:rPr>
              <a:t>These slides will be posted on www.oasfaa.org (Resources/Counselors) </a:t>
            </a:r>
          </a:p>
        </p:txBody>
      </p:sp>
      <p:sp>
        <p:nvSpPr>
          <p:cNvPr id="6" name="Rectangle 4"/>
          <p:cNvSpPr>
            <a:spLocks noChangeArrowheads="1"/>
          </p:cNvSpPr>
          <p:nvPr/>
        </p:nvSpPr>
        <p:spPr bwMode="auto">
          <a:xfrm>
            <a:off x="685293" y="4407195"/>
            <a:ext cx="5928157" cy="2229121"/>
          </a:xfrm>
          <a:prstGeom prst="rect">
            <a:avLst/>
          </a:prstGeom>
          <a:noFill/>
          <a:ln w="25400">
            <a:noFill/>
            <a:miter lim="800000"/>
            <a:headEnd/>
            <a:tailEnd/>
          </a:ln>
        </p:spPr>
        <p:txBody>
          <a:bodyPr/>
          <a:lstStyle>
            <a:lvl1pPr marL="342900" indent="-342900">
              <a:spcBef>
                <a:spcPct val="20000"/>
              </a:spcBef>
              <a:buClr>
                <a:srgbClr val="0000FF"/>
              </a:buClr>
              <a:buSzPct val="75000"/>
              <a:buFont typeface="Monotype Sorts" pitchFamily="2" charset="2"/>
              <a:buChar char="u"/>
              <a:defRPr sz="2800">
                <a:solidFill>
                  <a:srgbClr val="000000"/>
                </a:solidFill>
                <a:latin typeface="Helvetica" panose="020B0604020202020204" pitchFamily="34" charset="0"/>
              </a:defRPr>
            </a:lvl1pPr>
            <a:lvl2pPr marL="742950" indent="-285750">
              <a:spcBef>
                <a:spcPct val="20000"/>
              </a:spcBef>
              <a:buClr>
                <a:srgbClr val="0000FF"/>
              </a:buClr>
              <a:buChar char="•"/>
              <a:defRPr sz="2800">
                <a:solidFill>
                  <a:srgbClr val="000000"/>
                </a:solidFill>
                <a:latin typeface="Helvetica" panose="020B0604020202020204" pitchFamily="34" charset="0"/>
              </a:defRPr>
            </a:lvl2pPr>
            <a:lvl3pPr marL="1143000" indent="-228600">
              <a:spcBef>
                <a:spcPct val="20000"/>
              </a:spcBef>
              <a:buClr>
                <a:srgbClr val="0000FF"/>
              </a:buClr>
              <a:buChar char="–"/>
              <a:defRPr sz="2800">
                <a:solidFill>
                  <a:srgbClr val="000000"/>
                </a:solidFill>
                <a:latin typeface="Helvetica" panose="020B0604020202020204" pitchFamily="34" charset="0"/>
              </a:defRPr>
            </a:lvl3pPr>
            <a:lvl4pPr marL="1600200" indent="-228600">
              <a:spcBef>
                <a:spcPct val="20000"/>
              </a:spcBef>
              <a:buChar char="–"/>
              <a:defRPr sz="2000">
                <a:solidFill>
                  <a:srgbClr val="003399"/>
                </a:solidFill>
                <a:latin typeface="Helvetica" panose="020B0604020202020204" pitchFamily="34" charset="0"/>
              </a:defRPr>
            </a:lvl4pPr>
            <a:lvl5pPr marL="2057400" indent="-228600">
              <a:spcBef>
                <a:spcPct val="20000"/>
              </a:spcBef>
              <a:buChar char="»"/>
              <a:defRPr sz="2000">
                <a:solidFill>
                  <a:srgbClr val="003399"/>
                </a:solidFill>
                <a:latin typeface="Helvetica" panose="020B0604020202020204" pitchFamily="34" charset="0"/>
              </a:defRPr>
            </a:lvl5pPr>
            <a:lvl6pPr marL="2514600" indent="-228600" eaLnBrk="0" fontAlgn="base" hangingPunct="0">
              <a:spcBef>
                <a:spcPct val="20000"/>
              </a:spcBef>
              <a:spcAft>
                <a:spcPct val="0"/>
              </a:spcAft>
              <a:buChar char="»"/>
              <a:defRPr sz="2000">
                <a:solidFill>
                  <a:srgbClr val="003399"/>
                </a:solidFill>
                <a:latin typeface="Helvetica" panose="020B0604020202020204" pitchFamily="34" charset="0"/>
              </a:defRPr>
            </a:lvl6pPr>
            <a:lvl7pPr marL="2971800" indent="-228600" eaLnBrk="0" fontAlgn="base" hangingPunct="0">
              <a:spcBef>
                <a:spcPct val="20000"/>
              </a:spcBef>
              <a:spcAft>
                <a:spcPct val="0"/>
              </a:spcAft>
              <a:buChar char="»"/>
              <a:defRPr sz="2000">
                <a:solidFill>
                  <a:srgbClr val="003399"/>
                </a:solidFill>
                <a:latin typeface="Helvetica" panose="020B0604020202020204" pitchFamily="34" charset="0"/>
              </a:defRPr>
            </a:lvl7pPr>
            <a:lvl8pPr marL="3429000" indent="-228600" eaLnBrk="0" fontAlgn="base" hangingPunct="0">
              <a:spcBef>
                <a:spcPct val="20000"/>
              </a:spcBef>
              <a:spcAft>
                <a:spcPct val="0"/>
              </a:spcAft>
              <a:buChar char="»"/>
              <a:defRPr sz="2000">
                <a:solidFill>
                  <a:srgbClr val="003399"/>
                </a:solidFill>
                <a:latin typeface="Helvetica" panose="020B0604020202020204" pitchFamily="34" charset="0"/>
              </a:defRPr>
            </a:lvl8pPr>
            <a:lvl9pPr marL="3886200" indent="-228600" eaLnBrk="0" fontAlgn="base" hangingPunct="0">
              <a:spcBef>
                <a:spcPct val="20000"/>
              </a:spcBef>
              <a:spcAft>
                <a:spcPct val="0"/>
              </a:spcAft>
              <a:buChar char="»"/>
              <a:defRPr sz="2000">
                <a:solidFill>
                  <a:srgbClr val="003399"/>
                </a:solidFill>
                <a:latin typeface="Helvetica" panose="020B0604020202020204" pitchFamily="34" charset="0"/>
              </a:defRPr>
            </a:lvl9pPr>
          </a:lstStyle>
          <a:p>
            <a:pPr>
              <a:buFont typeface="Monotype Sorts" pitchFamily="2" charset="2"/>
              <a:buNone/>
            </a:pPr>
            <a:r>
              <a:rPr lang="en-US" altLang="en-US" sz="2200" dirty="0">
                <a:latin typeface="+mn-lt"/>
              </a:rPr>
              <a:t>Presenter: Jamie Herrygers</a:t>
            </a:r>
          </a:p>
          <a:p>
            <a:pPr>
              <a:buFont typeface="Monotype Sorts" pitchFamily="2" charset="2"/>
              <a:buNone/>
            </a:pPr>
            <a:r>
              <a:rPr lang="en-US" altLang="en-US" sz="2200" dirty="0">
                <a:latin typeface="+mn-lt"/>
              </a:rPr>
              <a:t>Title: Financial Aid Advisor</a:t>
            </a:r>
          </a:p>
          <a:p>
            <a:pPr>
              <a:buFont typeface="Monotype Sorts" pitchFamily="2" charset="2"/>
              <a:buNone/>
            </a:pPr>
            <a:r>
              <a:rPr lang="en-US" altLang="en-US" sz="2200" dirty="0">
                <a:latin typeface="+mn-lt"/>
              </a:rPr>
              <a:t>College: Bowling Green State University</a:t>
            </a:r>
          </a:p>
          <a:p>
            <a:pPr>
              <a:buFont typeface="Monotype Sorts" pitchFamily="2" charset="2"/>
              <a:buNone/>
            </a:pPr>
            <a:r>
              <a:rPr lang="en-US" altLang="en-US" sz="2200" dirty="0">
                <a:latin typeface="+mn-lt"/>
              </a:rPr>
              <a:t>Email:  </a:t>
            </a:r>
            <a:r>
              <a:rPr lang="en-US" dirty="0">
                <a:solidFill>
                  <a:schemeClr val="tx1"/>
                </a:solidFill>
                <a:latin typeface="Calibri" panose="020F0502020204030204" pitchFamily="34" charset="0"/>
                <a:ea typeface="Roboto Condensed Light" panose="02000000000000000000" pitchFamily="2" charset="0"/>
                <a:cs typeface="Calibri" panose="020F0502020204030204" pitchFamily="34" charset="0"/>
                <a:hlinkClick r:id="rId3">
                  <a:extLst>
                    <a:ext uri="{A12FA001-AC4F-418D-AE19-62706E023703}">
                      <ahyp:hlinkClr xmlns:ahyp="http://schemas.microsoft.com/office/drawing/2018/hyperlinkcolor" val="tx"/>
                    </a:ext>
                  </a:extLst>
                </a:hlinkClick>
              </a:rPr>
              <a:t>outreach@oasfaa.org</a:t>
            </a:r>
            <a:endParaRPr lang="en-US" altLang="en-US"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473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2" name="Rectangle 11271">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11267" descr="Empty speech bubbles">
            <a:extLst>
              <a:ext uri="{FF2B5EF4-FFF2-40B4-BE49-F238E27FC236}">
                <a16:creationId xmlns:a16="http://schemas.microsoft.com/office/drawing/2014/main" id="{08D8DA22-698D-D731-6D4B-5102709638C8}"/>
              </a:ext>
            </a:extLst>
          </p:cNvPr>
          <p:cNvPicPr>
            <a:picLocks noChangeAspect="1"/>
          </p:cNvPicPr>
          <p:nvPr/>
        </p:nvPicPr>
        <p:blipFill rotWithShape="1">
          <a:blip r:embed="rId3"/>
          <a:srcRect t="6445" b="9286"/>
          <a:stretch/>
        </p:blipFill>
        <p:spPr>
          <a:xfrm>
            <a:off x="20" y="10"/>
            <a:ext cx="12191980" cy="6857990"/>
          </a:xfrm>
          <a:prstGeom prst="rect">
            <a:avLst/>
          </a:prstGeom>
        </p:spPr>
      </p:pic>
      <p:grpSp>
        <p:nvGrpSpPr>
          <p:cNvPr id="11274" name="Group 11273">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1275" name="Rectangle 11274">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1276" name="Rectangle 11275">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11266" name="Title 1"/>
          <p:cNvSpPr>
            <a:spLocks noGrp="1"/>
          </p:cNvSpPr>
          <p:nvPr>
            <p:ph type="title"/>
          </p:nvPr>
        </p:nvSpPr>
        <p:spPr>
          <a:xfrm>
            <a:off x="584200" y="1006956"/>
            <a:ext cx="3412067" cy="1372177"/>
          </a:xfrm>
        </p:spPr>
        <p:txBody>
          <a:bodyPr anchor="ctr">
            <a:normAutofit/>
          </a:bodyPr>
          <a:lstStyle/>
          <a:p>
            <a:pPr>
              <a:lnSpc>
                <a:spcPct val="90000"/>
              </a:lnSpc>
            </a:pPr>
            <a:r>
              <a:rPr lang="en-US" altLang="en-US" sz="3100" b="1">
                <a:solidFill>
                  <a:srgbClr val="FFFFFF"/>
                </a:solidFill>
              </a:rPr>
              <a:t>What can students/Parents do right now?</a:t>
            </a:r>
          </a:p>
        </p:txBody>
      </p:sp>
      <p:sp>
        <p:nvSpPr>
          <p:cNvPr id="3" name="Content Placeholder 2"/>
          <p:cNvSpPr>
            <a:spLocks noGrp="1"/>
          </p:cNvSpPr>
          <p:nvPr>
            <p:ph idx="1"/>
          </p:nvPr>
        </p:nvSpPr>
        <p:spPr>
          <a:xfrm>
            <a:off x="581193" y="2438399"/>
            <a:ext cx="3415074" cy="3564467"/>
          </a:xfrm>
        </p:spPr>
        <p:txBody>
          <a:bodyPr>
            <a:normAutofit/>
          </a:bodyPr>
          <a:lstStyle/>
          <a:p>
            <a:pPr>
              <a:buFont typeface="Wingdings" panose="05000000000000000000" pitchFamily="2" charset="2"/>
              <a:buChar char="§"/>
              <a:defRPr/>
            </a:pPr>
            <a:r>
              <a:rPr lang="en-US" b="1" dirty="0">
                <a:solidFill>
                  <a:srgbClr val="FFFFFF"/>
                </a:solidFill>
                <a:latin typeface="Arial" panose="020B0604020202020204" pitchFamily="34" charset="0"/>
                <a:cs typeface="Arial" panose="020B0604020202020204" pitchFamily="34" charset="0"/>
              </a:rPr>
              <a:t>Create an FSA ID TODAY!</a:t>
            </a:r>
          </a:p>
          <a:p>
            <a:pPr>
              <a:buFont typeface="Wingdings" panose="05000000000000000000" pitchFamily="2" charset="2"/>
              <a:buChar char="§"/>
              <a:defRPr/>
            </a:pPr>
            <a:r>
              <a:rPr lang="en-US" b="1" dirty="0">
                <a:solidFill>
                  <a:srgbClr val="FFFFFF"/>
                </a:solidFill>
                <a:latin typeface="Arial" panose="020B0604020202020204" pitchFamily="34" charset="0"/>
                <a:cs typeface="Arial" panose="020B0604020202020204" pitchFamily="34" charset="0"/>
              </a:rPr>
              <a:t>Encourage everyone to do this before the FAFSA opens</a:t>
            </a:r>
            <a:endParaRPr lang="en-US" dirty="0">
              <a:solidFill>
                <a:srgbClr val="FFFFFF"/>
              </a:solidFill>
              <a:latin typeface="Arial" panose="020B0604020202020204" pitchFamily="34" charset="0"/>
              <a:cs typeface="Arial" panose="020B0604020202020204" pitchFamily="34" charset="0"/>
            </a:endParaRPr>
          </a:p>
          <a:p>
            <a:pPr marL="0" indent="0">
              <a:buNone/>
              <a:defRPr/>
            </a:pPr>
            <a:endParaRPr lang="en-US" dirty="0">
              <a:solidFill>
                <a:srgbClr val="FFFFFF"/>
              </a:solidFill>
            </a:endParaRPr>
          </a:p>
          <a:p>
            <a:pPr>
              <a:defRPr/>
            </a:pPr>
            <a:endParaRPr lang="en-US" dirty="0">
              <a:solidFill>
                <a:srgbClr val="FFFFFF"/>
              </a:solidFill>
            </a:endParaRPr>
          </a:p>
        </p:txBody>
      </p:sp>
    </p:spTree>
    <p:extLst>
      <p:ext uri="{BB962C8B-B14F-4D97-AF65-F5344CB8AC3E}">
        <p14:creationId xmlns:p14="http://schemas.microsoft.com/office/powerpoint/2010/main" val="66795200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344696" y="507352"/>
            <a:ext cx="11029616" cy="1013800"/>
          </a:xfrm>
        </p:spPr>
        <p:txBody>
          <a:bodyPr>
            <a:normAutofit/>
          </a:bodyPr>
          <a:lstStyle/>
          <a:p>
            <a:pPr algn="ctr"/>
            <a:r>
              <a:rPr lang="en-US" altLang="en-US" b="1" dirty="0"/>
              <a:t>How to create an FSA ID</a:t>
            </a:r>
          </a:p>
        </p:txBody>
      </p:sp>
      <p:sp>
        <p:nvSpPr>
          <p:cNvPr id="3" name="Content Placeholder 2"/>
          <p:cNvSpPr>
            <a:spLocks noGrp="1"/>
          </p:cNvSpPr>
          <p:nvPr>
            <p:ph idx="1"/>
          </p:nvPr>
        </p:nvSpPr>
        <p:spPr>
          <a:xfrm>
            <a:off x="635822" y="2095998"/>
            <a:ext cx="9963989" cy="3346420"/>
          </a:xfrm>
        </p:spPr>
        <p:txBody>
          <a:bodyPr>
            <a:normAutofit fontScale="92500"/>
          </a:bodyPr>
          <a:lstStyle/>
          <a:p>
            <a:pPr marL="0" indent="0">
              <a:buNone/>
              <a:defRPr/>
            </a:pPr>
            <a:r>
              <a:rPr lang="en-US" dirty="0">
                <a:solidFill>
                  <a:schemeClr val="tx1"/>
                </a:solidFill>
                <a:latin typeface="Arial" panose="020B0604020202020204" pitchFamily="34" charset="0"/>
                <a:cs typeface="Arial" panose="020B0604020202020204" pitchFamily="34" charset="0"/>
              </a:rPr>
              <a:t>Student and parent(s) will </a:t>
            </a:r>
            <a:r>
              <a:rPr lang="en-US" b="1" u="sng" dirty="0">
                <a:solidFill>
                  <a:schemeClr val="tx1"/>
                </a:solidFill>
                <a:latin typeface="Arial" panose="020B0604020202020204" pitchFamily="34" charset="0"/>
                <a:cs typeface="Arial" panose="020B0604020202020204" pitchFamily="34" charset="0"/>
              </a:rPr>
              <a:t>each</a:t>
            </a:r>
            <a:r>
              <a:rPr lang="en-US" dirty="0">
                <a:solidFill>
                  <a:schemeClr val="tx1"/>
                </a:solidFill>
                <a:latin typeface="Arial" panose="020B0604020202020204" pitchFamily="34" charset="0"/>
                <a:cs typeface="Arial" panose="020B0604020202020204" pitchFamily="34" charset="0"/>
              </a:rPr>
              <a:t> need individual FSA IDs</a:t>
            </a:r>
          </a:p>
          <a:p>
            <a:pPr>
              <a:defRPr/>
            </a:pPr>
            <a:r>
              <a:rPr lang="en-US" dirty="0">
                <a:solidFill>
                  <a:schemeClr val="tx1"/>
                </a:solidFill>
                <a:latin typeface="Arial" panose="020B0604020202020204" pitchFamily="34" charset="0"/>
                <a:cs typeface="Arial" panose="020B0604020202020204" pitchFamily="34" charset="0"/>
              </a:rPr>
              <a:t>Go to studentaid.gov – Top right has “Create an account” button</a:t>
            </a:r>
          </a:p>
          <a:p>
            <a:pPr>
              <a:defRPr/>
            </a:pPr>
            <a:r>
              <a:rPr lang="en-US" dirty="0">
                <a:solidFill>
                  <a:schemeClr val="tx1"/>
                </a:solidFill>
                <a:latin typeface="Arial" panose="020B0604020202020204" pitchFamily="34" charset="0"/>
                <a:cs typeface="Arial" panose="020B0604020202020204" pitchFamily="34" charset="0"/>
              </a:rPr>
              <a:t>Enter Log-in Information</a:t>
            </a:r>
          </a:p>
          <a:p>
            <a:pPr>
              <a:defRPr/>
            </a:pPr>
            <a:r>
              <a:rPr lang="en-US" dirty="0">
                <a:solidFill>
                  <a:schemeClr val="tx1"/>
                </a:solidFill>
                <a:latin typeface="Arial" panose="020B0604020202020204" pitchFamily="34" charset="0"/>
                <a:cs typeface="Arial" panose="020B0604020202020204" pitchFamily="34" charset="0"/>
              </a:rPr>
              <a:t>Enter Personal Information</a:t>
            </a:r>
          </a:p>
          <a:p>
            <a:pPr>
              <a:defRPr/>
            </a:pPr>
            <a:r>
              <a:rPr lang="en-US" dirty="0">
                <a:solidFill>
                  <a:schemeClr val="tx1"/>
                </a:solidFill>
                <a:latin typeface="Arial" panose="020B0604020202020204" pitchFamily="34" charset="0"/>
                <a:cs typeface="Arial" panose="020B0604020202020204" pitchFamily="34" charset="0"/>
              </a:rPr>
              <a:t>Enter Mailing Address, Email, Phone and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language preference, Challenge Questions</a:t>
            </a:r>
          </a:p>
          <a:p>
            <a:pPr marL="0" indent="0">
              <a:buNone/>
              <a:defRPr/>
            </a:pPr>
            <a:endParaRPr lang="en-US" sz="2800" dirty="0"/>
          </a:p>
          <a:p>
            <a:pPr>
              <a:defRPr/>
            </a:pPr>
            <a:endParaRPr lang="en-US" dirty="0"/>
          </a:p>
        </p:txBody>
      </p:sp>
      <p:sp>
        <p:nvSpPr>
          <p:cNvPr id="6" name="Rectangle 5"/>
          <p:cNvSpPr/>
          <p:nvPr/>
        </p:nvSpPr>
        <p:spPr>
          <a:xfrm>
            <a:off x="1576147" y="5442417"/>
            <a:ext cx="9541032" cy="523220"/>
          </a:xfrm>
          <a:prstGeom prst="rect">
            <a:avLst/>
          </a:prstGeom>
        </p:spPr>
        <p:txBody>
          <a:bodyPr wrap="square">
            <a:spAutoFit/>
          </a:bodyPr>
          <a:lstStyle/>
          <a:p>
            <a:r>
              <a:rPr lang="en-US" sz="2800" dirty="0">
                <a:hlinkClick r:id="rId3"/>
              </a:rPr>
              <a:t>https://studentaid.gov/fsa-id/create-account/launch</a:t>
            </a:r>
            <a:r>
              <a:rPr lang="en-US" sz="2800" dirty="0"/>
              <a:t> </a:t>
            </a:r>
          </a:p>
        </p:txBody>
      </p:sp>
    </p:spTree>
    <p:extLst>
      <p:ext uri="{BB962C8B-B14F-4D97-AF65-F5344CB8AC3E}">
        <p14:creationId xmlns:p14="http://schemas.microsoft.com/office/powerpoint/2010/main" val="382088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23DDAF-9D7B-FC6D-552A-6DA1E0969ED1}"/>
              </a:ext>
            </a:extLst>
          </p:cNvPr>
          <p:cNvSpPr>
            <a:spLocks noGrp="1"/>
          </p:cNvSpPr>
          <p:nvPr>
            <p:ph type="title"/>
          </p:nvPr>
        </p:nvSpPr>
        <p:spPr>
          <a:xfrm>
            <a:off x="-2605873" y="626347"/>
            <a:ext cx="8839200" cy="1143000"/>
          </a:xfrm>
        </p:spPr>
        <p:txBody>
          <a:bodyPr anchor="ctr">
            <a:normAutofit/>
          </a:bodyPr>
          <a:lstStyle/>
          <a:p>
            <a:pPr algn="ctr"/>
            <a:r>
              <a:rPr lang="en-US" b="1" dirty="0"/>
              <a:t>FSA ID Tips</a:t>
            </a:r>
          </a:p>
        </p:txBody>
      </p:sp>
      <p:graphicFrame>
        <p:nvGraphicFramePr>
          <p:cNvPr id="9" name="Content Placeholder 6">
            <a:extLst>
              <a:ext uri="{FF2B5EF4-FFF2-40B4-BE49-F238E27FC236}">
                <a16:creationId xmlns:a16="http://schemas.microsoft.com/office/drawing/2014/main" id="{73D6D75F-24A1-B782-23D6-D335EFF2130C}"/>
              </a:ext>
            </a:extLst>
          </p:cNvPr>
          <p:cNvGraphicFramePr>
            <a:graphicFrameLocks noGrp="1"/>
          </p:cNvGraphicFramePr>
          <p:nvPr>
            <p:ph idx="1"/>
            <p:extLst>
              <p:ext uri="{D42A27DB-BD31-4B8C-83A1-F6EECF244321}">
                <p14:modId xmlns:p14="http://schemas.microsoft.com/office/powerpoint/2010/main" val="2534618864"/>
              </p:ext>
            </p:extLst>
          </p:nvPr>
        </p:nvGraphicFramePr>
        <p:xfrm>
          <a:off x="1676400" y="1940169"/>
          <a:ext cx="8839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hidden="1">
            <a:extLst>
              <a:ext uri="{FF2B5EF4-FFF2-40B4-BE49-F238E27FC236}">
                <a16:creationId xmlns:a16="http://schemas.microsoft.com/office/drawing/2014/main" id="{F23B1E5E-D71D-1DB0-C35D-F8C5C135688A}"/>
              </a:ext>
            </a:extLst>
          </p:cNvPr>
          <p:cNvSpPr>
            <a:spLocks noGrp="1"/>
          </p:cNvSpPr>
          <p:nvPr>
            <p:ph type="dt" sz="half" idx="4294967295"/>
          </p:nvPr>
        </p:nvSpPr>
        <p:spPr>
          <a:xfrm>
            <a:off x="1524000" y="6356351"/>
            <a:ext cx="2133600" cy="365125"/>
          </a:xfrm>
          <a:prstGeom prst="rect">
            <a:avLst/>
          </a:prstGeom>
        </p:spPr>
        <p:txBody>
          <a:bodyPr/>
          <a:lstStyle/>
          <a:p>
            <a:pPr>
              <a:spcAft>
                <a:spcPts val="600"/>
              </a:spcAft>
            </a:pPr>
            <a:fld id="{1FDBF975-45F6-471B-8E22-E954F10B99BD}" type="datetime1">
              <a:rPr lang="en-US" smtClean="0"/>
              <a:pPr>
                <a:spcAft>
                  <a:spcPts val="600"/>
                </a:spcAft>
              </a:pPr>
              <a:t>9/26/2023</a:t>
            </a:fld>
            <a:endParaRPr lang="en-US"/>
          </a:p>
        </p:txBody>
      </p:sp>
    </p:spTree>
    <p:extLst>
      <p:ext uri="{BB962C8B-B14F-4D97-AF65-F5344CB8AC3E}">
        <p14:creationId xmlns:p14="http://schemas.microsoft.com/office/powerpoint/2010/main" val="1558359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A549B9-1945-3ACB-32F1-8372C5B51A31}"/>
              </a:ext>
            </a:extLst>
          </p:cNvPr>
          <p:cNvSpPr>
            <a:spLocks noGrp="1"/>
          </p:cNvSpPr>
          <p:nvPr>
            <p:ph type="title"/>
          </p:nvPr>
        </p:nvSpPr>
        <p:spPr>
          <a:xfrm>
            <a:off x="587829" y="718037"/>
            <a:ext cx="9144000" cy="1143000"/>
          </a:xfrm>
        </p:spPr>
        <p:txBody>
          <a:bodyPr anchor="ctr">
            <a:normAutofit/>
          </a:bodyPr>
          <a:lstStyle/>
          <a:p>
            <a:r>
              <a:rPr lang="en-US" b="1" dirty="0"/>
              <a:t>Expected family contribution </a:t>
            </a:r>
            <a:r>
              <a:rPr lang="en-US" b="1" dirty="0">
                <a:sym typeface="Wingdings" panose="05000000000000000000" pitchFamily="2" charset="2"/>
              </a:rPr>
              <a:t> </a:t>
            </a:r>
            <a:r>
              <a:rPr lang="en-US" b="1" dirty="0"/>
              <a:t>Student Aid Index</a:t>
            </a:r>
          </a:p>
        </p:txBody>
      </p:sp>
      <p:sp>
        <p:nvSpPr>
          <p:cNvPr id="12" name="Content Placeholder 5">
            <a:extLst>
              <a:ext uri="{FF2B5EF4-FFF2-40B4-BE49-F238E27FC236}">
                <a16:creationId xmlns:a16="http://schemas.microsoft.com/office/drawing/2014/main" id="{88DA9F06-1363-CD67-8429-ACB017CD1D49}"/>
              </a:ext>
            </a:extLst>
          </p:cNvPr>
          <p:cNvSpPr>
            <a:spLocks noGrp="1"/>
          </p:cNvSpPr>
          <p:nvPr>
            <p:ph sz="half" idx="2"/>
          </p:nvPr>
        </p:nvSpPr>
        <p:spPr>
          <a:xfrm>
            <a:off x="434163" y="2041789"/>
            <a:ext cx="11323674" cy="4741783"/>
          </a:xfrm>
        </p:spPr>
        <p:txBody>
          <a:bodyPr>
            <a:normAutofit/>
          </a:bodyPr>
          <a:lstStyle/>
          <a:p>
            <a:pPr>
              <a:lnSpc>
                <a:spcPct val="90000"/>
              </a:lnSpc>
            </a:pPr>
            <a:r>
              <a:rPr lang="en-US" sz="2800" dirty="0">
                <a:solidFill>
                  <a:schemeClr val="tx1"/>
                </a:solidFill>
                <a:cs typeface="Arial" panose="020B0604020202020204" pitchFamily="34" charset="0"/>
              </a:rPr>
              <a:t>Index number used by colleges to determine eligibility for aid</a:t>
            </a:r>
          </a:p>
          <a:p>
            <a:pPr>
              <a:lnSpc>
                <a:spcPct val="90000"/>
              </a:lnSpc>
            </a:pPr>
            <a:r>
              <a:rPr lang="en-US" sz="2800" dirty="0">
                <a:solidFill>
                  <a:schemeClr val="tx1"/>
                </a:solidFill>
                <a:cs typeface="Arial" panose="020B0604020202020204" pitchFamily="34" charset="0"/>
              </a:rPr>
              <a:t>Results calculated from information provided on the FAFSA – Formula</a:t>
            </a:r>
          </a:p>
          <a:p>
            <a:pPr>
              <a:lnSpc>
                <a:spcPct val="90000"/>
              </a:lnSpc>
            </a:pPr>
            <a:r>
              <a:rPr lang="en-US" sz="2800" dirty="0">
                <a:solidFill>
                  <a:schemeClr val="tx1"/>
                </a:solidFill>
                <a:cs typeface="Arial" panose="020B0604020202020204" pitchFamily="34" charset="0"/>
              </a:rPr>
              <a:t>Same figure reported to all colleges</a:t>
            </a:r>
          </a:p>
          <a:p>
            <a:pPr>
              <a:lnSpc>
                <a:spcPct val="90000"/>
              </a:lnSpc>
            </a:pPr>
            <a:r>
              <a:rPr lang="en-US" sz="2800" dirty="0">
                <a:solidFill>
                  <a:schemeClr val="tx1"/>
                </a:solidFill>
                <a:cs typeface="Arial" panose="020B0604020202020204" pitchFamily="34" charset="0"/>
              </a:rPr>
              <a:t>Not the amount of money owed to the college</a:t>
            </a:r>
          </a:p>
          <a:p>
            <a:pPr>
              <a:lnSpc>
                <a:spcPct val="90000"/>
              </a:lnSpc>
            </a:pPr>
            <a:r>
              <a:rPr lang="en-US" sz="2800" dirty="0">
                <a:solidFill>
                  <a:schemeClr val="tx1"/>
                </a:solidFill>
                <a:cs typeface="Arial" panose="020B0604020202020204" pitchFamily="34" charset="0"/>
              </a:rPr>
              <a:t>Based on ability to pay for college not willingness</a:t>
            </a:r>
          </a:p>
          <a:p>
            <a:pPr>
              <a:lnSpc>
                <a:spcPct val="90000"/>
              </a:lnSpc>
            </a:pPr>
            <a:r>
              <a:rPr lang="en-US" sz="2800" dirty="0">
                <a:solidFill>
                  <a:schemeClr val="tx1"/>
                </a:solidFill>
                <a:cs typeface="Arial" panose="020B0604020202020204" pitchFamily="34" charset="0"/>
              </a:rPr>
              <a:t>Factors that determine the SAI: </a:t>
            </a:r>
          </a:p>
          <a:p>
            <a:pPr lvl="1">
              <a:lnSpc>
                <a:spcPct val="90000"/>
              </a:lnSpc>
            </a:pPr>
            <a:r>
              <a:rPr lang="en-US" sz="1800" dirty="0">
                <a:solidFill>
                  <a:schemeClr val="tx1"/>
                </a:solidFill>
                <a:cs typeface="Arial" panose="020B0604020202020204" pitchFamily="34" charset="0"/>
              </a:rPr>
              <a:t>Student and contributor(s) taxable and untaxed income</a:t>
            </a:r>
          </a:p>
          <a:p>
            <a:pPr lvl="1">
              <a:lnSpc>
                <a:spcPct val="90000"/>
              </a:lnSpc>
            </a:pPr>
            <a:r>
              <a:rPr lang="en-US" sz="1800" dirty="0">
                <a:solidFill>
                  <a:schemeClr val="tx1"/>
                </a:solidFill>
                <a:cs typeface="Arial" panose="020B0604020202020204" pitchFamily="34" charset="0"/>
              </a:rPr>
              <a:t>Cash, savings, checking balances and assets</a:t>
            </a:r>
          </a:p>
          <a:p>
            <a:pPr lvl="1">
              <a:lnSpc>
                <a:spcPct val="90000"/>
              </a:lnSpc>
            </a:pPr>
            <a:r>
              <a:rPr lang="en-US" sz="1800" dirty="0">
                <a:solidFill>
                  <a:schemeClr val="tx1"/>
                </a:solidFill>
                <a:cs typeface="Arial" panose="020B0604020202020204" pitchFamily="34" charset="0"/>
              </a:rPr>
              <a:t>Household size</a:t>
            </a:r>
          </a:p>
          <a:p>
            <a:pPr>
              <a:lnSpc>
                <a:spcPct val="90000"/>
              </a:lnSpc>
            </a:pPr>
            <a:endParaRPr lang="en-US" sz="2400" dirty="0"/>
          </a:p>
        </p:txBody>
      </p:sp>
    </p:spTree>
    <p:extLst>
      <p:ext uri="{BB962C8B-B14F-4D97-AF65-F5344CB8AC3E}">
        <p14:creationId xmlns:p14="http://schemas.microsoft.com/office/powerpoint/2010/main" val="4110116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1186543" y="807564"/>
            <a:ext cx="8425543" cy="1129485"/>
          </a:xfrm>
        </p:spPr>
        <p:txBody>
          <a:bodyPr>
            <a:normAutofit fontScale="90000"/>
          </a:bodyPr>
          <a:lstStyle/>
          <a:p>
            <a:pPr algn="ctr"/>
            <a:br>
              <a:rPr lang="en-US" sz="4000" b="1" dirty="0"/>
            </a:br>
            <a:r>
              <a:rPr lang="en-US" sz="4000" b="1" dirty="0"/>
              <a:t>Consent on the </a:t>
            </a:r>
            <a:r>
              <a:rPr lang="en-US" sz="4000" b="1" dirty="0" err="1"/>
              <a:t>fafsa</a:t>
            </a:r>
            <a:br>
              <a:rPr lang="en-US" sz="3300" dirty="0">
                <a:latin typeface="Helvetica" panose="020B0604020202020204" pitchFamily="34" charset="0"/>
              </a:rPr>
            </a:br>
            <a:endParaRPr lang="en-US" sz="3300" u="sng" dirty="0">
              <a:solidFill>
                <a:srgbClr val="FF0000"/>
              </a:solidFill>
            </a:endParaRPr>
          </a:p>
        </p:txBody>
      </p:sp>
      <p:sp>
        <p:nvSpPr>
          <p:cNvPr id="6" name="TextBox 5">
            <a:extLst>
              <a:ext uri="{FF2B5EF4-FFF2-40B4-BE49-F238E27FC236}">
                <a16:creationId xmlns:a16="http://schemas.microsoft.com/office/drawing/2014/main" id="{0D5533BB-81C0-57F2-26F0-15FE349E871A}"/>
              </a:ext>
            </a:extLst>
          </p:cNvPr>
          <p:cNvSpPr txBox="1"/>
          <p:nvPr/>
        </p:nvSpPr>
        <p:spPr>
          <a:xfrm>
            <a:off x="498834" y="1937049"/>
            <a:ext cx="4730892" cy="4093428"/>
          </a:xfrm>
          <a:prstGeom prst="rect">
            <a:avLst/>
          </a:prstGeom>
          <a:noFill/>
        </p:spPr>
        <p:txBody>
          <a:bodyPr wrap="square">
            <a:spAutoFit/>
          </a:bodyPr>
          <a:lstStyle/>
          <a:p>
            <a:pPr marL="285750" indent="-285750">
              <a:buFont typeface="Arial" panose="020B0604020202020204" pitchFamily="34" charset="0"/>
              <a:buChar char="•"/>
            </a:pPr>
            <a:endParaRPr lang="en-US" dirty="0"/>
          </a:p>
          <a:p>
            <a:pPr marL="342900" indent="-342900">
              <a:buFont typeface="Wingdings" panose="05000000000000000000" pitchFamily="2" charset="2"/>
              <a:buChar char="§"/>
            </a:pPr>
            <a:r>
              <a:rPr lang="en-US" sz="2400" dirty="0"/>
              <a:t>EVERYONE who contributes to a FAFSA will be required to provide consent to transfer data from the IRS.</a:t>
            </a:r>
            <a:br>
              <a:rPr lang="en-US" sz="2400" dirty="0"/>
            </a:br>
            <a:endParaRPr lang="en-US" sz="1100" dirty="0"/>
          </a:p>
          <a:p>
            <a:pPr marL="342900" indent="-342900">
              <a:buFont typeface="Wingdings" panose="05000000000000000000" pitchFamily="2" charset="2"/>
              <a:buChar char="§"/>
            </a:pPr>
            <a:r>
              <a:rPr lang="en-US" sz="2400" dirty="0"/>
              <a:t>This will include non-filers, people without social security numbers, foreign tax filers.</a:t>
            </a:r>
            <a:br>
              <a:rPr lang="en-US" sz="2400" dirty="0"/>
            </a:br>
            <a:endParaRPr lang="en-US" sz="1100" dirty="0"/>
          </a:p>
          <a:p>
            <a:pPr marL="342900" indent="-342900">
              <a:buFont typeface="Wingdings" panose="05000000000000000000" pitchFamily="2" charset="2"/>
              <a:buChar char="§"/>
            </a:pPr>
            <a:r>
              <a:rPr lang="en-US" sz="2400" dirty="0"/>
              <a:t>No consent = No federal aid.</a:t>
            </a:r>
            <a:br>
              <a:rPr lang="en-US" sz="2400" dirty="0"/>
            </a:br>
            <a:endParaRPr lang="en-US" sz="1050" dirty="0"/>
          </a:p>
          <a:p>
            <a:pPr marL="285750" indent="-285750">
              <a:buFont typeface="Arial" panose="020B0604020202020204" pitchFamily="34" charset="0"/>
              <a:buChar char="•"/>
            </a:pPr>
            <a:endParaRPr lang="en-US" dirty="0"/>
          </a:p>
        </p:txBody>
      </p:sp>
      <p:pic>
        <p:nvPicPr>
          <p:cNvPr id="3" name="Picture 2" descr="Screenshot of the consent page for the retrieval and disclosure of federal tax information. A bulleted list of statements defines what the student is affirming and giving consent to.">
            <a:extLst>
              <a:ext uri="{FF2B5EF4-FFF2-40B4-BE49-F238E27FC236}">
                <a16:creationId xmlns:a16="http://schemas.microsoft.com/office/drawing/2014/main" id="{A5779A5A-062B-B1A3-7E64-1FBFDA724CE4}"/>
              </a:ext>
            </a:extLst>
          </p:cNvPr>
          <p:cNvPicPr>
            <a:picLocks noChangeAspect="1"/>
          </p:cNvPicPr>
          <p:nvPr/>
        </p:nvPicPr>
        <p:blipFill>
          <a:blip r:embed="rId3"/>
          <a:stretch>
            <a:fillRect/>
          </a:stretch>
        </p:blipFill>
        <p:spPr>
          <a:xfrm>
            <a:off x="5932543" y="1922815"/>
            <a:ext cx="4345481" cy="4683100"/>
          </a:xfrm>
          <a:prstGeom prst="rect">
            <a:avLst/>
          </a:prstGeom>
          <a:ln w="12700">
            <a:solidFill>
              <a:schemeClr val="tx1"/>
            </a:solidFill>
          </a:ln>
        </p:spPr>
      </p:pic>
    </p:spTree>
    <p:extLst>
      <p:ext uri="{BB962C8B-B14F-4D97-AF65-F5344CB8AC3E}">
        <p14:creationId xmlns:p14="http://schemas.microsoft.com/office/powerpoint/2010/main" val="4252908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96ED-E31E-4CAA-AAF0-0B812D0B8A79}"/>
              </a:ext>
            </a:extLst>
          </p:cNvPr>
          <p:cNvSpPr>
            <a:spLocks noGrp="1"/>
          </p:cNvSpPr>
          <p:nvPr>
            <p:ph type="title"/>
          </p:nvPr>
        </p:nvSpPr>
        <p:spPr/>
        <p:txBody>
          <a:bodyPr>
            <a:normAutofit/>
          </a:bodyPr>
          <a:lstStyle/>
          <a:p>
            <a:r>
              <a:rPr lang="en-US" sz="3600" b="1" dirty="0" err="1"/>
              <a:t>FAfSA</a:t>
            </a:r>
            <a:r>
              <a:rPr lang="en-US" sz="3600" b="1" dirty="0"/>
              <a:t> Dependency status</a:t>
            </a:r>
          </a:p>
        </p:txBody>
      </p:sp>
      <p:sp>
        <p:nvSpPr>
          <p:cNvPr id="3" name="Content Placeholder 2">
            <a:extLst>
              <a:ext uri="{FF2B5EF4-FFF2-40B4-BE49-F238E27FC236}">
                <a16:creationId xmlns:a16="http://schemas.microsoft.com/office/drawing/2014/main" id="{ECB731BC-CC69-4ADC-80CF-C652DDBEEA07}"/>
              </a:ext>
            </a:extLst>
          </p:cNvPr>
          <p:cNvSpPr>
            <a:spLocks noGrp="1"/>
          </p:cNvSpPr>
          <p:nvPr>
            <p:ph sz="half" idx="1"/>
          </p:nvPr>
        </p:nvSpPr>
        <p:spPr>
          <a:xfrm>
            <a:off x="581193" y="2065164"/>
            <a:ext cx="11243378" cy="4601450"/>
          </a:xfrm>
        </p:spPr>
        <p:txBody>
          <a:bodyPr>
            <a:normAutofit fontScale="47500" lnSpcReduction="20000"/>
          </a:bodyPr>
          <a:lstStyle/>
          <a:p>
            <a:pPr marL="0" indent="0" algn="ctr" eaLnBrk="1" hangingPunct="1">
              <a:spcBef>
                <a:spcPct val="50000"/>
              </a:spcBef>
              <a:buFont typeface="Arial" charset="0"/>
              <a:buNone/>
              <a:defRPr/>
            </a:pPr>
            <a:r>
              <a:rPr lang="en-US" sz="4000" dirty="0">
                <a:solidFill>
                  <a:schemeClr val="tx1"/>
                </a:solidFill>
                <a:cs typeface="Arial" pitchFamily="34" charset="0"/>
              </a:rPr>
              <a:t>If any of the following criteria applies, the student is considered </a:t>
            </a:r>
            <a:r>
              <a:rPr lang="en-US" sz="4000" u="sng" dirty="0">
                <a:solidFill>
                  <a:schemeClr val="tx1"/>
                </a:solidFill>
                <a:cs typeface="Arial" pitchFamily="34" charset="0"/>
              </a:rPr>
              <a:t>independent</a:t>
            </a:r>
            <a:r>
              <a:rPr lang="en-US" sz="4000" dirty="0">
                <a:solidFill>
                  <a:schemeClr val="tx1"/>
                </a:solidFill>
                <a:cs typeface="Arial" pitchFamily="34" charset="0"/>
              </a:rPr>
              <a:t>:</a:t>
            </a:r>
          </a:p>
          <a:p>
            <a:pPr eaLnBrk="1" hangingPunct="1">
              <a:spcBef>
                <a:spcPct val="50000"/>
              </a:spcBef>
              <a:buFont typeface="Wingdings" panose="05000000000000000000" pitchFamily="2" charset="2"/>
              <a:buChar char="§"/>
              <a:defRPr/>
            </a:pPr>
            <a:r>
              <a:rPr lang="en-US" sz="4000" dirty="0">
                <a:solidFill>
                  <a:schemeClr val="tx1"/>
                </a:solidFill>
                <a:cs typeface="Arial" pitchFamily="34" charset="0"/>
              </a:rPr>
              <a:t>24 years or older</a:t>
            </a:r>
          </a:p>
          <a:p>
            <a:pPr eaLnBrk="1" hangingPunct="1">
              <a:spcBef>
                <a:spcPct val="50000"/>
              </a:spcBef>
              <a:buFont typeface="Wingdings" panose="05000000000000000000" pitchFamily="2" charset="2"/>
              <a:buChar char="§"/>
              <a:defRPr/>
            </a:pPr>
            <a:r>
              <a:rPr lang="en-US" sz="4000" dirty="0">
                <a:solidFill>
                  <a:schemeClr val="tx1"/>
                </a:solidFill>
                <a:cs typeface="Arial" pitchFamily="34" charset="0"/>
              </a:rPr>
              <a:t>Married</a:t>
            </a:r>
          </a:p>
          <a:p>
            <a:pPr eaLnBrk="1" hangingPunct="1">
              <a:spcBef>
                <a:spcPct val="50000"/>
              </a:spcBef>
              <a:buFont typeface="Wingdings" panose="05000000000000000000" pitchFamily="2" charset="2"/>
              <a:buChar char="§"/>
              <a:defRPr/>
            </a:pPr>
            <a:r>
              <a:rPr lang="en-US" sz="4000" dirty="0">
                <a:solidFill>
                  <a:schemeClr val="tx1"/>
                </a:solidFill>
                <a:cs typeface="Arial" pitchFamily="34" charset="0"/>
              </a:rPr>
              <a:t>Pursuing a Master’s or Doctorate Program</a:t>
            </a:r>
          </a:p>
          <a:p>
            <a:pPr eaLnBrk="1" hangingPunct="1">
              <a:spcBef>
                <a:spcPct val="50000"/>
              </a:spcBef>
              <a:buFont typeface="Wingdings" panose="05000000000000000000" pitchFamily="2" charset="2"/>
              <a:buChar char="§"/>
              <a:defRPr/>
            </a:pPr>
            <a:r>
              <a:rPr lang="en-US" sz="4000" dirty="0">
                <a:solidFill>
                  <a:schemeClr val="tx1"/>
                </a:solidFill>
                <a:cs typeface="Arial" pitchFamily="34" charset="0"/>
              </a:rPr>
              <a:t>Children and you provide ½ support</a:t>
            </a:r>
          </a:p>
          <a:p>
            <a:pPr eaLnBrk="1" hangingPunct="1">
              <a:spcBef>
                <a:spcPct val="50000"/>
              </a:spcBef>
              <a:buFont typeface="Wingdings" panose="05000000000000000000" pitchFamily="2" charset="2"/>
              <a:buChar char="§"/>
              <a:defRPr/>
            </a:pPr>
            <a:r>
              <a:rPr lang="en-US" sz="4000" dirty="0">
                <a:solidFill>
                  <a:schemeClr val="tx1"/>
                </a:solidFill>
                <a:cs typeface="Arial" pitchFamily="34" charset="0"/>
              </a:rPr>
              <a:t>In foster care since turning the age of 13</a:t>
            </a:r>
          </a:p>
          <a:p>
            <a:pPr eaLnBrk="1" hangingPunct="1">
              <a:spcBef>
                <a:spcPct val="50000"/>
              </a:spcBef>
              <a:buFont typeface="Wingdings" panose="05000000000000000000" pitchFamily="2" charset="2"/>
              <a:buChar char="§"/>
              <a:defRPr/>
            </a:pPr>
            <a:r>
              <a:rPr lang="en-US" sz="4000" dirty="0">
                <a:solidFill>
                  <a:schemeClr val="tx1"/>
                </a:solidFill>
                <a:cs typeface="Arial" pitchFamily="34" charset="0"/>
              </a:rPr>
              <a:t>Emancipated minor</a:t>
            </a:r>
          </a:p>
          <a:p>
            <a:pPr eaLnBrk="1" hangingPunct="1">
              <a:spcBef>
                <a:spcPct val="50000"/>
              </a:spcBef>
              <a:buFont typeface="Wingdings" panose="05000000000000000000" pitchFamily="2" charset="2"/>
              <a:buChar char="§"/>
              <a:defRPr/>
            </a:pPr>
            <a:r>
              <a:rPr lang="en-US" sz="4000" dirty="0">
                <a:solidFill>
                  <a:schemeClr val="tx1"/>
                </a:solidFill>
                <a:cs typeface="Arial" pitchFamily="34" charset="0"/>
              </a:rPr>
              <a:t>Currently or was in legal guardianship</a:t>
            </a:r>
          </a:p>
          <a:p>
            <a:pPr eaLnBrk="1" hangingPunct="1">
              <a:spcBef>
                <a:spcPct val="50000"/>
              </a:spcBef>
              <a:buFont typeface="Wingdings" panose="05000000000000000000" pitchFamily="2" charset="2"/>
              <a:buChar char="§"/>
              <a:defRPr/>
            </a:pPr>
            <a:r>
              <a:rPr lang="en-US" sz="4000" dirty="0">
                <a:solidFill>
                  <a:schemeClr val="tx1"/>
                </a:solidFill>
                <a:cs typeface="Arial" pitchFamily="34" charset="0"/>
              </a:rPr>
              <a:t>Homeless or self supporting and at risk of being homeless</a:t>
            </a:r>
          </a:p>
          <a:p>
            <a:pPr eaLnBrk="1" hangingPunct="1">
              <a:spcBef>
                <a:spcPct val="50000"/>
              </a:spcBef>
              <a:buFont typeface="Wingdings" panose="05000000000000000000" pitchFamily="2" charset="2"/>
              <a:buChar char="§"/>
              <a:defRPr/>
            </a:pPr>
            <a:r>
              <a:rPr lang="en-US" sz="4000" dirty="0">
                <a:solidFill>
                  <a:schemeClr val="tx1"/>
                </a:solidFill>
                <a:cs typeface="Arial" pitchFamily="34" charset="0"/>
              </a:rPr>
              <a:t>Veteran or serving active duty in U.S. Armed Force</a:t>
            </a:r>
          </a:p>
          <a:p>
            <a:endParaRPr lang="en-US" dirty="0"/>
          </a:p>
        </p:txBody>
      </p:sp>
    </p:spTree>
    <p:extLst>
      <p:ext uri="{BB962C8B-B14F-4D97-AF65-F5344CB8AC3E}">
        <p14:creationId xmlns:p14="http://schemas.microsoft.com/office/powerpoint/2010/main" val="3263523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b="1" dirty="0"/>
              <a:t>Special Circumstances</a:t>
            </a:r>
          </a:p>
        </p:txBody>
      </p:sp>
      <p:sp>
        <p:nvSpPr>
          <p:cNvPr id="103426" name="Rectangle 3"/>
          <p:cNvSpPr>
            <a:spLocks noGrp="1" noChangeArrowheads="1"/>
          </p:cNvSpPr>
          <p:nvPr>
            <p:ph idx="1"/>
          </p:nvPr>
        </p:nvSpPr>
        <p:spPr/>
        <p:txBody>
          <a:bodyPr>
            <a:normAutofit fontScale="92500" lnSpcReduction="20000"/>
          </a:bodyPr>
          <a:lstStyle/>
          <a:p>
            <a:pPr>
              <a:spcBef>
                <a:spcPts val="1800"/>
              </a:spcBef>
              <a:spcAft>
                <a:spcPts val="0"/>
              </a:spcAft>
            </a:pPr>
            <a:r>
              <a:rPr lang="en-US" dirty="0">
                <a:solidFill>
                  <a:schemeClr val="tx1"/>
                </a:solidFill>
                <a:cs typeface="Arial" panose="020B0604020202020204" pitchFamily="34" charset="0"/>
              </a:rPr>
              <a:t>Conditions exist that cannot be documented with the FAFSA</a:t>
            </a:r>
          </a:p>
          <a:p>
            <a:pPr>
              <a:spcBef>
                <a:spcPts val="1800"/>
              </a:spcBef>
              <a:spcAft>
                <a:spcPts val="0"/>
              </a:spcAft>
            </a:pPr>
            <a:r>
              <a:rPr lang="en-US" dirty="0">
                <a:solidFill>
                  <a:schemeClr val="tx1"/>
                </a:solidFill>
                <a:cs typeface="Arial" panose="020B0604020202020204" pitchFamily="34" charset="0"/>
              </a:rPr>
              <a:t>Family should submit the FAFSA as directed</a:t>
            </a:r>
          </a:p>
          <a:p>
            <a:pPr>
              <a:spcBef>
                <a:spcPts val="1800"/>
              </a:spcBef>
              <a:spcAft>
                <a:spcPts val="0"/>
              </a:spcAft>
            </a:pPr>
            <a:r>
              <a:rPr lang="en-US" dirty="0">
                <a:solidFill>
                  <a:schemeClr val="tx1"/>
                </a:solidFill>
                <a:cs typeface="Arial" panose="020B0604020202020204" pitchFamily="34" charset="0"/>
              </a:rPr>
              <a:t>Contact the financial aid office to discuss the process to appeal based on special circumstances</a:t>
            </a:r>
          </a:p>
          <a:p>
            <a:pPr>
              <a:spcBef>
                <a:spcPts val="1800"/>
              </a:spcBef>
              <a:spcAft>
                <a:spcPts val="0"/>
              </a:spcAft>
            </a:pPr>
            <a:r>
              <a:rPr lang="en-US" dirty="0">
                <a:solidFill>
                  <a:schemeClr val="tx1"/>
                </a:solidFill>
                <a:cs typeface="Arial" panose="020B0604020202020204" pitchFamily="34" charset="0"/>
              </a:rPr>
              <a:t>Appeal process will include: a written explanation and documentation</a:t>
            </a:r>
          </a:p>
          <a:p>
            <a:pPr>
              <a:spcBef>
                <a:spcPts val="1800"/>
              </a:spcBef>
              <a:spcAft>
                <a:spcPts val="0"/>
              </a:spcAft>
            </a:pPr>
            <a:r>
              <a:rPr lang="en-US" dirty="0">
                <a:solidFill>
                  <a:schemeClr val="tx1"/>
                </a:solidFill>
                <a:cs typeface="Arial" panose="020B0604020202020204" pitchFamily="34" charset="0"/>
              </a:rPr>
              <a:t>If approved, financial aid office adjusts the FAFSA </a:t>
            </a:r>
          </a:p>
          <a:p>
            <a:pPr>
              <a:spcBef>
                <a:spcPts val="1800"/>
              </a:spcBef>
              <a:spcAft>
                <a:spcPts val="0"/>
              </a:spcAft>
            </a:pPr>
            <a:r>
              <a:rPr lang="en-US" dirty="0">
                <a:solidFill>
                  <a:schemeClr val="tx1"/>
                </a:solidFill>
                <a:cs typeface="Arial" panose="020B0604020202020204" pitchFamily="34" charset="0"/>
              </a:rPr>
              <a:t>Decisions are final and cannot be appealed to U.S. Department of Education</a:t>
            </a:r>
          </a:p>
        </p:txBody>
      </p:sp>
    </p:spTree>
    <p:extLst>
      <p:ext uri="{BB962C8B-B14F-4D97-AF65-F5344CB8AC3E}">
        <p14:creationId xmlns:p14="http://schemas.microsoft.com/office/powerpoint/2010/main" val="630508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9E61E53E-FEB7-467A-AD11-E48EA1F248D1}"/>
              </a:ext>
            </a:extLst>
          </p:cNvPr>
          <p:cNvSpPr txBox="1">
            <a:spLocks noChangeArrowheads="1"/>
          </p:cNvSpPr>
          <p:nvPr/>
        </p:nvSpPr>
        <p:spPr>
          <a:xfrm>
            <a:off x="337655" y="610147"/>
            <a:ext cx="5508171" cy="677226"/>
          </a:xfrm>
          <a:prstGeom prst="rect">
            <a:avLst/>
          </a:prstGeom>
        </p:spPr>
        <p:txBody>
          <a:bodyPr/>
          <a:lstStyle>
            <a:lvl1pPr algn="l" defTabSz="914400" rtl="0" eaLnBrk="1" latinLnBrk="0" hangingPunct="1">
              <a:lnSpc>
                <a:spcPct val="90000"/>
              </a:lnSpc>
              <a:spcBef>
                <a:spcPct val="0"/>
              </a:spcBef>
              <a:buNone/>
              <a:defRPr sz="3600" kern="1200">
                <a:solidFill>
                  <a:srgbClr val="33339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rgbClr val="005B99"/>
                </a:solidFill>
              </a:rPr>
              <a:t>Special Circumstances</a:t>
            </a:r>
          </a:p>
        </p:txBody>
      </p:sp>
      <p:grpSp>
        <p:nvGrpSpPr>
          <p:cNvPr id="9" name="Group 8"/>
          <p:cNvGrpSpPr/>
          <p:nvPr/>
        </p:nvGrpSpPr>
        <p:grpSpPr>
          <a:xfrm>
            <a:off x="1655164" y="878142"/>
            <a:ext cx="8462910" cy="4793432"/>
            <a:chOff x="130666" y="5357"/>
            <a:chExt cx="8660875" cy="5672225"/>
          </a:xfrm>
        </p:grpSpPr>
        <p:sp>
          <p:nvSpPr>
            <p:cNvPr id="10" name="Cloud Callout 9"/>
            <p:cNvSpPr/>
            <p:nvPr/>
          </p:nvSpPr>
          <p:spPr>
            <a:xfrm>
              <a:off x="6038270" y="5357"/>
              <a:ext cx="2753271" cy="2057400"/>
            </a:xfrm>
            <a:prstGeom prst="cloudCallout">
              <a:avLst>
                <a:gd name="adj1" fmla="val -23547"/>
                <a:gd name="adj2" fmla="val 148133"/>
              </a:avLst>
            </a:prstGeom>
            <a:solidFill>
              <a:schemeClr val="tx2">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Child Support</a:t>
              </a:r>
            </a:p>
          </p:txBody>
        </p:sp>
        <p:pic>
          <p:nvPicPr>
            <p:cNvPr id="1026" name="Picture 2" descr="T:\NASFAA U\Video Design and Tools\Common Craft Cut-Outs\Pack_Scene_2_PNG_0\village_landsca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20182"/>
              <a:ext cx="8400488"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257694" y="412880"/>
              <a:ext cx="4161663" cy="1939819"/>
            </a:xfrm>
            <a:prstGeom prst="cloudCallout">
              <a:avLst>
                <a:gd name="adj1" fmla="val 11247"/>
                <a:gd name="adj2" fmla="val 201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Unusual uncovered medical/dental expenses</a:t>
              </a:r>
            </a:p>
          </p:txBody>
        </p:sp>
        <p:sp>
          <p:nvSpPr>
            <p:cNvPr id="6" name="Cloud Callout 5"/>
            <p:cNvSpPr/>
            <p:nvPr/>
          </p:nvSpPr>
          <p:spPr>
            <a:xfrm>
              <a:off x="130666" y="2129018"/>
              <a:ext cx="2127260" cy="1527761"/>
            </a:xfrm>
            <a:prstGeom prst="cloudCallout">
              <a:avLst>
                <a:gd name="adj1" fmla="val -4410"/>
                <a:gd name="adj2" fmla="val 86662"/>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Parent or spouse death</a:t>
              </a:r>
            </a:p>
          </p:txBody>
        </p:sp>
        <p:sp>
          <p:nvSpPr>
            <p:cNvPr id="5" name="Cloud Callout 4"/>
            <p:cNvSpPr/>
            <p:nvPr/>
          </p:nvSpPr>
          <p:spPr>
            <a:xfrm>
              <a:off x="3211268" y="1071704"/>
              <a:ext cx="3478570" cy="1538473"/>
            </a:xfrm>
            <a:prstGeom prst="cloudCallout">
              <a:avLst>
                <a:gd name="adj1" fmla="val 26825"/>
                <a:gd name="adj2" fmla="val 120209"/>
              </a:avLst>
            </a:prstGeom>
            <a:solidFill>
              <a:schemeClr val="accent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Extraordinary dependent care </a:t>
              </a:r>
            </a:p>
          </p:txBody>
        </p:sp>
        <p:sp>
          <p:nvSpPr>
            <p:cNvPr id="2" name="Cloud Callout 1"/>
            <p:cNvSpPr/>
            <p:nvPr/>
          </p:nvSpPr>
          <p:spPr>
            <a:xfrm>
              <a:off x="1748444" y="2345860"/>
              <a:ext cx="2570647" cy="1186398"/>
            </a:xfrm>
            <a:prstGeom prst="cloudCallout">
              <a:avLst>
                <a:gd name="adj1" fmla="val 22900"/>
                <a:gd name="adj2" fmla="val 156468"/>
              </a:avLst>
            </a:prstGeom>
            <a:solidFill>
              <a:srgbClr val="7FA3C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Loss of employment</a:t>
              </a:r>
            </a:p>
          </p:txBody>
        </p:sp>
        <p:sp>
          <p:nvSpPr>
            <p:cNvPr id="4" name="Cloud Callout 3"/>
            <p:cNvSpPr/>
            <p:nvPr/>
          </p:nvSpPr>
          <p:spPr>
            <a:xfrm>
              <a:off x="4051522" y="2352698"/>
              <a:ext cx="2638316" cy="955411"/>
            </a:xfrm>
            <a:prstGeom prst="cloudCallout">
              <a:avLst>
                <a:gd name="adj1" fmla="val -35368"/>
                <a:gd name="adj2" fmla="val 179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Divorce</a:t>
              </a:r>
            </a:p>
          </p:txBody>
        </p:sp>
      </p:grpSp>
    </p:spTree>
    <p:extLst>
      <p:ext uri="{BB962C8B-B14F-4D97-AF65-F5344CB8AC3E}">
        <p14:creationId xmlns:p14="http://schemas.microsoft.com/office/powerpoint/2010/main" val="2478246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96ED-E31E-4CAA-AAF0-0B812D0B8A79}"/>
              </a:ext>
            </a:extLst>
          </p:cNvPr>
          <p:cNvSpPr>
            <a:spLocks noGrp="1"/>
          </p:cNvSpPr>
          <p:nvPr>
            <p:ph type="title"/>
          </p:nvPr>
        </p:nvSpPr>
        <p:spPr/>
        <p:txBody>
          <a:bodyPr>
            <a:normAutofit/>
          </a:bodyPr>
          <a:lstStyle/>
          <a:p>
            <a:r>
              <a:rPr lang="en-US" sz="3600" b="1" dirty="0"/>
              <a:t>After the </a:t>
            </a:r>
            <a:r>
              <a:rPr lang="en-US" sz="3600" b="1" dirty="0" err="1"/>
              <a:t>fafsa</a:t>
            </a:r>
            <a:r>
              <a:rPr lang="en-US" sz="3600" b="1" dirty="0"/>
              <a:t> is submitted</a:t>
            </a:r>
          </a:p>
        </p:txBody>
      </p:sp>
      <p:sp>
        <p:nvSpPr>
          <p:cNvPr id="3" name="Content Placeholder 2">
            <a:extLst>
              <a:ext uri="{FF2B5EF4-FFF2-40B4-BE49-F238E27FC236}">
                <a16:creationId xmlns:a16="http://schemas.microsoft.com/office/drawing/2014/main" id="{ECB731BC-CC69-4ADC-80CF-C652DDBEEA07}"/>
              </a:ext>
            </a:extLst>
          </p:cNvPr>
          <p:cNvSpPr>
            <a:spLocks noGrp="1"/>
          </p:cNvSpPr>
          <p:nvPr>
            <p:ph sz="half" idx="1"/>
          </p:nvPr>
        </p:nvSpPr>
        <p:spPr>
          <a:xfrm>
            <a:off x="581193" y="2065164"/>
            <a:ext cx="10657421" cy="4172797"/>
          </a:xfrm>
        </p:spPr>
        <p:txBody>
          <a:bodyPr>
            <a:normAutofit/>
          </a:bodyPr>
          <a:lstStyle/>
          <a:p>
            <a:pPr eaLnBrk="1" hangingPunct="1">
              <a:buFont typeface="Wingdings" panose="05000000000000000000" pitchFamily="2" charset="2"/>
              <a:buChar char="§"/>
              <a:defRPr/>
            </a:pPr>
            <a:r>
              <a:rPr lang="en-US" altLang="en-US" sz="2400" dirty="0">
                <a:solidFill>
                  <a:schemeClr val="tx1"/>
                </a:solidFill>
              </a:rPr>
              <a:t>Remind students to check their emails and regular mail for FAFSA Submission Summary (previously called the Student Aid Report)</a:t>
            </a:r>
          </a:p>
          <a:p>
            <a:pPr eaLnBrk="1" hangingPunct="1">
              <a:buFont typeface="Wingdings" panose="05000000000000000000" pitchFamily="2" charset="2"/>
              <a:buChar char="§"/>
              <a:defRPr/>
            </a:pPr>
            <a:r>
              <a:rPr lang="en-US" altLang="en-US" sz="2400" dirty="0">
                <a:solidFill>
                  <a:schemeClr val="tx1"/>
                </a:solidFill>
              </a:rPr>
              <a:t>Will receive their award offers – timing varies depending on school</a:t>
            </a:r>
          </a:p>
          <a:p>
            <a:pPr eaLnBrk="1" hangingPunct="1">
              <a:buFont typeface="Wingdings" panose="05000000000000000000" pitchFamily="2" charset="2"/>
              <a:buChar char="§"/>
              <a:defRPr/>
            </a:pPr>
            <a:r>
              <a:rPr lang="en-US" altLang="en-US" sz="2400" dirty="0">
                <a:solidFill>
                  <a:schemeClr val="tx1"/>
                </a:solidFill>
              </a:rPr>
              <a:t>Students should continue to look for scholarships</a:t>
            </a:r>
          </a:p>
          <a:p>
            <a:endParaRPr lang="en-US" dirty="0"/>
          </a:p>
        </p:txBody>
      </p:sp>
    </p:spTree>
    <p:extLst>
      <p:ext uri="{BB962C8B-B14F-4D97-AF65-F5344CB8AC3E}">
        <p14:creationId xmlns:p14="http://schemas.microsoft.com/office/powerpoint/2010/main" val="468367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A4755-9364-000F-13A5-1B70B694FDA1}"/>
              </a:ext>
            </a:extLst>
          </p:cNvPr>
          <p:cNvSpPr>
            <a:spLocks noGrp="1"/>
          </p:cNvSpPr>
          <p:nvPr>
            <p:ph type="title"/>
          </p:nvPr>
        </p:nvSpPr>
        <p:spPr>
          <a:xfrm>
            <a:off x="581192" y="702156"/>
            <a:ext cx="11029616" cy="1013800"/>
          </a:xfrm>
        </p:spPr>
        <p:txBody>
          <a:bodyPr>
            <a:normAutofit/>
          </a:bodyPr>
          <a:lstStyle/>
          <a:p>
            <a:r>
              <a:rPr lang="en-US" b="1">
                <a:solidFill>
                  <a:srgbClr val="FFFFFF"/>
                </a:solidFill>
              </a:rPr>
              <a:t>What is Cost of Attendance (COA)? </a:t>
            </a:r>
          </a:p>
        </p:txBody>
      </p:sp>
      <p:sp useBgFill="1">
        <p:nvSpPr>
          <p:cNvPr id="14" name="Rectangle 13">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Money with solid fill">
            <a:extLst>
              <a:ext uri="{FF2B5EF4-FFF2-40B4-BE49-F238E27FC236}">
                <a16:creationId xmlns:a16="http://schemas.microsoft.com/office/drawing/2014/main" id="{BAA3AC5E-3FDB-B405-DCEF-11FFA5564F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7225" y="2533078"/>
            <a:ext cx="3305175" cy="3305175"/>
          </a:xfrm>
          <a:prstGeom prst="rect">
            <a:avLst/>
          </a:prstGeom>
        </p:spPr>
      </p:pic>
      <p:sp>
        <p:nvSpPr>
          <p:cNvPr id="7" name="Content Placeholder 6">
            <a:extLst>
              <a:ext uri="{FF2B5EF4-FFF2-40B4-BE49-F238E27FC236}">
                <a16:creationId xmlns:a16="http://schemas.microsoft.com/office/drawing/2014/main" id="{C4922BEA-ED59-144C-EB3C-655B2F93D655}"/>
              </a:ext>
            </a:extLst>
          </p:cNvPr>
          <p:cNvSpPr>
            <a:spLocks noGrp="1"/>
          </p:cNvSpPr>
          <p:nvPr>
            <p:ph idx="1"/>
          </p:nvPr>
        </p:nvSpPr>
        <p:spPr>
          <a:xfrm>
            <a:off x="4505325" y="2180496"/>
            <a:ext cx="7105481" cy="4045683"/>
          </a:xfrm>
        </p:spPr>
        <p:txBody>
          <a:bodyPr>
            <a:normAutofit/>
          </a:bodyPr>
          <a:lstStyle/>
          <a:p>
            <a:r>
              <a:rPr lang="en-US" dirty="0"/>
              <a:t>Tuition and Fees</a:t>
            </a:r>
          </a:p>
          <a:p>
            <a:r>
              <a:rPr lang="en-US" dirty="0"/>
              <a:t>Housing and Food</a:t>
            </a:r>
          </a:p>
          <a:p>
            <a:r>
              <a:rPr lang="en-US" dirty="0"/>
              <a:t>Cost of books, supplies, transportation</a:t>
            </a:r>
          </a:p>
          <a:p>
            <a:r>
              <a:rPr lang="en-US" dirty="0"/>
              <a:t>Loan fees and miscellaneous expenses</a:t>
            </a:r>
          </a:p>
        </p:txBody>
      </p:sp>
    </p:spTree>
    <p:extLst>
      <p:ext uri="{BB962C8B-B14F-4D97-AF65-F5344CB8AC3E}">
        <p14:creationId xmlns:p14="http://schemas.microsoft.com/office/powerpoint/2010/main" val="332750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ASFAA T">
            <a:extLst>
              <a:ext uri="{FF2B5EF4-FFF2-40B4-BE49-F238E27FC236}">
                <a16:creationId xmlns:a16="http://schemas.microsoft.com/office/drawing/2014/main" id="{04888777-D69C-43DB-B8E4-8D4EB1BC87BE}"/>
              </a:ext>
            </a:extLst>
          </p:cNvPr>
          <p:cNvPicPr>
            <a:picLocks noChangeAspect="1" noChangeArrowheads="1"/>
          </p:cNvPicPr>
          <p:nvPr/>
        </p:nvPicPr>
        <p:blipFill>
          <a:blip r:embed="rId3" cstate="print">
            <a:clrChange>
              <a:clrFrom>
                <a:srgbClr val="FFFFFF"/>
              </a:clrFrom>
              <a:clrTo>
                <a:srgbClr val="FFFFFF">
                  <a:alpha val="0"/>
                </a:srgbClr>
              </a:clrTo>
            </a:clrChange>
            <a:duotone>
              <a:prstClr val="black"/>
              <a:srgbClr val="F8F8F8">
                <a:tint val="45000"/>
                <a:satMod val="400000"/>
              </a:srgbClr>
            </a:duotone>
            <a:extLst>
              <a:ext uri="{28A0092B-C50C-407E-A947-70E740481C1C}">
                <a14:useLocalDpi xmlns:a14="http://schemas.microsoft.com/office/drawing/2010/main" val="0"/>
              </a:ext>
            </a:extLst>
          </a:blip>
          <a:srcRect/>
          <a:stretch>
            <a:fillRect/>
          </a:stretch>
        </p:blipFill>
        <p:spPr bwMode="auto">
          <a:xfrm>
            <a:off x="10010607" y="850281"/>
            <a:ext cx="1600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72222" y="476776"/>
            <a:ext cx="11029616" cy="1013800"/>
          </a:xfrm>
        </p:spPr>
        <p:txBody>
          <a:bodyPr/>
          <a:lstStyle/>
          <a:p>
            <a:pPr algn="ctr"/>
            <a:r>
              <a:rPr lang="en-US" b="1" dirty="0"/>
              <a:t>About OASFAA &amp; This Presentation</a:t>
            </a:r>
          </a:p>
        </p:txBody>
      </p:sp>
      <p:sp>
        <p:nvSpPr>
          <p:cNvPr id="9" name="Content Placeholder 2"/>
          <p:cNvSpPr>
            <a:spLocks noGrp="1"/>
          </p:cNvSpPr>
          <p:nvPr>
            <p:ph idx="1"/>
          </p:nvPr>
        </p:nvSpPr>
        <p:spPr>
          <a:xfrm>
            <a:off x="581192" y="2180496"/>
            <a:ext cx="11029615" cy="4278259"/>
          </a:xfrm>
        </p:spPr>
        <p:txBody>
          <a:bodyPr>
            <a:normAutofit lnSpcReduction="10000"/>
          </a:bodyPr>
          <a:lstStyle/>
          <a:p>
            <a:pPr>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This webinar is sponsored by the </a:t>
            </a:r>
            <a:r>
              <a:rPr lang="en-US" sz="2600" b="1" dirty="0">
                <a:solidFill>
                  <a:schemeClr val="tx1"/>
                </a:solidFill>
                <a:latin typeface="Arial" panose="020B0604020202020204" pitchFamily="34" charset="0"/>
                <a:cs typeface="Arial" panose="020B0604020202020204" pitchFamily="34" charset="0"/>
              </a:rPr>
              <a:t>Ohio Association of Student Financial Aid Administrators (OASFAA)</a:t>
            </a:r>
            <a:r>
              <a:rPr lang="en-US" sz="2600" dirty="0">
                <a:solidFill>
                  <a:schemeClr val="tx1"/>
                </a:solidFill>
                <a:latin typeface="Arial" panose="020B0604020202020204" pitchFamily="34" charset="0"/>
                <a:cs typeface="Arial" panose="020B0604020202020204" pitchFamily="34" charset="0"/>
              </a:rPr>
              <a:t>, a non-profit organization comprised of volunteer financial aid professionals. </a:t>
            </a:r>
          </a:p>
          <a:p>
            <a:pPr marL="0" indent="0">
              <a:buNone/>
            </a:pPr>
            <a:endParaRPr lang="en-US" sz="26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The </a:t>
            </a:r>
            <a:r>
              <a:rPr lang="en-US" sz="2600" b="1" dirty="0">
                <a:solidFill>
                  <a:schemeClr val="tx1"/>
                </a:solidFill>
                <a:latin typeface="Arial" panose="020B0604020202020204" pitchFamily="34" charset="0"/>
                <a:cs typeface="Arial" panose="020B0604020202020204" pitchFamily="34" charset="0"/>
              </a:rPr>
              <a:t>OASFAA Outreach Committee </a:t>
            </a:r>
            <a:r>
              <a:rPr lang="en-US" sz="2600" dirty="0">
                <a:solidFill>
                  <a:schemeClr val="tx1"/>
                </a:solidFill>
                <a:latin typeface="Arial" panose="020B0604020202020204" pitchFamily="34" charset="0"/>
                <a:cs typeface="Arial" panose="020B0604020202020204" pitchFamily="34" charset="0"/>
              </a:rPr>
              <a:t>is a committee that serves as a primary resource of pertinent and current financial aid information.  The committee disseminates this information through a variety of activities including training programs for various stakeholders external to OASFAA such as admissions staff, high school counselors, access advisors, TRIO, etc.</a:t>
            </a:r>
          </a:p>
          <a:p>
            <a:endParaRPr lang="en-US" dirty="0">
              <a:latin typeface="+mj-lt"/>
            </a:endParaRPr>
          </a:p>
        </p:txBody>
      </p:sp>
    </p:spTree>
    <p:extLst>
      <p:ext uri="{BB962C8B-B14F-4D97-AF65-F5344CB8AC3E}">
        <p14:creationId xmlns:p14="http://schemas.microsoft.com/office/powerpoint/2010/main" val="3763960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087654" y="1517960"/>
            <a:ext cx="9606011" cy="452596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7" algn="l"/>
            <a:endParaRPr lang="en-US" altLang="en-US" sz="1800" dirty="0">
              <a:latin typeface="Arial" panose="020B0604020202020204" pitchFamily="34" charset="0"/>
            </a:endParaRPr>
          </a:p>
        </p:txBody>
      </p:sp>
      <p:sp>
        <p:nvSpPr>
          <p:cNvPr id="14" name="Title 1"/>
          <p:cNvSpPr>
            <a:spLocks noGrp="1"/>
          </p:cNvSpPr>
          <p:nvPr>
            <p:ph type="title"/>
          </p:nvPr>
        </p:nvSpPr>
        <p:spPr>
          <a:xfrm>
            <a:off x="-2982867" y="470158"/>
            <a:ext cx="11029616" cy="1013800"/>
          </a:xfrm>
        </p:spPr>
        <p:txBody>
          <a:bodyPr>
            <a:noAutofit/>
          </a:bodyPr>
          <a:lstStyle/>
          <a:p>
            <a:pPr algn="ctr"/>
            <a:br>
              <a:rPr lang="en-US" b="1" dirty="0"/>
            </a:br>
            <a:r>
              <a:rPr lang="en-US" b="1" dirty="0"/>
              <a:t>Need Comparison</a:t>
            </a:r>
            <a:endParaRPr lang="en-US" sz="4000" b="1" dirty="0">
              <a:solidFill>
                <a:schemeClr val="bg1"/>
              </a:solidFill>
            </a:endParaRPr>
          </a:p>
        </p:txBody>
      </p:sp>
      <p:sp>
        <p:nvSpPr>
          <p:cNvPr id="8" name="Rectangle 3"/>
          <p:cNvSpPr txBox="1">
            <a:spLocks noChangeAspect="1" noChangeArrowheads="1"/>
          </p:cNvSpPr>
          <p:nvPr/>
        </p:nvSpPr>
        <p:spPr>
          <a:xfrm>
            <a:off x="248696" y="1637147"/>
            <a:ext cx="8763000" cy="327660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buFont typeface="Monotype Sorts" pitchFamily="2" charset="2"/>
              <a:buNone/>
            </a:pPr>
            <a:r>
              <a:rPr lang="en-US" altLang="en-US" sz="2400" dirty="0">
                <a:latin typeface="Arial" panose="020B0604020202020204" pitchFamily="34" charset="0"/>
              </a:rPr>
              <a:t>                       	</a:t>
            </a:r>
            <a:endParaRPr lang="en-US" altLang="en-US" sz="2400" dirty="0">
              <a:solidFill>
                <a:srgbClr val="0000FF"/>
              </a:solidFill>
              <a:latin typeface="Arial" panose="020B0604020202020204" pitchFamily="34" charset="0"/>
            </a:endParaRPr>
          </a:p>
        </p:txBody>
      </p:sp>
      <p:sp>
        <p:nvSpPr>
          <p:cNvPr id="3" name="Rectangle 2"/>
          <p:cNvSpPr/>
          <p:nvPr/>
        </p:nvSpPr>
        <p:spPr>
          <a:xfrm>
            <a:off x="466411" y="5502775"/>
            <a:ext cx="11029616" cy="677108"/>
          </a:xfrm>
          <a:prstGeom prst="rect">
            <a:avLst/>
          </a:prstGeom>
        </p:spPr>
        <p:txBody>
          <a:bodyPr wrap="square">
            <a:spAutoFit/>
          </a:bodyPr>
          <a:lstStyle/>
          <a:p>
            <a:pPr algn="ctr">
              <a:buFont typeface="Monotype Sorts" pitchFamily="2" charset="2"/>
              <a:buNone/>
            </a:pPr>
            <a:endParaRPr lang="en-US" altLang="en-US" dirty="0">
              <a:latin typeface="Trebuchet MS" panose="020B0603020202020204" pitchFamily="34" charset="0"/>
            </a:endParaRPr>
          </a:p>
          <a:p>
            <a:pPr algn="ctr">
              <a:buFont typeface="Monotype Sorts" pitchFamily="2" charset="2"/>
              <a:buNone/>
            </a:pPr>
            <a:r>
              <a:rPr lang="en-US" altLang="en-US" sz="2000" dirty="0">
                <a:latin typeface="Trebuchet MS" panose="020B0603020202020204" pitchFamily="34" charset="0"/>
              </a:rPr>
              <a:t>The Student Aid Index (SAI) is the same at each institution</a:t>
            </a:r>
            <a:r>
              <a:rPr lang="en-US" altLang="en-US" dirty="0">
                <a:latin typeface="Trebuchet MS" panose="020B0603020202020204" pitchFamily="34" charset="0"/>
              </a:rPr>
              <a:t>.</a:t>
            </a:r>
            <a:endParaRPr lang="en-US" altLang="en-US" dirty="0">
              <a:solidFill>
                <a:srgbClr val="0000FF"/>
              </a:solidFill>
              <a:latin typeface="Trebuchet MS" panose="020B0603020202020204" pitchFamily="34" charset="0"/>
            </a:endParaRPr>
          </a:p>
        </p:txBody>
      </p:sp>
      <p:graphicFrame>
        <p:nvGraphicFramePr>
          <p:cNvPr id="7" name="Table 8">
            <a:extLst>
              <a:ext uri="{FF2B5EF4-FFF2-40B4-BE49-F238E27FC236}">
                <a16:creationId xmlns:a16="http://schemas.microsoft.com/office/drawing/2014/main" id="{DF146618-F69F-46F6-9C7C-88FE1333E3D6}"/>
              </a:ext>
            </a:extLst>
          </p:cNvPr>
          <p:cNvGraphicFramePr>
            <a:graphicFrameLocks noGrp="1"/>
          </p:cNvGraphicFramePr>
          <p:nvPr>
            <p:extLst>
              <p:ext uri="{D42A27DB-BD31-4B8C-83A1-F6EECF244321}">
                <p14:modId xmlns:p14="http://schemas.microsoft.com/office/powerpoint/2010/main" val="577982082"/>
              </p:ext>
            </p:extLst>
          </p:nvPr>
        </p:nvGraphicFramePr>
        <p:xfrm>
          <a:off x="1360714" y="2367280"/>
          <a:ext cx="8374560" cy="2699656"/>
        </p:xfrm>
        <a:graphic>
          <a:graphicData uri="http://schemas.openxmlformats.org/drawingml/2006/table">
            <a:tbl>
              <a:tblPr firstRow="1" bandRow="1">
                <a:tableStyleId>{5C22544A-7EE6-4342-B048-85BDC9FD1C3A}</a:tableStyleId>
              </a:tblPr>
              <a:tblGrid>
                <a:gridCol w="2005584">
                  <a:extLst>
                    <a:ext uri="{9D8B030D-6E8A-4147-A177-3AD203B41FA5}">
                      <a16:colId xmlns:a16="http://schemas.microsoft.com/office/drawing/2014/main" val="4294266716"/>
                    </a:ext>
                  </a:extLst>
                </a:gridCol>
                <a:gridCol w="2122992">
                  <a:extLst>
                    <a:ext uri="{9D8B030D-6E8A-4147-A177-3AD203B41FA5}">
                      <a16:colId xmlns:a16="http://schemas.microsoft.com/office/drawing/2014/main" val="1707698689"/>
                    </a:ext>
                  </a:extLst>
                </a:gridCol>
                <a:gridCol w="2122992">
                  <a:extLst>
                    <a:ext uri="{9D8B030D-6E8A-4147-A177-3AD203B41FA5}">
                      <a16:colId xmlns:a16="http://schemas.microsoft.com/office/drawing/2014/main" val="2520634322"/>
                    </a:ext>
                  </a:extLst>
                </a:gridCol>
                <a:gridCol w="2122992">
                  <a:extLst>
                    <a:ext uri="{9D8B030D-6E8A-4147-A177-3AD203B41FA5}">
                      <a16:colId xmlns:a16="http://schemas.microsoft.com/office/drawing/2014/main" val="3681857721"/>
                    </a:ext>
                  </a:extLst>
                </a:gridCol>
              </a:tblGrid>
              <a:tr h="813772">
                <a:tc>
                  <a:txBody>
                    <a:bodyPr/>
                    <a:lstStyle/>
                    <a:p>
                      <a:endParaRPr lang="en-US" dirty="0"/>
                    </a:p>
                  </a:txBody>
                  <a:tcPr/>
                </a:tc>
                <a:tc>
                  <a:txBody>
                    <a:bodyPr/>
                    <a:lstStyle/>
                    <a:p>
                      <a:r>
                        <a:rPr lang="en-US" dirty="0"/>
                        <a:t>Higher Cost Institution</a:t>
                      </a:r>
                    </a:p>
                  </a:txBody>
                  <a:tcPr/>
                </a:tc>
                <a:tc>
                  <a:txBody>
                    <a:bodyPr/>
                    <a:lstStyle/>
                    <a:p>
                      <a:r>
                        <a:rPr lang="en-US" dirty="0"/>
                        <a:t>Mid Cost </a:t>
                      </a:r>
                    </a:p>
                    <a:p>
                      <a:r>
                        <a:rPr lang="en-US" dirty="0"/>
                        <a:t>Institution</a:t>
                      </a:r>
                    </a:p>
                  </a:txBody>
                  <a:tcPr/>
                </a:tc>
                <a:tc>
                  <a:txBody>
                    <a:bodyPr/>
                    <a:lstStyle/>
                    <a:p>
                      <a:r>
                        <a:rPr lang="en-US" dirty="0"/>
                        <a:t>Lower Cost Institution</a:t>
                      </a:r>
                    </a:p>
                  </a:txBody>
                  <a:tcPr/>
                </a:tc>
                <a:extLst>
                  <a:ext uri="{0D108BD9-81ED-4DB2-BD59-A6C34878D82A}">
                    <a16:rowId xmlns:a16="http://schemas.microsoft.com/office/drawing/2014/main" val="1991073044"/>
                  </a:ext>
                </a:extLst>
              </a:tr>
              <a:tr h="471471">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16350059"/>
                  </a:ext>
                </a:extLst>
              </a:tr>
              <a:tr h="471471">
                <a:tc>
                  <a:txBody>
                    <a:bodyPr/>
                    <a:lstStyle/>
                    <a:p>
                      <a:r>
                        <a:rPr lang="en-US" dirty="0"/>
                        <a:t>Cost of Attendance</a:t>
                      </a:r>
                    </a:p>
                  </a:txBody>
                  <a:tcPr/>
                </a:tc>
                <a:tc>
                  <a:txBody>
                    <a:bodyPr/>
                    <a:lstStyle/>
                    <a:p>
                      <a:r>
                        <a:rPr lang="en-US" dirty="0"/>
                        <a:t>$58,000</a:t>
                      </a:r>
                    </a:p>
                  </a:txBody>
                  <a:tcPr/>
                </a:tc>
                <a:tc>
                  <a:txBody>
                    <a:bodyPr/>
                    <a:lstStyle/>
                    <a:p>
                      <a:r>
                        <a:rPr lang="en-US" dirty="0"/>
                        <a:t>$40,000</a:t>
                      </a:r>
                    </a:p>
                  </a:txBody>
                  <a:tcPr/>
                </a:tc>
                <a:tc>
                  <a:txBody>
                    <a:bodyPr/>
                    <a:lstStyle/>
                    <a:p>
                      <a:r>
                        <a:rPr lang="en-US" dirty="0"/>
                        <a:t>$22,000</a:t>
                      </a:r>
                    </a:p>
                  </a:txBody>
                  <a:tcPr/>
                </a:tc>
                <a:extLst>
                  <a:ext uri="{0D108BD9-81ED-4DB2-BD59-A6C34878D82A}">
                    <a16:rowId xmlns:a16="http://schemas.microsoft.com/office/drawing/2014/main" val="795072007"/>
                  </a:ext>
                </a:extLst>
              </a:tr>
              <a:tr h="471471">
                <a:tc>
                  <a:txBody>
                    <a:bodyPr/>
                    <a:lstStyle/>
                    <a:p>
                      <a:r>
                        <a:rPr lang="en-US" u="sng" dirty="0"/>
                        <a:t>-SAI</a:t>
                      </a:r>
                    </a:p>
                  </a:txBody>
                  <a:tcPr/>
                </a:tc>
                <a:tc>
                  <a:txBody>
                    <a:bodyPr/>
                    <a:lstStyle/>
                    <a:p>
                      <a:r>
                        <a:rPr lang="en-US" u="sng" dirty="0"/>
                        <a:t>  $8,000</a:t>
                      </a:r>
                    </a:p>
                  </a:txBody>
                  <a:tcPr/>
                </a:tc>
                <a:tc>
                  <a:txBody>
                    <a:bodyPr/>
                    <a:lstStyle/>
                    <a:p>
                      <a:r>
                        <a:rPr lang="en-US" u="sng" dirty="0"/>
                        <a:t>  $8,000</a:t>
                      </a:r>
                    </a:p>
                  </a:txBody>
                  <a:tcPr/>
                </a:tc>
                <a:tc>
                  <a:txBody>
                    <a:bodyPr/>
                    <a:lstStyle/>
                    <a:p>
                      <a:r>
                        <a:rPr lang="en-US" u="sng" dirty="0"/>
                        <a:t>  $8,000</a:t>
                      </a:r>
                    </a:p>
                  </a:txBody>
                  <a:tcPr/>
                </a:tc>
                <a:extLst>
                  <a:ext uri="{0D108BD9-81ED-4DB2-BD59-A6C34878D82A}">
                    <a16:rowId xmlns:a16="http://schemas.microsoft.com/office/drawing/2014/main" val="1252687158"/>
                  </a:ext>
                </a:extLst>
              </a:tr>
              <a:tr h="471471">
                <a:tc>
                  <a:txBody>
                    <a:bodyPr/>
                    <a:lstStyle/>
                    <a:p>
                      <a:r>
                        <a:rPr lang="en-US" b="1" dirty="0"/>
                        <a:t>= Need/Eligibility</a:t>
                      </a:r>
                    </a:p>
                  </a:txBody>
                  <a:tcPr/>
                </a:tc>
                <a:tc>
                  <a:txBody>
                    <a:bodyPr/>
                    <a:lstStyle/>
                    <a:p>
                      <a:r>
                        <a:rPr lang="en-US" b="1" dirty="0"/>
                        <a:t>$50,000</a:t>
                      </a:r>
                    </a:p>
                  </a:txBody>
                  <a:tcPr/>
                </a:tc>
                <a:tc>
                  <a:txBody>
                    <a:bodyPr/>
                    <a:lstStyle/>
                    <a:p>
                      <a:r>
                        <a:rPr lang="en-US" b="1" dirty="0"/>
                        <a:t>$32,000</a:t>
                      </a:r>
                    </a:p>
                  </a:txBody>
                  <a:tcPr/>
                </a:tc>
                <a:tc>
                  <a:txBody>
                    <a:bodyPr/>
                    <a:lstStyle/>
                    <a:p>
                      <a:r>
                        <a:rPr lang="en-US" b="1" dirty="0"/>
                        <a:t>$14,000</a:t>
                      </a:r>
                    </a:p>
                  </a:txBody>
                  <a:tcPr/>
                </a:tc>
                <a:extLst>
                  <a:ext uri="{0D108BD9-81ED-4DB2-BD59-A6C34878D82A}">
                    <a16:rowId xmlns:a16="http://schemas.microsoft.com/office/drawing/2014/main" val="2622436844"/>
                  </a:ext>
                </a:extLst>
              </a:tr>
            </a:tbl>
          </a:graphicData>
        </a:graphic>
      </p:graphicFrame>
    </p:spTree>
    <p:extLst>
      <p:ext uri="{BB962C8B-B14F-4D97-AF65-F5344CB8AC3E}">
        <p14:creationId xmlns:p14="http://schemas.microsoft.com/office/powerpoint/2010/main" val="3431329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6ACE746-39D5-443C-A348-D9F47A9553C5}"/>
              </a:ext>
            </a:extLst>
          </p:cNvPr>
          <p:cNvSpPr>
            <a:spLocks noChangeAspect="1"/>
          </p:cNvSpPr>
          <p:nvPr/>
        </p:nvSpPr>
        <p:spPr>
          <a:xfrm>
            <a:off x="4180114" y="2286000"/>
            <a:ext cx="4114800" cy="411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CB0993-8E78-4227-BCFE-4037E23B15AC}"/>
              </a:ext>
            </a:extLst>
          </p:cNvPr>
          <p:cNvSpPr>
            <a:spLocks noGrp="1"/>
          </p:cNvSpPr>
          <p:nvPr>
            <p:ph type="title"/>
          </p:nvPr>
        </p:nvSpPr>
        <p:spPr/>
        <p:txBody>
          <a:bodyPr>
            <a:normAutofit/>
          </a:bodyPr>
          <a:lstStyle/>
          <a:p>
            <a:r>
              <a:rPr lang="en-US" sz="3600" b="1" dirty="0"/>
              <a:t>Sources of Financial Aid</a:t>
            </a:r>
          </a:p>
        </p:txBody>
      </p:sp>
      <p:sp>
        <p:nvSpPr>
          <p:cNvPr id="4" name="Rectangle: Rounded Corners 3">
            <a:extLst>
              <a:ext uri="{FF2B5EF4-FFF2-40B4-BE49-F238E27FC236}">
                <a16:creationId xmlns:a16="http://schemas.microsoft.com/office/drawing/2014/main" id="{E4F802F6-2AC1-458A-97D1-724FB0D5A8DD}"/>
              </a:ext>
            </a:extLst>
          </p:cNvPr>
          <p:cNvSpPr/>
          <p:nvPr/>
        </p:nvSpPr>
        <p:spPr>
          <a:xfrm>
            <a:off x="4947702" y="2137955"/>
            <a:ext cx="2286000" cy="1097280"/>
          </a:xfrm>
          <a:prstGeom prst="roundRect">
            <a:avLst/>
          </a:prstGeom>
          <a:solidFill>
            <a:srgbClr val="70AC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Federal Government</a:t>
            </a:r>
          </a:p>
        </p:txBody>
      </p:sp>
      <p:sp>
        <p:nvSpPr>
          <p:cNvPr id="5" name="Rectangle: Rounded Corners 4">
            <a:extLst>
              <a:ext uri="{FF2B5EF4-FFF2-40B4-BE49-F238E27FC236}">
                <a16:creationId xmlns:a16="http://schemas.microsoft.com/office/drawing/2014/main" id="{466C2856-6045-4D2B-8A2C-BABE45A104D6}"/>
              </a:ext>
            </a:extLst>
          </p:cNvPr>
          <p:cNvSpPr/>
          <p:nvPr/>
        </p:nvSpPr>
        <p:spPr>
          <a:xfrm>
            <a:off x="7391400" y="3429000"/>
            <a:ext cx="2286000" cy="10972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States</a:t>
            </a:r>
          </a:p>
        </p:txBody>
      </p:sp>
      <p:sp>
        <p:nvSpPr>
          <p:cNvPr id="6" name="Rectangle: Rounded Corners 5">
            <a:extLst>
              <a:ext uri="{FF2B5EF4-FFF2-40B4-BE49-F238E27FC236}">
                <a16:creationId xmlns:a16="http://schemas.microsoft.com/office/drawing/2014/main" id="{4F86BE0F-FDFD-4AD9-B5A7-83E9EB0175E5}"/>
              </a:ext>
            </a:extLst>
          </p:cNvPr>
          <p:cNvSpPr/>
          <p:nvPr/>
        </p:nvSpPr>
        <p:spPr>
          <a:xfrm>
            <a:off x="7151914" y="5262155"/>
            <a:ext cx="2286000" cy="1097280"/>
          </a:xfrm>
          <a:prstGeom prst="roundRect">
            <a:avLst/>
          </a:prstGeom>
          <a:solidFill>
            <a:srgbClr val="9002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College and Universities</a:t>
            </a:r>
          </a:p>
        </p:txBody>
      </p:sp>
      <p:sp>
        <p:nvSpPr>
          <p:cNvPr id="7" name="Rectangle: Rounded Corners 6">
            <a:extLst>
              <a:ext uri="{FF2B5EF4-FFF2-40B4-BE49-F238E27FC236}">
                <a16:creationId xmlns:a16="http://schemas.microsoft.com/office/drawing/2014/main" id="{A5D71047-7555-47AA-ADA3-E79A7E50F23D}"/>
              </a:ext>
            </a:extLst>
          </p:cNvPr>
          <p:cNvSpPr/>
          <p:nvPr/>
        </p:nvSpPr>
        <p:spPr>
          <a:xfrm>
            <a:off x="3341914" y="5281749"/>
            <a:ext cx="2286000" cy="10972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Private Sources</a:t>
            </a:r>
          </a:p>
        </p:txBody>
      </p:sp>
      <p:sp>
        <p:nvSpPr>
          <p:cNvPr id="8" name="Rectangle: Rounded Corners 7">
            <a:extLst>
              <a:ext uri="{FF2B5EF4-FFF2-40B4-BE49-F238E27FC236}">
                <a16:creationId xmlns:a16="http://schemas.microsoft.com/office/drawing/2014/main" id="{10349136-4240-4CAF-ABC9-4C6829FD2E9C}"/>
              </a:ext>
            </a:extLst>
          </p:cNvPr>
          <p:cNvSpPr/>
          <p:nvPr/>
        </p:nvSpPr>
        <p:spPr>
          <a:xfrm>
            <a:off x="2797628" y="3584721"/>
            <a:ext cx="2286000" cy="109728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Employers</a:t>
            </a:r>
          </a:p>
        </p:txBody>
      </p:sp>
    </p:spTree>
    <p:extLst>
      <p:ext uri="{BB962C8B-B14F-4D97-AF65-F5344CB8AC3E}">
        <p14:creationId xmlns:p14="http://schemas.microsoft.com/office/powerpoint/2010/main" val="453199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0B9C-4FFE-28D6-38F1-102FBD9FEAEA}"/>
              </a:ext>
            </a:extLst>
          </p:cNvPr>
          <p:cNvSpPr>
            <a:spLocks noGrp="1"/>
          </p:cNvSpPr>
          <p:nvPr>
            <p:ph type="title"/>
          </p:nvPr>
        </p:nvSpPr>
        <p:spPr/>
        <p:txBody>
          <a:bodyPr>
            <a:normAutofit/>
          </a:bodyPr>
          <a:lstStyle/>
          <a:p>
            <a:r>
              <a:rPr lang="en-US" sz="3600" b="1" dirty="0"/>
              <a:t>Types of Financial Aid</a:t>
            </a:r>
          </a:p>
        </p:txBody>
      </p:sp>
      <p:graphicFrame>
        <p:nvGraphicFramePr>
          <p:cNvPr id="3" name="Diagram 2">
            <a:extLst>
              <a:ext uri="{FF2B5EF4-FFF2-40B4-BE49-F238E27FC236}">
                <a16:creationId xmlns:a16="http://schemas.microsoft.com/office/drawing/2014/main" id="{296811D8-F358-E76E-D2E8-21BEC5BE60C5}"/>
              </a:ext>
            </a:extLst>
          </p:cNvPr>
          <p:cNvGraphicFramePr/>
          <p:nvPr>
            <p:extLst>
              <p:ext uri="{D42A27DB-BD31-4B8C-83A1-F6EECF244321}">
                <p14:modId xmlns:p14="http://schemas.microsoft.com/office/powerpoint/2010/main" val="4115249953"/>
              </p:ext>
            </p:extLst>
          </p:nvPr>
        </p:nvGraphicFramePr>
        <p:xfrm>
          <a:off x="1975902" y="1541585"/>
          <a:ext cx="8229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ight Brace 1">
            <a:extLst>
              <a:ext uri="{FF2B5EF4-FFF2-40B4-BE49-F238E27FC236}">
                <a16:creationId xmlns:a16="http://schemas.microsoft.com/office/drawing/2014/main" id="{1DAFDBE9-83A3-68EB-B2F6-67DF63CA90F1}"/>
              </a:ext>
            </a:extLst>
          </p:cNvPr>
          <p:cNvSpPr>
            <a:spLocks/>
          </p:cNvSpPr>
          <p:nvPr/>
        </p:nvSpPr>
        <p:spPr bwMode="auto">
          <a:xfrm>
            <a:off x="8210550" y="3495163"/>
            <a:ext cx="685800" cy="1755648"/>
          </a:xfrm>
          <a:prstGeom prst="rightBrace">
            <a:avLst>
              <a:gd name="adj1" fmla="val 8336"/>
              <a:gd name="adj2" fmla="val 50000"/>
            </a:avLst>
          </a:prstGeom>
          <a:noFill/>
          <a:ln w="9525" algn="ctr">
            <a:solidFill>
              <a:schemeClr val="tx1"/>
            </a:solidFill>
            <a:round/>
            <a:headEnd/>
            <a:tailEnd/>
          </a:ln>
        </p:spPr>
        <p:txBody>
          <a:bodyPr/>
          <a:lstStyle/>
          <a:p>
            <a:endParaRPr lang="en-US" dirty="0"/>
          </a:p>
        </p:txBody>
      </p:sp>
      <p:sp>
        <p:nvSpPr>
          <p:cNvPr id="5" name="Right Brace 1">
            <a:extLst>
              <a:ext uri="{FF2B5EF4-FFF2-40B4-BE49-F238E27FC236}">
                <a16:creationId xmlns:a16="http://schemas.microsoft.com/office/drawing/2014/main" id="{49A68981-8FC9-AD48-E817-1620110A265B}"/>
              </a:ext>
            </a:extLst>
          </p:cNvPr>
          <p:cNvSpPr>
            <a:spLocks/>
          </p:cNvSpPr>
          <p:nvPr/>
        </p:nvSpPr>
        <p:spPr bwMode="auto">
          <a:xfrm flipH="1">
            <a:off x="3107696" y="3577125"/>
            <a:ext cx="685800" cy="1752600"/>
          </a:xfrm>
          <a:prstGeom prst="rightBrace">
            <a:avLst>
              <a:gd name="adj1" fmla="val 8336"/>
              <a:gd name="adj2" fmla="val 49547"/>
            </a:avLst>
          </a:prstGeom>
          <a:noFill/>
          <a:ln w="9525" algn="ctr">
            <a:solidFill>
              <a:schemeClr val="tx1"/>
            </a:solidFill>
            <a:round/>
            <a:headEnd/>
            <a:tailEnd/>
          </a:ln>
        </p:spPr>
        <p:txBody>
          <a:bodyPr/>
          <a:lstStyle/>
          <a:p>
            <a:endParaRPr lang="en-US" dirty="0"/>
          </a:p>
        </p:txBody>
      </p:sp>
      <p:sp>
        <p:nvSpPr>
          <p:cNvPr id="6" name="TextBox 5">
            <a:extLst>
              <a:ext uri="{FF2B5EF4-FFF2-40B4-BE49-F238E27FC236}">
                <a16:creationId xmlns:a16="http://schemas.microsoft.com/office/drawing/2014/main" id="{25EF092A-0E8D-DDA9-BDFE-CE31D0541BDA}"/>
              </a:ext>
            </a:extLst>
          </p:cNvPr>
          <p:cNvSpPr txBox="1"/>
          <p:nvPr/>
        </p:nvSpPr>
        <p:spPr>
          <a:xfrm>
            <a:off x="8896350" y="4175638"/>
            <a:ext cx="14859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Gift Aid</a:t>
            </a:r>
          </a:p>
        </p:txBody>
      </p:sp>
      <p:sp>
        <p:nvSpPr>
          <p:cNvPr id="7" name="TextBox 6">
            <a:extLst>
              <a:ext uri="{FF2B5EF4-FFF2-40B4-BE49-F238E27FC236}">
                <a16:creationId xmlns:a16="http://schemas.microsoft.com/office/drawing/2014/main" id="{006B15C2-F455-2D8E-1A25-B72EC23A1039}"/>
              </a:ext>
            </a:extLst>
          </p:cNvPr>
          <p:cNvSpPr txBox="1"/>
          <p:nvPr/>
        </p:nvSpPr>
        <p:spPr>
          <a:xfrm>
            <a:off x="1224498" y="4037926"/>
            <a:ext cx="1524000"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Self-Help Aid</a:t>
            </a:r>
          </a:p>
        </p:txBody>
      </p:sp>
    </p:spTree>
    <p:extLst>
      <p:ext uri="{BB962C8B-B14F-4D97-AF65-F5344CB8AC3E}">
        <p14:creationId xmlns:p14="http://schemas.microsoft.com/office/powerpoint/2010/main" val="461088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B0993-8E78-4227-BCFE-4037E23B15AC}"/>
              </a:ext>
            </a:extLst>
          </p:cNvPr>
          <p:cNvSpPr>
            <a:spLocks noGrp="1"/>
          </p:cNvSpPr>
          <p:nvPr>
            <p:ph type="title"/>
          </p:nvPr>
        </p:nvSpPr>
        <p:spPr/>
        <p:txBody>
          <a:bodyPr>
            <a:normAutofit/>
          </a:bodyPr>
          <a:lstStyle/>
          <a:p>
            <a:r>
              <a:rPr lang="en-US" sz="3600" b="1" dirty="0"/>
              <a:t>Federal Student Aid Programs</a:t>
            </a:r>
          </a:p>
        </p:txBody>
      </p:sp>
      <p:graphicFrame>
        <p:nvGraphicFramePr>
          <p:cNvPr id="5" name="Diagram 4">
            <a:extLst>
              <a:ext uri="{FF2B5EF4-FFF2-40B4-BE49-F238E27FC236}">
                <a16:creationId xmlns:a16="http://schemas.microsoft.com/office/drawing/2014/main" id="{A57E276D-AAE0-4CF8-8449-8D760811462E}"/>
              </a:ext>
            </a:extLst>
          </p:cNvPr>
          <p:cNvGraphicFramePr/>
          <p:nvPr>
            <p:extLst>
              <p:ext uri="{D42A27DB-BD31-4B8C-83A1-F6EECF244321}">
                <p14:modId xmlns:p14="http://schemas.microsoft.com/office/powerpoint/2010/main" val="526207645"/>
              </p:ext>
            </p:extLst>
          </p:nvPr>
        </p:nvGraphicFramePr>
        <p:xfrm>
          <a:off x="2014002" y="2092570"/>
          <a:ext cx="8153400" cy="4541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2429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3759" y="245796"/>
            <a:ext cx="9509760" cy="1320800"/>
          </a:xfrm>
        </p:spPr>
        <p:txBody>
          <a:bodyPr>
            <a:normAutofit/>
          </a:bodyPr>
          <a:lstStyle/>
          <a:p>
            <a:pPr algn="ctr"/>
            <a:r>
              <a:rPr lang="en-US" b="1" dirty="0"/>
              <a:t>Federal Pell/SEOG Grants</a:t>
            </a:r>
          </a:p>
        </p:txBody>
      </p:sp>
      <p:sp>
        <p:nvSpPr>
          <p:cNvPr id="6" name="Rectangle 3"/>
          <p:cNvSpPr>
            <a:spLocks noGrp="1" noChangeArrowheads="1"/>
          </p:cNvSpPr>
          <p:nvPr>
            <p:ph idx="1"/>
          </p:nvPr>
        </p:nvSpPr>
        <p:spPr>
          <a:xfrm>
            <a:off x="437717" y="1797595"/>
            <a:ext cx="11173091" cy="4341104"/>
          </a:xfrm>
        </p:spPr>
        <p:txBody>
          <a:bodyPr>
            <a:normAutofit lnSpcReduction="10000"/>
          </a:bodyPr>
          <a:lstStyle/>
          <a:p>
            <a:pPr marL="0" indent="0">
              <a:buNone/>
            </a:pPr>
            <a:r>
              <a:rPr lang="en-US" altLang="en-US" sz="2400" b="1" dirty="0">
                <a:solidFill>
                  <a:schemeClr val="tx1"/>
                </a:solidFill>
                <a:cs typeface="Arial" panose="020B0604020202020204" pitchFamily="34" charset="0"/>
              </a:rPr>
              <a:t>	</a:t>
            </a:r>
          </a:p>
          <a:p>
            <a:pPr marL="0" indent="0">
              <a:buNone/>
            </a:pPr>
            <a:r>
              <a:rPr lang="en-US" altLang="en-US" sz="2400" b="1" dirty="0">
                <a:solidFill>
                  <a:schemeClr val="tx1"/>
                </a:solidFill>
                <a:cs typeface="Arial" panose="020B0604020202020204" pitchFamily="34" charset="0"/>
              </a:rPr>
              <a:t>	</a:t>
            </a:r>
            <a:r>
              <a:rPr lang="en-US" altLang="en-US" sz="2400" b="1" u="sng" dirty="0">
                <a:solidFill>
                  <a:schemeClr val="tx1"/>
                </a:solidFill>
                <a:cs typeface="Arial" panose="020B0604020202020204" pitchFamily="34" charset="0"/>
              </a:rPr>
              <a:t>Pell Grant (2023-2024)</a:t>
            </a:r>
            <a:endParaRPr lang="en-US" altLang="en-US" sz="2000" dirty="0">
              <a:solidFill>
                <a:schemeClr val="tx1"/>
              </a:solidFill>
              <a:cs typeface="Arial" panose="020B0604020202020204" pitchFamily="34" charset="0"/>
            </a:endParaRPr>
          </a:p>
          <a:p>
            <a:pPr lvl="1"/>
            <a:r>
              <a:rPr lang="en-US" altLang="en-US" sz="2000" dirty="0">
                <a:solidFill>
                  <a:schemeClr val="tx1"/>
                </a:solidFill>
                <a:cs typeface="Arial" panose="020B0604020202020204" pitchFamily="34" charset="0"/>
              </a:rPr>
              <a:t>Need based grant </a:t>
            </a:r>
          </a:p>
          <a:p>
            <a:pPr lvl="1"/>
            <a:r>
              <a:rPr lang="en-US" altLang="en-US" sz="2000" b="1" dirty="0">
                <a:solidFill>
                  <a:schemeClr val="tx1"/>
                </a:solidFill>
                <a:cs typeface="Arial" panose="020B0604020202020204" pitchFamily="34" charset="0"/>
              </a:rPr>
              <a:t>$7,395 </a:t>
            </a:r>
            <a:r>
              <a:rPr lang="en-US" altLang="en-US" sz="2000" dirty="0">
                <a:solidFill>
                  <a:schemeClr val="tx1"/>
                </a:solidFill>
                <a:cs typeface="Arial" panose="020B0604020202020204" pitchFamily="34" charset="0"/>
              </a:rPr>
              <a:t>maximum Pell</a:t>
            </a:r>
          </a:p>
          <a:p>
            <a:pPr lvl="1"/>
            <a:r>
              <a:rPr lang="en-US" altLang="en-US" sz="2000" dirty="0">
                <a:solidFill>
                  <a:schemeClr val="tx1"/>
                </a:solidFill>
                <a:cs typeface="Arial" panose="020B0604020202020204" pitchFamily="34" charset="0"/>
              </a:rPr>
              <a:t>2024-2025: Two ways to determine Pell Grant eligibility</a:t>
            </a:r>
          </a:p>
          <a:p>
            <a:pPr marL="324000" lvl="1" indent="0">
              <a:lnSpc>
                <a:spcPct val="90000"/>
              </a:lnSpc>
              <a:buNone/>
            </a:pPr>
            <a:r>
              <a:rPr lang="en-US" altLang="en-US" b="1" dirty="0">
                <a:solidFill>
                  <a:schemeClr val="tx1"/>
                </a:solidFill>
                <a:cs typeface="Arial" panose="020B0604020202020204" pitchFamily="34" charset="0"/>
              </a:rPr>
              <a:t>	</a:t>
            </a:r>
          </a:p>
          <a:p>
            <a:pPr marL="324000" lvl="1" indent="0">
              <a:lnSpc>
                <a:spcPct val="90000"/>
              </a:lnSpc>
              <a:buNone/>
            </a:pPr>
            <a:r>
              <a:rPr lang="en-US" altLang="en-US" sz="2400" b="1" u="sng" dirty="0">
                <a:solidFill>
                  <a:schemeClr val="tx1"/>
                </a:solidFill>
                <a:cs typeface="Arial" panose="020B0604020202020204" pitchFamily="34" charset="0"/>
              </a:rPr>
              <a:t>Federal SEOG Grant:</a:t>
            </a:r>
            <a:r>
              <a:rPr lang="en-US" altLang="en-US" sz="2400" b="1" dirty="0">
                <a:solidFill>
                  <a:schemeClr val="tx1"/>
                </a:solidFill>
                <a:cs typeface="Arial" panose="020B0604020202020204" pitchFamily="34" charset="0"/>
              </a:rPr>
              <a:t> </a:t>
            </a:r>
            <a:r>
              <a:rPr lang="en-US" altLang="en-US" sz="2400" dirty="0">
                <a:solidFill>
                  <a:schemeClr val="tx1"/>
                </a:solidFill>
                <a:cs typeface="Arial" panose="020B0604020202020204" pitchFamily="34" charset="0"/>
              </a:rPr>
              <a:t>(Campus Based)</a:t>
            </a:r>
          </a:p>
          <a:p>
            <a:pPr lvl="1">
              <a:lnSpc>
                <a:spcPct val="90000"/>
              </a:lnSpc>
            </a:pPr>
            <a:r>
              <a:rPr lang="en-US" altLang="en-US" sz="2000" dirty="0">
                <a:solidFill>
                  <a:schemeClr val="tx1"/>
                </a:solidFill>
                <a:cs typeface="Arial" panose="020B0604020202020204" pitchFamily="34" charset="0"/>
              </a:rPr>
              <a:t>Student must demonstrate exceptional financial need</a:t>
            </a:r>
          </a:p>
          <a:p>
            <a:pPr lvl="1">
              <a:lnSpc>
                <a:spcPct val="90000"/>
              </a:lnSpc>
            </a:pPr>
            <a:r>
              <a:rPr lang="en-US" altLang="en-US" sz="2000" dirty="0">
                <a:solidFill>
                  <a:schemeClr val="tx1"/>
                </a:solidFill>
                <a:cs typeface="Arial" panose="020B0604020202020204" pitchFamily="34" charset="0"/>
              </a:rPr>
              <a:t>Awarded first to students with the lowest EFC (Pell Eligible students are priority)</a:t>
            </a:r>
          </a:p>
          <a:p>
            <a:pPr lvl="1">
              <a:lnSpc>
                <a:spcPct val="90000"/>
              </a:lnSpc>
            </a:pPr>
            <a:r>
              <a:rPr lang="en-US" altLang="en-US" sz="2000" dirty="0">
                <a:solidFill>
                  <a:schemeClr val="tx1"/>
                </a:solidFill>
                <a:cs typeface="Arial" panose="020B0604020202020204" pitchFamily="34" charset="0"/>
              </a:rPr>
              <a:t>Award ranges from $100 to $4,000</a:t>
            </a:r>
          </a:p>
        </p:txBody>
      </p:sp>
      <p:sp>
        <p:nvSpPr>
          <p:cNvPr id="2" name="Slide Number Placeholder 1"/>
          <p:cNvSpPr>
            <a:spLocks noGrp="1"/>
          </p:cNvSpPr>
          <p:nvPr>
            <p:ph type="sldNum" sz="quarter" idx="12"/>
          </p:nvPr>
        </p:nvSpPr>
        <p:spPr/>
        <p:txBody>
          <a:bodyPr/>
          <a:lstStyle/>
          <a:p>
            <a:pPr>
              <a:defRPr/>
            </a:pPr>
            <a:fld id="{EB0C62A3-0816-4ACF-BA96-C028BAEAB724}" type="slidenum">
              <a:rPr lang="en-US" smtClean="0">
                <a:solidFill>
                  <a:prstClr val="black">
                    <a:tint val="75000"/>
                  </a:prstClr>
                </a:solidFill>
              </a:rPr>
              <a:pPr>
                <a:defRPr/>
              </a:pPr>
              <a:t>24</a:t>
            </a:fld>
            <a:endParaRPr lang="en-US" dirty="0">
              <a:solidFill>
                <a:prstClr val="black">
                  <a:tint val="75000"/>
                </a:prstClr>
              </a:solidFill>
            </a:endParaRPr>
          </a:p>
        </p:txBody>
      </p:sp>
      <p:sp>
        <p:nvSpPr>
          <p:cNvPr id="8" name="Text Box 4"/>
          <p:cNvSpPr txBox="1">
            <a:spLocks noChangeArrowheads="1"/>
          </p:cNvSpPr>
          <p:nvPr/>
        </p:nvSpPr>
        <p:spPr bwMode="auto">
          <a:xfrm rot="272140">
            <a:off x="5872916" y="2517367"/>
            <a:ext cx="5392534" cy="369332"/>
          </a:xfrm>
          <a:prstGeom prst="rect">
            <a:avLst/>
          </a:prstGeom>
          <a:solidFill>
            <a:schemeClr val="accent1"/>
          </a:solidFill>
          <a:ln w="9525">
            <a:solidFill>
              <a:schemeClr val="tx1"/>
            </a:solidFill>
            <a:miter lim="800000"/>
            <a:headEnd/>
            <a:tailEnd/>
          </a:ln>
        </p:spPr>
        <p:txBody>
          <a:bodyPr wrap="square">
            <a:spAutoFit/>
          </a:bodyPr>
          <a:lstStyle>
            <a:lvl1pPr>
              <a:defRPr sz="2400">
                <a:solidFill>
                  <a:schemeClr val="bg2"/>
                </a:solidFill>
                <a:latin typeface="Times New Roman" panose="02020603050405020304" pitchFamily="18" charset="0"/>
              </a:defRPr>
            </a:lvl1pPr>
            <a:lvl2pPr marL="742950" indent="-285750">
              <a:defRPr sz="2400">
                <a:solidFill>
                  <a:schemeClr val="bg2"/>
                </a:solidFill>
                <a:latin typeface="Times New Roman" panose="02020603050405020304" pitchFamily="18" charset="0"/>
              </a:defRPr>
            </a:lvl2pPr>
            <a:lvl3pPr marL="1143000" indent="-228600">
              <a:defRPr sz="2400">
                <a:solidFill>
                  <a:schemeClr val="bg2"/>
                </a:solidFill>
                <a:latin typeface="Times New Roman" panose="02020603050405020304" pitchFamily="18" charset="0"/>
              </a:defRPr>
            </a:lvl3pPr>
            <a:lvl4pPr marL="1600200" indent="-228600">
              <a:defRPr sz="2400">
                <a:solidFill>
                  <a:schemeClr val="bg2"/>
                </a:solidFill>
                <a:latin typeface="Times New Roman" panose="02020603050405020304" pitchFamily="18" charset="0"/>
              </a:defRPr>
            </a:lvl4pPr>
            <a:lvl5pPr marL="2057400" indent="-228600">
              <a:defRPr sz="2400">
                <a:solidFill>
                  <a:schemeClr val="bg2"/>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2"/>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2"/>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2"/>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2"/>
                </a:solidFill>
                <a:latin typeface="Times New Roman" panose="02020603050405020304" pitchFamily="18" charset="0"/>
              </a:defRPr>
            </a:lvl9pPr>
          </a:lstStyle>
          <a:p>
            <a:pPr algn="ctr">
              <a:spcBef>
                <a:spcPct val="50000"/>
              </a:spcBef>
              <a:defRPr/>
            </a:pPr>
            <a:r>
              <a:rPr lang="en-US" sz="1800" dirty="0">
                <a:solidFill>
                  <a:schemeClr val="bg1"/>
                </a:solidFill>
                <a:latin typeface="+mn-lt"/>
              </a:rPr>
              <a:t>FAFSA Priority Deadline for </a:t>
            </a:r>
            <a:r>
              <a:rPr lang="en-US" sz="1800" u="sng" dirty="0">
                <a:solidFill>
                  <a:schemeClr val="bg1"/>
                </a:solidFill>
                <a:latin typeface="+mn-lt"/>
              </a:rPr>
              <a:t>campus-based</a:t>
            </a:r>
            <a:r>
              <a:rPr lang="en-US" sz="1800" dirty="0">
                <a:solidFill>
                  <a:schemeClr val="bg1"/>
                </a:solidFill>
                <a:latin typeface="+mn-lt"/>
              </a:rPr>
              <a:t> programs</a:t>
            </a:r>
            <a:endParaRPr lang="en-US" sz="2000" dirty="0">
              <a:solidFill>
                <a:schemeClr val="bg1"/>
              </a:solidFill>
              <a:effectLst>
                <a:outerShdw blurRad="38100" dist="38100" dir="2700000" algn="tl">
                  <a:srgbClr val="C0C0C0"/>
                </a:outerShdw>
              </a:effectLst>
              <a:latin typeface="+mn-lt"/>
            </a:endParaRPr>
          </a:p>
        </p:txBody>
      </p:sp>
    </p:spTree>
    <p:extLst>
      <p:ext uri="{BB962C8B-B14F-4D97-AF65-F5344CB8AC3E}">
        <p14:creationId xmlns:p14="http://schemas.microsoft.com/office/powerpoint/2010/main" val="1685368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4156" y="224024"/>
            <a:ext cx="9509760" cy="1320800"/>
          </a:xfrm>
        </p:spPr>
        <p:txBody>
          <a:bodyPr>
            <a:normAutofit/>
          </a:bodyPr>
          <a:lstStyle/>
          <a:p>
            <a:pPr algn="ctr"/>
            <a:r>
              <a:rPr lang="en-US" b="1" dirty="0"/>
              <a:t>Iraq and Afghanistan service grant (IASG)</a:t>
            </a:r>
          </a:p>
        </p:txBody>
      </p:sp>
      <p:sp>
        <p:nvSpPr>
          <p:cNvPr id="6" name="Rectangle 3"/>
          <p:cNvSpPr>
            <a:spLocks noGrp="1" noChangeArrowheads="1"/>
          </p:cNvSpPr>
          <p:nvPr>
            <p:ph idx="1"/>
          </p:nvPr>
        </p:nvSpPr>
        <p:spPr>
          <a:xfrm>
            <a:off x="437717" y="2166660"/>
            <a:ext cx="11173091" cy="4341104"/>
          </a:xfrm>
        </p:spPr>
        <p:txBody>
          <a:bodyPr>
            <a:normAutofit/>
          </a:bodyPr>
          <a:lstStyle/>
          <a:p>
            <a:r>
              <a:rPr lang="en-US" altLang="en-US" sz="2400" dirty="0">
                <a:solidFill>
                  <a:schemeClr val="tx1"/>
                </a:solidFill>
                <a:latin typeface="Arial" panose="020B0604020202020204" pitchFamily="34" charset="0"/>
                <a:cs typeface="Arial" panose="020B0604020202020204" pitchFamily="34" charset="0"/>
              </a:rPr>
              <a:t>Non-need-based grant</a:t>
            </a:r>
          </a:p>
          <a:p>
            <a:r>
              <a:rPr lang="en-US" altLang="en-US" sz="2400" dirty="0">
                <a:solidFill>
                  <a:schemeClr val="tx1"/>
                </a:solidFill>
                <a:latin typeface="Arial" panose="020B0604020202020204" pitchFamily="34" charset="0"/>
                <a:cs typeface="Arial" panose="020B0604020202020204" pitchFamily="34" charset="0"/>
              </a:rPr>
              <a:t>Available to students whose parent/guardian died as a result of U.S. military service on or after 9/11/2001</a:t>
            </a:r>
          </a:p>
          <a:p>
            <a:r>
              <a:rPr lang="en-US" altLang="en-US" sz="2400" dirty="0">
                <a:solidFill>
                  <a:schemeClr val="tx1"/>
                </a:solidFill>
                <a:latin typeface="Arial" panose="020B0604020202020204" pitchFamily="34" charset="0"/>
                <a:cs typeface="Arial" panose="020B0604020202020204" pitchFamily="34" charset="0"/>
              </a:rPr>
              <a:t>At time of parent death student must have been less than 24 years of age or if age 24 or older must have been enrolled at higher education institution</a:t>
            </a:r>
          </a:p>
          <a:p>
            <a:r>
              <a:rPr lang="en-US" altLang="en-US" sz="2400" dirty="0">
                <a:solidFill>
                  <a:schemeClr val="tx1"/>
                </a:solidFill>
                <a:latin typeface="Arial" panose="020B0604020202020204" pitchFamily="34" charset="0"/>
                <a:cs typeface="Arial" panose="020B0604020202020204" pitchFamily="34" charset="0"/>
              </a:rPr>
              <a:t>Student must not be Pell eligible </a:t>
            </a:r>
          </a:p>
          <a:p>
            <a:endParaRPr lang="en-US" altLang="en-US" sz="20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EB0C62A3-0816-4ACF-BA96-C028BAEAB724}" type="slidenum">
              <a:rPr lang="en-US" smtClean="0">
                <a:solidFill>
                  <a:prstClr val="black">
                    <a:tint val="75000"/>
                  </a:prstClr>
                </a:solidFill>
              </a:rPr>
              <a:pPr>
                <a:defRPr/>
              </a:pPr>
              <a:t>25</a:t>
            </a:fld>
            <a:endParaRPr lang="en-US" dirty="0">
              <a:solidFill>
                <a:prstClr val="black">
                  <a:tint val="75000"/>
                </a:prstClr>
              </a:solidFill>
            </a:endParaRPr>
          </a:p>
        </p:txBody>
      </p:sp>
    </p:spTree>
    <p:extLst>
      <p:ext uri="{BB962C8B-B14F-4D97-AF65-F5344CB8AC3E}">
        <p14:creationId xmlns:p14="http://schemas.microsoft.com/office/powerpoint/2010/main" val="3091011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802" y="224024"/>
            <a:ext cx="9509760" cy="1320800"/>
          </a:xfrm>
        </p:spPr>
        <p:txBody>
          <a:bodyPr>
            <a:normAutofit/>
          </a:bodyPr>
          <a:lstStyle/>
          <a:p>
            <a:pPr algn="ctr"/>
            <a:r>
              <a:rPr lang="en-US" b="1" dirty="0"/>
              <a:t>TEACH GRANT</a:t>
            </a:r>
          </a:p>
        </p:txBody>
      </p:sp>
      <p:graphicFrame>
        <p:nvGraphicFramePr>
          <p:cNvPr id="10" name="Rectangle 3">
            <a:extLst>
              <a:ext uri="{FF2B5EF4-FFF2-40B4-BE49-F238E27FC236}">
                <a16:creationId xmlns:a16="http://schemas.microsoft.com/office/drawing/2014/main" id="{B2C47E81-0B0A-BA0C-3123-98C18CBB0018}"/>
              </a:ext>
            </a:extLst>
          </p:cNvPr>
          <p:cNvGraphicFramePr>
            <a:graphicFrameLocks noGrp="1"/>
          </p:cNvGraphicFramePr>
          <p:nvPr>
            <p:ph idx="1"/>
            <p:extLst>
              <p:ext uri="{D42A27DB-BD31-4B8C-83A1-F6EECF244321}">
                <p14:modId xmlns:p14="http://schemas.microsoft.com/office/powerpoint/2010/main" val="90882732"/>
              </p:ext>
            </p:extLst>
          </p:nvPr>
        </p:nvGraphicFramePr>
        <p:xfrm>
          <a:off x="509454" y="1615033"/>
          <a:ext cx="11173091" cy="4341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a:defRPr/>
            </a:pPr>
            <a:fld id="{EB0C62A3-0816-4ACF-BA96-C028BAEAB724}" type="slidenum">
              <a:rPr lang="en-US" smtClean="0">
                <a:solidFill>
                  <a:prstClr val="black">
                    <a:tint val="75000"/>
                  </a:prstClr>
                </a:solidFill>
              </a:rPr>
              <a:pPr>
                <a:defRPr/>
              </a:pPr>
              <a:t>26</a:t>
            </a:fld>
            <a:endParaRPr lang="en-US" dirty="0">
              <a:solidFill>
                <a:prstClr val="black">
                  <a:tint val="75000"/>
                </a:prstClr>
              </a:solidFill>
            </a:endParaRPr>
          </a:p>
        </p:txBody>
      </p:sp>
    </p:spTree>
    <p:extLst>
      <p:ext uri="{BB962C8B-B14F-4D97-AF65-F5344CB8AC3E}">
        <p14:creationId xmlns:p14="http://schemas.microsoft.com/office/powerpoint/2010/main" val="1851514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5010" y="682711"/>
            <a:ext cx="9509760" cy="786629"/>
          </a:xfrm>
        </p:spPr>
        <p:txBody>
          <a:bodyPr>
            <a:normAutofit/>
          </a:bodyPr>
          <a:lstStyle/>
          <a:p>
            <a:pPr algn="ctr"/>
            <a:r>
              <a:rPr lang="en-US" b="1" dirty="0"/>
              <a:t>Federal Work-Study</a:t>
            </a:r>
          </a:p>
        </p:txBody>
      </p:sp>
      <p:sp>
        <p:nvSpPr>
          <p:cNvPr id="6" name="Rectangle 3"/>
          <p:cNvSpPr>
            <a:spLocks noGrp="1" noChangeArrowheads="1"/>
          </p:cNvSpPr>
          <p:nvPr>
            <p:ph idx="1"/>
          </p:nvPr>
        </p:nvSpPr>
        <p:spPr>
          <a:xfrm>
            <a:off x="315461" y="2208580"/>
            <a:ext cx="11107737" cy="3966709"/>
          </a:xfrm>
        </p:spPr>
        <p:txBody>
          <a:bodyPr>
            <a:normAutofit fontScale="92500" lnSpcReduction="10000"/>
          </a:bodyPr>
          <a:lstStyle/>
          <a:p>
            <a:pPr>
              <a:lnSpc>
                <a:spcPct val="95000"/>
              </a:lnSpc>
              <a:spcBef>
                <a:spcPct val="15000"/>
              </a:spcBef>
              <a:buFont typeface="Wingdings" panose="05000000000000000000" pitchFamily="2" charset="2"/>
              <a:buChar char="§"/>
            </a:pPr>
            <a:r>
              <a:rPr lang="en-US" altLang="en-US" sz="2600" dirty="0">
                <a:solidFill>
                  <a:schemeClr val="tx1"/>
                </a:solidFill>
                <a:latin typeface="Arial" panose="020B0604020202020204" pitchFamily="34" charset="0"/>
                <a:cs typeface="Arial" panose="020B0604020202020204" pitchFamily="34" charset="0"/>
              </a:rPr>
              <a:t>Undergraduate or graduate students are eligible</a:t>
            </a:r>
          </a:p>
          <a:p>
            <a:pPr>
              <a:lnSpc>
                <a:spcPct val="95000"/>
              </a:lnSpc>
              <a:spcBef>
                <a:spcPct val="15000"/>
              </a:spcBef>
              <a:buFont typeface="Wingdings" panose="05000000000000000000" pitchFamily="2" charset="2"/>
              <a:buChar char="§"/>
            </a:pPr>
            <a:r>
              <a:rPr lang="en-US" altLang="en-US" sz="2600" dirty="0">
                <a:solidFill>
                  <a:schemeClr val="tx1"/>
                </a:solidFill>
                <a:latin typeface="Arial" panose="020B0604020202020204" pitchFamily="34" charset="0"/>
                <a:cs typeface="Arial" panose="020B0604020202020204" pitchFamily="34" charset="0"/>
              </a:rPr>
              <a:t>Employment can be on or off campus</a:t>
            </a:r>
          </a:p>
          <a:p>
            <a:pPr>
              <a:lnSpc>
                <a:spcPct val="95000"/>
              </a:lnSpc>
              <a:spcBef>
                <a:spcPct val="15000"/>
              </a:spcBef>
              <a:buFont typeface="Wingdings" panose="05000000000000000000" pitchFamily="2" charset="2"/>
              <a:buChar char="§"/>
            </a:pPr>
            <a:r>
              <a:rPr lang="en-US" altLang="en-US" sz="2600" dirty="0">
                <a:solidFill>
                  <a:schemeClr val="tx1"/>
                </a:solidFill>
                <a:latin typeface="Arial" panose="020B0604020202020204" pitchFamily="34" charset="0"/>
                <a:cs typeface="Arial" panose="020B0604020202020204" pitchFamily="34" charset="0"/>
              </a:rPr>
              <a:t>FWS wages excluded from future SAI calculation!</a:t>
            </a:r>
          </a:p>
          <a:p>
            <a:pPr>
              <a:lnSpc>
                <a:spcPct val="95000"/>
              </a:lnSpc>
              <a:spcBef>
                <a:spcPct val="15000"/>
              </a:spcBef>
              <a:buFont typeface="Wingdings" panose="05000000000000000000" pitchFamily="2" charset="2"/>
              <a:buChar char="§"/>
            </a:pPr>
            <a:r>
              <a:rPr lang="en-US" altLang="en-US" sz="2600" dirty="0">
                <a:solidFill>
                  <a:schemeClr val="tx1"/>
                </a:solidFill>
                <a:latin typeface="Arial" panose="020B0604020202020204" pitchFamily="34" charset="0"/>
                <a:cs typeface="Arial" panose="020B0604020202020204" pitchFamily="34" charset="0"/>
              </a:rPr>
              <a:t>Eligible employers</a:t>
            </a:r>
          </a:p>
          <a:p>
            <a:pPr marL="976313" lvl="1" indent="-457200">
              <a:lnSpc>
                <a:spcPct val="95000"/>
              </a:lnSpc>
              <a:spcBef>
                <a:spcPct val="10000"/>
              </a:spcBef>
              <a:buSzPct val="75000"/>
              <a:buFont typeface="Wingdings" panose="05000000000000000000" pitchFamily="2" charset="2"/>
              <a:buChar char="§"/>
            </a:pPr>
            <a:r>
              <a:rPr lang="en-US" altLang="en-US" sz="2600" dirty="0">
                <a:solidFill>
                  <a:schemeClr val="tx1"/>
                </a:solidFill>
                <a:latin typeface="Arial" panose="020B0604020202020204" pitchFamily="34" charset="0"/>
                <a:cs typeface="Arial" panose="020B0604020202020204" pitchFamily="34" charset="0"/>
              </a:rPr>
              <a:t>School</a:t>
            </a:r>
          </a:p>
          <a:p>
            <a:pPr marL="976313" lvl="1" indent="-457200">
              <a:lnSpc>
                <a:spcPct val="95000"/>
              </a:lnSpc>
              <a:spcBef>
                <a:spcPct val="10000"/>
              </a:spcBef>
              <a:buSzPct val="75000"/>
              <a:buFont typeface="Wingdings" panose="05000000000000000000" pitchFamily="2" charset="2"/>
              <a:buChar char="§"/>
            </a:pPr>
            <a:r>
              <a:rPr lang="en-US" altLang="en-US" sz="2600" dirty="0">
                <a:solidFill>
                  <a:schemeClr val="tx1"/>
                </a:solidFill>
                <a:latin typeface="Arial" panose="020B0604020202020204" pitchFamily="34" charset="0"/>
                <a:cs typeface="Arial" panose="020B0604020202020204" pitchFamily="34" charset="0"/>
              </a:rPr>
              <a:t>Federal, state, or local public agency</a:t>
            </a:r>
          </a:p>
          <a:p>
            <a:pPr marL="976313" lvl="1" indent="-457200">
              <a:lnSpc>
                <a:spcPct val="95000"/>
              </a:lnSpc>
              <a:spcBef>
                <a:spcPct val="10000"/>
              </a:spcBef>
              <a:buSzPct val="75000"/>
              <a:buFont typeface="Wingdings" panose="05000000000000000000" pitchFamily="2" charset="2"/>
              <a:buChar char="§"/>
            </a:pPr>
            <a:r>
              <a:rPr lang="en-US" altLang="en-US" sz="2600" dirty="0">
                <a:solidFill>
                  <a:schemeClr val="tx1"/>
                </a:solidFill>
                <a:latin typeface="Arial" panose="020B0604020202020204" pitchFamily="34" charset="0"/>
                <a:cs typeface="Arial" panose="020B0604020202020204" pitchFamily="34" charset="0"/>
              </a:rPr>
              <a:t>Private non-profit organization in academically relevant jobs</a:t>
            </a:r>
          </a:p>
          <a:p>
            <a:pPr marL="976313" lvl="1" indent="-457200">
              <a:lnSpc>
                <a:spcPct val="95000"/>
              </a:lnSpc>
              <a:spcBef>
                <a:spcPct val="10000"/>
              </a:spcBef>
              <a:buSzPct val="75000"/>
              <a:buFont typeface="Wingdings" panose="05000000000000000000" pitchFamily="2" charset="2"/>
              <a:buChar char="§"/>
            </a:pPr>
            <a:r>
              <a:rPr lang="en-US" altLang="en-US" sz="2600" dirty="0">
                <a:solidFill>
                  <a:schemeClr val="tx1"/>
                </a:solidFill>
                <a:latin typeface="Arial" panose="020B0604020202020204" pitchFamily="34" charset="0"/>
                <a:cs typeface="Arial" panose="020B0604020202020204" pitchFamily="34" charset="0"/>
              </a:rPr>
              <a:t>For-profit organization in academically relevant jobs</a:t>
            </a:r>
          </a:p>
          <a:p>
            <a:pPr marL="976313" lvl="1" indent="-457200">
              <a:lnSpc>
                <a:spcPct val="95000"/>
              </a:lnSpc>
              <a:spcBef>
                <a:spcPct val="10000"/>
              </a:spcBef>
              <a:buSzPct val="75000"/>
              <a:buFont typeface="Wingdings" panose="05000000000000000000" pitchFamily="2" charset="2"/>
              <a:buChar char="§"/>
            </a:pPr>
            <a:r>
              <a:rPr lang="en-US" altLang="en-US" sz="2600" dirty="0">
                <a:solidFill>
                  <a:schemeClr val="tx1"/>
                </a:solidFill>
                <a:latin typeface="Arial" panose="020B0604020202020204" pitchFamily="34" charset="0"/>
                <a:cs typeface="Arial" panose="020B0604020202020204" pitchFamily="34" charset="0"/>
              </a:rPr>
              <a:t>Community service activities</a:t>
            </a:r>
          </a:p>
        </p:txBody>
      </p:sp>
      <p:sp>
        <p:nvSpPr>
          <p:cNvPr id="5" name="Text Box 4"/>
          <p:cNvSpPr txBox="1">
            <a:spLocks noChangeArrowheads="1"/>
          </p:cNvSpPr>
          <p:nvPr/>
        </p:nvSpPr>
        <p:spPr bwMode="auto">
          <a:xfrm rot="20638912">
            <a:off x="7912983" y="2807723"/>
            <a:ext cx="3599847" cy="646331"/>
          </a:xfrm>
          <a:prstGeom prst="rect">
            <a:avLst/>
          </a:prstGeom>
          <a:solidFill>
            <a:schemeClr val="accent1"/>
          </a:solidFill>
          <a:ln w="9525">
            <a:solidFill>
              <a:schemeClr val="tx1"/>
            </a:solidFill>
            <a:miter lim="800000"/>
            <a:headEnd/>
            <a:tailEnd/>
          </a:ln>
        </p:spPr>
        <p:txBody>
          <a:bodyPr wrap="square">
            <a:spAutoFit/>
          </a:bodyPr>
          <a:lstStyle>
            <a:lvl1pPr>
              <a:defRPr sz="2400">
                <a:solidFill>
                  <a:schemeClr val="bg2"/>
                </a:solidFill>
                <a:latin typeface="Times New Roman" panose="02020603050405020304" pitchFamily="18" charset="0"/>
              </a:defRPr>
            </a:lvl1pPr>
            <a:lvl2pPr marL="742950" indent="-285750">
              <a:defRPr sz="2400">
                <a:solidFill>
                  <a:schemeClr val="bg2"/>
                </a:solidFill>
                <a:latin typeface="Times New Roman" panose="02020603050405020304" pitchFamily="18" charset="0"/>
              </a:defRPr>
            </a:lvl2pPr>
            <a:lvl3pPr marL="1143000" indent="-228600">
              <a:defRPr sz="2400">
                <a:solidFill>
                  <a:schemeClr val="bg2"/>
                </a:solidFill>
                <a:latin typeface="Times New Roman" panose="02020603050405020304" pitchFamily="18" charset="0"/>
              </a:defRPr>
            </a:lvl3pPr>
            <a:lvl4pPr marL="1600200" indent="-228600">
              <a:defRPr sz="2400">
                <a:solidFill>
                  <a:schemeClr val="bg2"/>
                </a:solidFill>
                <a:latin typeface="Times New Roman" panose="02020603050405020304" pitchFamily="18" charset="0"/>
              </a:defRPr>
            </a:lvl4pPr>
            <a:lvl5pPr marL="2057400" indent="-228600">
              <a:defRPr sz="2400">
                <a:solidFill>
                  <a:schemeClr val="bg2"/>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2"/>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2"/>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2"/>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2"/>
                </a:solidFill>
                <a:latin typeface="Times New Roman" panose="02020603050405020304" pitchFamily="18" charset="0"/>
              </a:defRPr>
            </a:lvl9pPr>
          </a:lstStyle>
          <a:p>
            <a:pPr algn="ctr">
              <a:spcBef>
                <a:spcPct val="50000"/>
              </a:spcBef>
              <a:defRPr/>
            </a:pPr>
            <a:r>
              <a:rPr lang="en-US" sz="1800" dirty="0">
                <a:solidFill>
                  <a:schemeClr val="bg1"/>
                </a:solidFill>
                <a:latin typeface="Arial" pitchFamily="34" charset="0"/>
              </a:rPr>
              <a:t>FAFSA Priority Deadline for </a:t>
            </a:r>
            <a:r>
              <a:rPr lang="en-US" sz="1800" u="sng" dirty="0">
                <a:solidFill>
                  <a:schemeClr val="bg1"/>
                </a:solidFill>
                <a:latin typeface="Arial" pitchFamily="34" charset="0"/>
              </a:rPr>
              <a:t>campus based</a:t>
            </a:r>
            <a:r>
              <a:rPr lang="en-US" sz="1800" dirty="0">
                <a:solidFill>
                  <a:schemeClr val="bg1"/>
                </a:solidFill>
                <a:latin typeface="Arial" pitchFamily="34" charset="0"/>
              </a:rPr>
              <a:t> programs</a:t>
            </a:r>
            <a:endParaRPr lang="en-US" sz="2000" dirty="0">
              <a:solidFill>
                <a:schemeClr val="bg1"/>
              </a:solidFill>
              <a:effectLst>
                <a:outerShdw blurRad="38100" dist="38100" dir="2700000" algn="tl">
                  <a:srgbClr val="C0C0C0"/>
                </a:outerShdw>
              </a:effectLst>
              <a:latin typeface="Arial" pitchFamily="34" charset="0"/>
            </a:endParaRPr>
          </a:p>
        </p:txBody>
      </p:sp>
      <p:sp>
        <p:nvSpPr>
          <p:cNvPr id="8" name="Text Box 9"/>
          <p:cNvSpPr txBox="1">
            <a:spLocks noChangeArrowheads="1"/>
          </p:cNvSpPr>
          <p:nvPr/>
        </p:nvSpPr>
        <p:spPr bwMode="auto">
          <a:xfrm>
            <a:off x="9060998" y="5215962"/>
            <a:ext cx="2362200" cy="1196975"/>
          </a:xfrm>
          <a:prstGeom prst="rect">
            <a:avLst/>
          </a:prstGeom>
          <a:solidFill>
            <a:srgbClr val="EAEAEA"/>
          </a:solidFill>
          <a:ln w="9525">
            <a:solidFill>
              <a:schemeClr val="tx1"/>
            </a:solidFill>
            <a:miter lim="800000"/>
            <a:headEnd/>
            <a:tailEnd/>
          </a:ln>
        </p:spPr>
        <p:txBody>
          <a:bodyPr>
            <a:spAutoFit/>
          </a:bodyPr>
          <a:lstStyle>
            <a:lvl1pPr>
              <a:defRPr sz="2400">
                <a:solidFill>
                  <a:schemeClr val="bg2"/>
                </a:solidFill>
                <a:latin typeface="Times New Roman" panose="02020603050405020304" pitchFamily="18" charset="0"/>
              </a:defRPr>
            </a:lvl1pPr>
            <a:lvl2pPr marL="742950" indent="-285750">
              <a:defRPr sz="2400">
                <a:solidFill>
                  <a:schemeClr val="bg2"/>
                </a:solidFill>
                <a:latin typeface="Times New Roman" panose="02020603050405020304" pitchFamily="18" charset="0"/>
              </a:defRPr>
            </a:lvl2pPr>
            <a:lvl3pPr marL="1143000" indent="-228600">
              <a:defRPr sz="2400">
                <a:solidFill>
                  <a:schemeClr val="bg2"/>
                </a:solidFill>
                <a:latin typeface="Times New Roman" panose="02020603050405020304" pitchFamily="18" charset="0"/>
              </a:defRPr>
            </a:lvl3pPr>
            <a:lvl4pPr marL="1600200" indent="-228600">
              <a:defRPr sz="2400">
                <a:solidFill>
                  <a:schemeClr val="bg2"/>
                </a:solidFill>
                <a:latin typeface="Times New Roman" panose="02020603050405020304" pitchFamily="18" charset="0"/>
              </a:defRPr>
            </a:lvl4pPr>
            <a:lvl5pPr marL="2057400" indent="-228600">
              <a:defRPr sz="2400">
                <a:solidFill>
                  <a:schemeClr val="bg2"/>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2"/>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2"/>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2"/>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2"/>
                </a:solidFill>
                <a:latin typeface="Times New Roman" panose="02020603050405020304" pitchFamily="18" charset="0"/>
              </a:defRPr>
            </a:lvl9pPr>
          </a:lstStyle>
          <a:p>
            <a:pPr algn="ctr">
              <a:spcBef>
                <a:spcPct val="50000"/>
              </a:spcBef>
            </a:pPr>
            <a:r>
              <a:rPr lang="en-US" altLang="en-US" dirty="0">
                <a:solidFill>
                  <a:schemeClr val="tx1"/>
                </a:solidFill>
                <a:latin typeface="+mj-lt"/>
              </a:rPr>
              <a:t>Ohio minimum wage in 2023: $10.10 per hour</a:t>
            </a:r>
            <a:endParaRPr lang="en-US" altLang="en-US" sz="2800" dirty="0">
              <a:solidFill>
                <a:schemeClr val="tx1"/>
              </a:solidFill>
              <a:latin typeface="+mj-lt"/>
            </a:endParaRPr>
          </a:p>
        </p:txBody>
      </p:sp>
    </p:spTree>
    <p:extLst>
      <p:ext uri="{BB962C8B-B14F-4D97-AF65-F5344CB8AC3E}">
        <p14:creationId xmlns:p14="http://schemas.microsoft.com/office/powerpoint/2010/main" val="624376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96ED-E31E-4CAA-AAF0-0B812D0B8A79}"/>
              </a:ext>
            </a:extLst>
          </p:cNvPr>
          <p:cNvSpPr>
            <a:spLocks noGrp="1"/>
          </p:cNvSpPr>
          <p:nvPr>
            <p:ph type="title"/>
          </p:nvPr>
        </p:nvSpPr>
        <p:spPr/>
        <p:txBody>
          <a:bodyPr>
            <a:normAutofit/>
          </a:bodyPr>
          <a:lstStyle/>
          <a:p>
            <a:r>
              <a:rPr lang="en-US" sz="3600" b="1" dirty="0"/>
              <a:t>Federal direct student loans</a:t>
            </a:r>
          </a:p>
        </p:txBody>
      </p:sp>
      <p:sp>
        <p:nvSpPr>
          <p:cNvPr id="3" name="Content Placeholder 2">
            <a:extLst>
              <a:ext uri="{FF2B5EF4-FFF2-40B4-BE49-F238E27FC236}">
                <a16:creationId xmlns:a16="http://schemas.microsoft.com/office/drawing/2014/main" id="{ECB731BC-CC69-4ADC-80CF-C652DDBEEA07}"/>
              </a:ext>
            </a:extLst>
          </p:cNvPr>
          <p:cNvSpPr>
            <a:spLocks noGrp="1"/>
          </p:cNvSpPr>
          <p:nvPr>
            <p:ph sz="half" idx="1"/>
          </p:nvPr>
        </p:nvSpPr>
        <p:spPr>
          <a:xfrm>
            <a:off x="427735" y="2215473"/>
            <a:ext cx="5514808" cy="4172797"/>
          </a:xfrm>
        </p:spPr>
        <p:txBody>
          <a:bodyPr>
            <a:normAutofit/>
          </a:bodyPr>
          <a:lstStyle/>
          <a:p>
            <a:pPr marL="0" indent="0" algn="ctr">
              <a:buNone/>
            </a:pPr>
            <a:r>
              <a:rPr lang="en-US" sz="2800" b="1" u="sng" dirty="0">
                <a:cs typeface="Arial" panose="020B0604020202020204" pitchFamily="34" charset="0"/>
              </a:rPr>
              <a:t>Subsidized Loans</a:t>
            </a:r>
          </a:p>
          <a:p>
            <a:r>
              <a:rPr lang="en-US" sz="2400" dirty="0">
                <a:solidFill>
                  <a:schemeClr val="tx1"/>
                </a:solidFill>
                <a:cs typeface="Arial" panose="020B0604020202020204" pitchFamily="34" charset="0"/>
              </a:rPr>
              <a:t>Government PAYS the accrued interest while student is attending college and other eligible periods.</a:t>
            </a:r>
          </a:p>
          <a:p>
            <a:r>
              <a:rPr lang="en-US" sz="2400" b="1" dirty="0">
                <a:solidFill>
                  <a:schemeClr val="tx1"/>
                </a:solidFill>
                <a:cs typeface="Arial" panose="020B0604020202020204" pitchFamily="34" charset="0"/>
              </a:rPr>
              <a:t>Based on Financial Need</a:t>
            </a:r>
          </a:p>
          <a:p>
            <a:r>
              <a:rPr lang="en-US" sz="2400" dirty="0">
                <a:solidFill>
                  <a:schemeClr val="tx1"/>
                </a:solidFill>
                <a:cs typeface="Arial" panose="020B0604020202020204" pitchFamily="34" charset="0"/>
              </a:rPr>
              <a:t>Fixed Rate: 5.5%</a:t>
            </a:r>
          </a:p>
          <a:p>
            <a:r>
              <a:rPr lang="en-US" sz="2400" dirty="0">
                <a:solidFill>
                  <a:schemeClr val="tx1"/>
                </a:solidFill>
                <a:cs typeface="Arial" panose="020B0604020202020204" pitchFamily="34" charset="0"/>
              </a:rPr>
              <a:t>Undergraduate Students</a:t>
            </a:r>
          </a:p>
          <a:p>
            <a:pPr marL="0" indent="0">
              <a:buNone/>
            </a:pPr>
            <a:endParaRPr lang="en-US" dirty="0"/>
          </a:p>
        </p:txBody>
      </p:sp>
      <p:sp>
        <p:nvSpPr>
          <p:cNvPr id="9" name="Content Placeholder 2">
            <a:extLst>
              <a:ext uri="{FF2B5EF4-FFF2-40B4-BE49-F238E27FC236}">
                <a16:creationId xmlns:a16="http://schemas.microsoft.com/office/drawing/2014/main" id="{FF39D52C-660B-E8D8-328D-B5F8124BD638}"/>
              </a:ext>
            </a:extLst>
          </p:cNvPr>
          <p:cNvSpPr txBox="1">
            <a:spLocks/>
          </p:cNvSpPr>
          <p:nvPr/>
        </p:nvSpPr>
        <p:spPr>
          <a:xfrm>
            <a:off x="6440440" y="2215473"/>
            <a:ext cx="5514808" cy="4172797"/>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US" sz="2800" b="1" u="sng" dirty="0">
                <a:cs typeface="Arial" panose="020B0604020202020204" pitchFamily="34" charset="0"/>
              </a:rPr>
              <a:t>Unsubsidized Loans</a:t>
            </a:r>
          </a:p>
          <a:p>
            <a:r>
              <a:rPr lang="en-US" sz="2400" dirty="0">
                <a:solidFill>
                  <a:schemeClr val="tx1"/>
                </a:solidFill>
                <a:cs typeface="Arial" panose="020B0604020202020204" pitchFamily="34" charset="0"/>
              </a:rPr>
              <a:t>The borrower is responsible for the interest for the life of the loan</a:t>
            </a:r>
          </a:p>
          <a:p>
            <a:r>
              <a:rPr lang="en-US" sz="2400" b="1" dirty="0">
                <a:solidFill>
                  <a:schemeClr val="tx1"/>
                </a:solidFill>
                <a:cs typeface="Arial" panose="020B0604020202020204" pitchFamily="34" charset="0"/>
              </a:rPr>
              <a:t>NOT Based on Financial Need</a:t>
            </a:r>
          </a:p>
          <a:p>
            <a:r>
              <a:rPr lang="en-US" sz="2400" dirty="0">
                <a:solidFill>
                  <a:schemeClr val="tx1"/>
                </a:solidFill>
                <a:cs typeface="Arial" panose="020B0604020202020204" pitchFamily="34" charset="0"/>
              </a:rPr>
              <a:t>Fixed Rate: </a:t>
            </a:r>
          </a:p>
          <a:p>
            <a:pPr lvl="2"/>
            <a:r>
              <a:rPr lang="en-US" sz="2000" dirty="0">
                <a:solidFill>
                  <a:schemeClr val="tx1"/>
                </a:solidFill>
                <a:cs typeface="Arial" panose="020B0604020202020204" pitchFamily="34" charset="0"/>
              </a:rPr>
              <a:t>5.5% - Undergraduates</a:t>
            </a:r>
          </a:p>
          <a:p>
            <a:pPr lvl="2"/>
            <a:r>
              <a:rPr lang="en-US" sz="2000" dirty="0">
                <a:solidFill>
                  <a:schemeClr val="tx1"/>
                </a:solidFill>
                <a:cs typeface="Arial" panose="020B0604020202020204" pitchFamily="34" charset="0"/>
              </a:rPr>
              <a:t>7.05% - Graduates</a:t>
            </a:r>
          </a:p>
          <a:p>
            <a:r>
              <a:rPr lang="en-US" sz="2400" dirty="0">
                <a:solidFill>
                  <a:schemeClr val="tx1"/>
                </a:solidFill>
                <a:cs typeface="Arial" panose="020B0604020202020204" pitchFamily="34" charset="0"/>
              </a:rPr>
              <a:t>Undergraduate and graduate students qualify</a:t>
            </a:r>
          </a:p>
          <a:p>
            <a:endParaRPr lang="en-US" dirty="0"/>
          </a:p>
        </p:txBody>
      </p:sp>
      <p:sp>
        <p:nvSpPr>
          <p:cNvPr id="10" name="Rectangle 9">
            <a:extLst>
              <a:ext uri="{FF2B5EF4-FFF2-40B4-BE49-F238E27FC236}">
                <a16:creationId xmlns:a16="http://schemas.microsoft.com/office/drawing/2014/main" id="{C5AA78D2-CF05-3E5F-C263-DD81EB70B7BC}"/>
              </a:ext>
            </a:extLst>
          </p:cNvPr>
          <p:cNvSpPr/>
          <p:nvPr/>
        </p:nvSpPr>
        <p:spPr>
          <a:xfrm>
            <a:off x="385981" y="2041739"/>
            <a:ext cx="5556562" cy="434653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3543883-2462-77CA-829C-56AC54C94BBB}"/>
              </a:ext>
            </a:extLst>
          </p:cNvPr>
          <p:cNvSpPr/>
          <p:nvPr/>
        </p:nvSpPr>
        <p:spPr>
          <a:xfrm>
            <a:off x="6271364" y="2041739"/>
            <a:ext cx="5556562" cy="434653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2628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820DE-E045-268F-4F98-DFFE951FFE1A}"/>
              </a:ext>
            </a:extLst>
          </p:cNvPr>
          <p:cNvSpPr>
            <a:spLocks noGrp="1"/>
          </p:cNvSpPr>
          <p:nvPr>
            <p:ph type="title"/>
          </p:nvPr>
        </p:nvSpPr>
        <p:spPr/>
        <p:txBody>
          <a:bodyPr>
            <a:normAutofit/>
          </a:bodyPr>
          <a:lstStyle/>
          <a:p>
            <a:r>
              <a:rPr lang="en-US" sz="3600" b="1" dirty="0"/>
              <a:t>Federal direct student loans</a:t>
            </a:r>
          </a:p>
        </p:txBody>
      </p:sp>
      <p:pic>
        <p:nvPicPr>
          <p:cNvPr id="5" name="Content Placeholder 4">
            <a:extLst>
              <a:ext uri="{FF2B5EF4-FFF2-40B4-BE49-F238E27FC236}">
                <a16:creationId xmlns:a16="http://schemas.microsoft.com/office/drawing/2014/main" id="{2B3EE64A-2082-3CDE-9754-B02A981B6E7E}"/>
              </a:ext>
            </a:extLst>
          </p:cNvPr>
          <p:cNvPicPr>
            <a:picLocks noGrp="1" noChangeAspect="1"/>
          </p:cNvPicPr>
          <p:nvPr>
            <p:ph sz="half" idx="1"/>
          </p:nvPr>
        </p:nvPicPr>
        <p:blipFill>
          <a:blip r:embed="rId2"/>
          <a:stretch>
            <a:fillRect/>
          </a:stretch>
        </p:blipFill>
        <p:spPr>
          <a:xfrm>
            <a:off x="1368814" y="2413031"/>
            <a:ext cx="8975307" cy="3396926"/>
          </a:xfrm>
          <a:prstGeom prst="rect">
            <a:avLst/>
          </a:prstGeom>
          <a:ln>
            <a:noFill/>
          </a:ln>
        </p:spPr>
      </p:pic>
      <p:sp>
        <p:nvSpPr>
          <p:cNvPr id="6" name="Oval 5">
            <a:extLst>
              <a:ext uri="{FF2B5EF4-FFF2-40B4-BE49-F238E27FC236}">
                <a16:creationId xmlns:a16="http://schemas.microsoft.com/office/drawing/2014/main" id="{E41BC162-5091-264B-F785-2E37D96A9E71}"/>
              </a:ext>
            </a:extLst>
          </p:cNvPr>
          <p:cNvSpPr/>
          <p:nvPr/>
        </p:nvSpPr>
        <p:spPr>
          <a:xfrm>
            <a:off x="8526193" y="3624933"/>
            <a:ext cx="1382615" cy="677156"/>
          </a:xfrm>
          <a:prstGeom prst="ellipse">
            <a:avLst/>
          </a:prstGeom>
          <a:noFill/>
          <a:ln w="28575"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hangingPunct="0">
              <a:spcBef>
                <a:spcPts val="0"/>
              </a:spcBef>
              <a:spcAft>
                <a:spcPts val="0"/>
              </a:spcAft>
              <a:defRPr/>
            </a:pPr>
            <a:endParaRPr lang="en-US" sz="1687" kern="0" dirty="0">
              <a:solidFill>
                <a:srgbClr val="FFFFFF"/>
              </a:solidFill>
              <a:latin typeface="Helvetica Light"/>
              <a:ea typeface="+mn-ea"/>
              <a:sym typeface="Helvetica Light"/>
            </a:endParaRPr>
          </a:p>
        </p:txBody>
      </p:sp>
    </p:spTree>
    <p:extLst>
      <p:ext uri="{BB962C8B-B14F-4D97-AF65-F5344CB8AC3E}">
        <p14:creationId xmlns:p14="http://schemas.microsoft.com/office/powerpoint/2010/main" val="1478673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ASFAA T">
            <a:extLst>
              <a:ext uri="{FF2B5EF4-FFF2-40B4-BE49-F238E27FC236}">
                <a16:creationId xmlns:a16="http://schemas.microsoft.com/office/drawing/2014/main" id="{04888777-D69C-43DB-B8E4-8D4EB1BC87BE}"/>
              </a:ext>
            </a:extLst>
          </p:cNvPr>
          <p:cNvPicPr>
            <a:picLocks noChangeAspect="1" noChangeArrowheads="1"/>
          </p:cNvPicPr>
          <p:nvPr/>
        </p:nvPicPr>
        <p:blipFill>
          <a:blip r:embed="rId3" cstate="print">
            <a:clrChange>
              <a:clrFrom>
                <a:srgbClr val="FFFFFF"/>
              </a:clrFrom>
              <a:clrTo>
                <a:srgbClr val="FFFFFF">
                  <a:alpha val="0"/>
                </a:srgbClr>
              </a:clrTo>
            </a:clrChange>
            <a:duotone>
              <a:prstClr val="black"/>
              <a:srgbClr val="F8F8F8">
                <a:tint val="45000"/>
                <a:satMod val="400000"/>
              </a:srgbClr>
            </a:duotone>
            <a:extLst>
              <a:ext uri="{28A0092B-C50C-407E-A947-70E740481C1C}">
                <a14:useLocalDpi xmlns:a14="http://schemas.microsoft.com/office/drawing/2010/main" val="0"/>
              </a:ext>
            </a:extLst>
          </a:blip>
          <a:srcRect/>
          <a:stretch>
            <a:fillRect/>
          </a:stretch>
        </p:blipFill>
        <p:spPr bwMode="auto">
          <a:xfrm>
            <a:off x="10010607" y="850281"/>
            <a:ext cx="1600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72222" y="476776"/>
            <a:ext cx="11029616" cy="1013800"/>
          </a:xfrm>
        </p:spPr>
        <p:txBody>
          <a:bodyPr/>
          <a:lstStyle/>
          <a:p>
            <a:pPr algn="ctr"/>
            <a:r>
              <a:rPr lang="en-US" b="1" dirty="0"/>
              <a:t>About OASFAA &amp; This Presentation</a:t>
            </a:r>
          </a:p>
        </p:txBody>
      </p:sp>
      <p:sp>
        <p:nvSpPr>
          <p:cNvPr id="9" name="Content Placeholder 2"/>
          <p:cNvSpPr>
            <a:spLocks noGrp="1"/>
          </p:cNvSpPr>
          <p:nvPr>
            <p:ph idx="1"/>
          </p:nvPr>
        </p:nvSpPr>
        <p:spPr>
          <a:xfrm>
            <a:off x="228600" y="2028092"/>
            <a:ext cx="11382207" cy="4430663"/>
          </a:xfrm>
        </p:spPr>
        <p:txBody>
          <a:bodyPr>
            <a:normAutofit/>
          </a:bodyPr>
          <a:lstStyle/>
          <a:p>
            <a:pPr marL="0" indent="0" algn="ctr">
              <a:buNone/>
            </a:pPr>
            <a:r>
              <a:rPr lang="en-US" sz="2400" b="1" dirty="0">
                <a:solidFill>
                  <a:schemeClr val="tx1"/>
                </a:solidFill>
                <a:latin typeface="Arial" panose="020B0604020202020204" pitchFamily="34" charset="0"/>
                <a:cs typeface="Arial" panose="020B0604020202020204" pitchFamily="34" charset="0"/>
              </a:rPr>
              <a:t>OASFAA is providing the information today as a free service to counselors.</a:t>
            </a:r>
            <a:r>
              <a:rPr lang="en-US" sz="2400" dirty="0">
                <a:solidFill>
                  <a:schemeClr val="tx1"/>
                </a:solidFill>
                <a:latin typeface="Arial" panose="020B0604020202020204" pitchFamily="34" charset="0"/>
                <a:cs typeface="Arial" panose="020B0604020202020204" pitchFamily="34" charset="0"/>
              </a:rPr>
              <a:t> </a:t>
            </a:r>
          </a:p>
          <a:p>
            <a:pPr lvl="1">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You have permission to copy and distribute these materials to your families. </a:t>
            </a:r>
            <a:endParaRPr lang="en-US" sz="1600" dirty="0">
              <a:solidFill>
                <a:schemeClr val="tx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000" b="1" dirty="0">
                <a:solidFill>
                  <a:schemeClr val="tx1"/>
                </a:solidFill>
                <a:latin typeface="Arial" panose="020B0604020202020204" pitchFamily="34" charset="0"/>
                <a:cs typeface="Arial" panose="020B0604020202020204" pitchFamily="34" charset="0"/>
              </a:rPr>
              <a:t>Charges may not be assessed for the material or for the information presented. </a:t>
            </a:r>
          </a:p>
          <a:p>
            <a:pPr lvl="1">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Permission must be granted for other use of this information or these materials.  Contact the OASFAA Outreach Chairperson(s) listed on the OASFAA website or e-mail the OASFAA Outreach Committee at </a:t>
            </a:r>
            <a:r>
              <a:rPr lang="en-US" sz="2000" dirty="0">
                <a:latin typeface="Arial" panose="020B0604020202020204" pitchFamily="34" charset="0"/>
                <a:cs typeface="Arial" panose="020B0604020202020204" pitchFamily="34" charset="0"/>
                <a:hlinkClick r:id="rId4"/>
              </a:rPr>
              <a:t>outreach@oasfaa.org</a:t>
            </a:r>
            <a:r>
              <a:rPr lang="en-US" sz="2000" dirty="0">
                <a:latin typeface="Arial" panose="020B0604020202020204" pitchFamily="34" charset="0"/>
                <a:cs typeface="Arial" panose="020B0604020202020204" pitchFamily="34" charset="0"/>
              </a:rPr>
              <a:t>.  </a:t>
            </a:r>
          </a:p>
          <a:p>
            <a:pPr lvl="1">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The presentation is being recorded and will be available on the OASFAA website along with the presentation slide deck. </a:t>
            </a:r>
          </a:p>
          <a:p>
            <a:pPr lvl="1">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Please put any questions that you have in the Q and A (not the chat). </a:t>
            </a:r>
          </a:p>
          <a:p>
            <a:pPr lvl="1">
              <a:buFont typeface="Wingdings" panose="05000000000000000000" pitchFamily="2" charset="2"/>
              <a:buChar char="§"/>
            </a:pPr>
            <a:endParaRPr lang="en-US" sz="2200" dirty="0">
              <a:latin typeface="Arial" panose="020B0604020202020204" pitchFamily="34" charset="0"/>
              <a:cs typeface="Arial" panose="020B0604020202020204" pitchFamily="34" charset="0"/>
            </a:endParaRPr>
          </a:p>
          <a:p>
            <a:endParaRPr lang="en-US" dirty="0">
              <a:latin typeface="+mj-lt"/>
            </a:endParaRPr>
          </a:p>
        </p:txBody>
      </p:sp>
    </p:spTree>
    <p:extLst>
      <p:ext uri="{BB962C8B-B14F-4D97-AF65-F5344CB8AC3E}">
        <p14:creationId xmlns:p14="http://schemas.microsoft.com/office/powerpoint/2010/main" val="1167777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3002" y="350236"/>
            <a:ext cx="9509760" cy="1320800"/>
          </a:xfrm>
        </p:spPr>
        <p:txBody>
          <a:bodyPr>
            <a:normAutofit/>
          </a:bodyPr>
          <a:lstStyle/>
          <a:p>
            <a:pPr algn="ctr"/>
            <a:r>
              <a:rPr lang="en-US" b="1" dirty="0"/>
              <a:t>Parent plus loan</a:t>
            </a:r>
          </a:p>
        </p:txBody>
      </p:sp>
      <p:graphicFrame>
        <p:nvGraphicFramePr>
          <p:cNvPr id="8" name="Rectangle 3">
            <a:extLst>
              <a:ext uri="{FF2B5EF4-FFF2-40B4-BE49-F238E27FC236}">
                <a16:creationId xmlns:a16="http://schemas.microsoft.com/office/drawing/2014/main" id="{B7162C51-53FD-9BE1-4713-328C447B67A6}"/>
              </a:ext>
            </a:extLst>
          </p:cNvPr>
          <p:cNvGraphicFramePr>
            <a:graphicFrameLocks noGrp="1"/>
          </p:cNvGraphicFramePr>
          <p:nvPr>
            <p:ph idx="1"/>
          </p:nvPr>
        </p:nvGraphicFramePr>
        <p:xfrm>
          <a:off x="437717" y="2166660"/>
          <a:ext cx="11173091" cy="4341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a:defRPr/>
            </a:pPr>
            <a:fld id="{EB0C62A3-0816-4ACF-BA96-C028BAEAB724}" type="slidenum">
              <a:rPr lang="en-US" smtClean="0">
                <a:solidFill>
                  <a:prstClr val="black">
                    <a:tint val="75000"/>
                  </a:prstClr>
                </a:solidFill>
              </a:rPr>
              <a:pPr>
                <a:defRPr/>
              </a:pPr>
              <a:t>30</a:t>
            </a:fld>
            <a:endParaRPr lang="en-US" dirty="0">
              <a:solidFill>
                <a:prstClr val="black">
                  <a:tint val="75000"/>
                </a:prstClr>
              </a:solidFill>
            </a:endParaRPr>
          </a:p>
        </p:txBody>
      </p:sp>
    </p:spTree>
    <p:extLst>
      <p:ext uri="{BB962C8B-B14F-4D97-AF65-F5344CB8AC3E}">
        <p14:creationId xmlns:p14="http://schemas.microsoft.com/office/powerpoint/2010/main" val="2797167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91" name="Rectangle 90">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802" name="Title 1"/>
          <p:cNvSpPr>
            <a:spLocks noGrp="1"/>
          </p:cNvSpPr>
          <p:nvPr>
            <p:ph type="title" idx="4294967295"/>
          </p:nvPr>
        </p:nvSpPr>
        <p:spPr>
          <a:xfrm>
            <a:off x="643468" y="1033389"/>
            <a:ext cx="4826256" cy="4825409"/>
          </a:xfrm>
        </p:spPr>
        <p:txBody>
          <a:bodyPr vert="horz" lIns="91440" tIns="45720" rIns="91440" bIns="45720" rtlCol="0" anchor="ctr">
            <a:normAutofit/>
          </a:bodyPr>
          <a:lstStyle/>
          <a:p>
            <a:r>
              <a:rPr lang="en-US" sz="5400" b="1" dirty="0">
                <a:solidFill>
                  <a:srgbClr val="FFFFFF"/>
                </a:solidFill>
              </a:rPr>
              <a:t>Ohio Aid Programs </a:t>
            </a:r>
            <a:br>
              <a:rPr lang="en-US" sz="5400" b="1" dirty="0">
                <a:solidFill>
                  <a:srgbClr val="FFFFFF"/>
                </a:solidFill>
              </a:rPr>
            </a:br>
            <a:r>
              <a:rPr lang="en-US" sz="5400" b="1" dirty="0">
                <a:solidFill>
                  <a:srgbClr val="FFFFFF"/>
                </a:solidFill>
              </a:rPr>
              <a:t>2023-2024</a:t>
            </a:r>
          </a:p>
        </p:txBody>
      </p:sp>
      <p:sp>
        <p:nvSpPr>
          <p:cNvPr id="93" name="Rectangle 92">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94">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4294967295"/>
          </p:nvPr>
        </p:nvSpPr>
        <p:spPr>
          <a:xfrm>
            <a:off x="6755769" y="1033390"/>
            <a:ext cx="4855037" cy="4825409"/>
          </a:xfrm>
          <a:ln w="57150">
            <a:noFill/>
          </a:ln>
        </p:spPr>
        <p:txBody>
          <a:bodyPr vert="horz" lIns="91440" tIns="45720" rIns="91440" bIns="45720" rtlCol="0" anchor="ctr">
            <a:normAutofit/>
          </a:bodyPr>
          <a:lstStyle/>
          <a:p>
            <a:pPr>
              <a:defRPr/>
            </a:pPr>
            <a:endParaRPr lang="en-US" sz="2000" i="1" dirty="0">
              <a:solidFill>
                <a:schemeClr val="accent2">
                  <a:lumMod val="50000"/>
                </a:schemeClr>
              </a:solidFill>
            </a:endParaRPr>
          </a:p>
          <a:p>
            <a:pPr>
              <a:buFont typeface="Wingdings" panose="05000000000000000000" pitchFamily="2" charset="2"/>
              <a:buChar char="§"/>
              <a:defRPr/>
            </a:pPr>
            <a:r>
              <a:rPr lang="en-US" sz="2000" b="1" dirty="0">
                <a:solidFill>
                  <a:schemeClr val="tx1"/>
                </a:solidFill>
              </a:rPr>
              <a:t>Ohio College Opportunity Grant (OCOG)</a:t>
            </a:r>
          </a:p>
          <a:p>
            <a:pPr>
              <a:buFont typeface="Wingdings" panose="05000000000000000000" pitchFamily="2" charset="2"/>
              <a:buChar char="§"/>
              <a:defRPr/>
            </a:pPr>
            <a:r>
              <a:rPr lang="en-US" sz="2000" b="1" dirty="0">
                <a:solidFill>
                  <a:schemeClr val="tx1"/>
                </a:solidFill>
              </a:rPr>
              <a:t>Ohio War Orphans Scholarship &amp; Severely Disabled Veteran’s Children’s Scholarship Program</a:t>
            </a:r>
          </a:p>
          <a:p>
            <a:pPr>
              <a:buFont typeface="Wingdings" panose="05000000000000000000" pitchFamily="2" charset="2"/>
              <a:buChar char="§"/>
              <a:defRPr/>
            </a:pPr>
            <a:r>
              <a:rPr lang="en-US" sz="2000" b="1" dirty="0">
                <a:solidFill>
                  <a:schemeClr val="tx1"/>
                </a:solidFill>
              </a:rPr>
              <a:t>Ohio Army National Guard Scholarship</a:t>
            </a:r>
          </a:p>
          <a:p>
            <a:pPr>
              <a:buFont typeface="Wingdings" panose="05000000000000000000" pitchFamily="2" charset="2"/>
              <a:buChar char="§"/>
              <a:defRPr/>
            </a:pPr>
            <a:r>
              <a:rPr lang="en-US" sz="2000" b="1" dirty="0">
                <a:solidFill>
                  <a:schemeClr val="tx1"/>
                </a:solidFill>
              </a:rPr>
              <a:t>Ohio Safety Officers College Memorial Fund</a:t>
            </a:r>
          </a:p>
          <a:p>
            <a:pPr>
              <a:buFont typeface="Wingdings" panose="05000000000000000000" pitchFamily="2" charset="2"/>
              <a:buChar char="§"/>
              <a:defRPr/>
            </a:pPr>
            <a:r>
              <a:rPr lang="en-US" sz="2000" b="1" dirty="0">
                <a:solidFill>
                  <a:schemeClr val="tx1"/>
                </a:solidFill>
              </a:rPr>
              <a:t>Nurse Education Assistance Loan Program (NEALP)</a:t>
            </a:r>
          </a:p>
          <a:p>
            <a:pPr>
              <a:buFont typeface="Wingdings" panose="05000000000000000000" pitchFamily="2" charset="2"/>
              <a:buChar char="§"/>
              <a:defRPr/>
            </a:pPr>
            <a:r>
              <a:rPr lang="en-US" sz="2000" b="1" dirty="0">
                <a:solidFill>
                  <a:schemeClr val="tx1"/>
                </a:solidFill>
              </a:rPr>
              <a:t>Choose Ohio First Scholarship: STEM Disciplines</a:t>
            </a:r>
          </a:p>
        </p:txBody>
      </p:sp>
      <p:sp>
        <p:nvSpPr>
          <p:cNvPr id="76804" name="Slide Number Placeholder 4"/>
          <p:cNvSpPr>
            <a:spLocks noGrp="1"/>
          </p:cNvSpPr>
          <p:nvPr>
            <p:ph type="sldNum" sz="quarter" idx="12"/>
          </p:nvPr>
        </p:nvSpPr>
        <p:spPr bwMode="auto">
          <a:xfrm>
            <a:off x="10558300" y="5956137"/>
            <a:ext cx="1052508" cy="365125"/>
          </a:xfrm>
        </p:spPr>
        <p:txBody>
          <a:bodyPr vert="horz" lIns="91440" tIns="45720" rIns="91440" bIns="45720" numCol="1" rtlCol="0" anchor="ctr" anchorCtr="0" compatLnSpc="1">
            <a:prstTxWarp prst="textNoShape">
              <a:avLst/>
            </a:prstTxWarp>
            <a:normAutofit/>
          </a:bodyPr>
          <a:lstStyle/>
          <a:p>
            <a:pPr fontAlgn="base">
              <a:spcBef>
                <a:spcPct val="0"/>
              </a:spcBef>
              <a:spcAft>
                <a:spcPts val="600"/>
              </a:spcAft>
            </a:pPr>
            <a:fld id="{12C8AAF2-4C39-46D1-AD6F-16A5935E6926}" type="slidenum">
              <a:rPr lang="en-US">
                <a:solidFill>
                  <a:srgbClr val="3D3D3D"/>
                </a:solidFill>
              </a:rPr>
              <a:pPr fontAlgn="base">
                <a:spcBef>
                  <a:spcPct val="0"/>
                </a:spcBef>
                <a:spcAft>
                  <a:spcPts val="600"/>
                </a:spcAft>
              </a:pPr>
              <a:t>31</a:t>
            </a:fld>
            <a:endParaRPr lang="en-US" dirty="0">
              <a:solidFill>
                <a:srgbClr val="3D3D3D"/>
              </a:solidFill>
            </a:endParaRPr>
          </a:p>
        </p:txBody>
      </p:sp>
    </p:spTree>
    <p:extLst>
      <p:ext uri="{BB962C8B-B14F-4D97-AF65-F5344CB8AC3E}">
        <p14:creationId xmlns:p14="http://schemas.microsoft.com/office/powerpoint/2010/main" val="3695091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087654" y="1517960"/>
            <a:ext cx="9606011" cy="452596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7" algn="l"/>
            <a:endParaRPr lang="en-US" altLang="en-US" sz="1800" dirty="0">
              <a:latin typeface="Arial" panose="020B0604020202020204" pitchFamily="34" charset="0"/>
            </a:endParaRPr>
          </a:p>
        </p:txBody>
      </p:sp>
      <p:sp>
        <p:nvSpPr>
          <p:cNvPr id="14" name="Title 1"/>
          <p:cNvSpPr>
            <a:spLocks noGrp="1"/>
          </p:cNvSpPr>
          <p:nvPr>
            <p:ph type="title"/>
          </p:nvPr>
        </p:nvSpPr>
        <p:spPr>
          <a:xfrm>
            <a:off x="-1616650" y="545280"/>
            <a:ext cx="11029616" cy="1013800"/>
          </a:xfrm>
        </p:spPr>
        <p:txBody>
          <a:bodyPr>
            <a:normAutofit fontScale="90000"/>
          </a:bodyPr>
          <a:lstStyle/>
          <a:p>
            <a:pPr algn="ctr"/>
            <a:br>
              <a:rPr lang="en-US" dirty="0"/>
            </a:br>
            <a:br>
              <a:rPr lang="en-US" dirty="0"/>
            </a:br>
            <a:br>
              <a:rPr lang="en-US" dirty="0"/>
            </a:br>
            <a:r>
              <a:rPr lang="en-US" sz="4000" b="1" dirty="0"/>
              <a:t>Scholarship Searches &amp; SCAMS</a:t>
            </a:r>
            <a:endParaRPr lang="en-US" sz="3500" b="1" dirty="0">
              <a:solidFill>
                <a:schemeClr val="bg1"/>
              </a:solidFill>
            </a:endParaRPr>
          </a:p>
        </p:txBody>
      </p:sp>
      <p:sp>
        <p:nvSpPr>
          <p:cNvPr id="8" name="Rectangle 3"/>
          <p:cNvSpPr txBox="1">
            <a:spLocks noChangeAspect="1" noChangeArrowheads="1"/>
          </p:cNvSpPr>
          <p:nvPr/>
        </p:nvSpPr>
        <p:spPr>
          <a:xfrm>
            <a:off x="228600" y="1600200"/>
            <a:ext cx="8763000" cy="327660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buFont typeface="Monotype Sorts" pitchFamily="2" charset="2"/>
              <a:buNone/>
            </a:pPr>
            <a:r>
              <a:rPr lang="en-US" altLang="en-US" sz="2400" dirty="0">
                <a:latin typeface="Arial" panose="020B0604020202020204" pitchFamily="34" charset="0"/>
              </a:rPr>
              <a:t>                       	</a:t>
            </a:r>
            <a:endParaRPr lang="en-US" altLang="en-US" sz="2400" dirty="0">
              <a:solidFill>
                <a:srgbClr val="0000FF"/>
              </a:solidFill>
              <a:latin typeface="Arial" panose="020B0604020202020204" pitchFamily="34" charset="0"/>
            </a:endParaRPr>
          </a:p>
        </p:txBody>
      </p:sp>
      <p:sp>
        <p:nvSpPr>
          <p:cNvPr id="2" name="Rectangle 1"/>
          <p:cNvSpPr/>
          <p:nvPr/>
        </p:nvSpPr>
        <p:spPr>
          <a:xfrm>
            <a:off x="666315" y="2084600"/>
            <a:ext cx="11029616" cy="3539430"/>
          </a:xfrm>
          <a:prstGeom prst="rect">
            <a:avLst/>
          </a:prstGeom>
        </p:spPr>
        <p:txBody>
          <a:bodyPr wrap="square">
            <a:spAutoFit/>
          </a:bodyPr>
          <a:lstStyle/>
          <a:p>
            <a:pPr marL="342900" indent="-342900">
              <a:buFont typeface="Wingdings" panose="05000000000000000000" pitchFamily="2" charset="2"/>
              <a:buChar char="§"/>
              <a:defRPr/>
            </a:pPr>
            <a:r>
              <a:rPr lang="en-US" altLang="en-US" sz="2400" i="1" dirty="0">
                <a:cs typeface="Arial" panose="020B0604020202020204" pitchFamily="34" charset="0"/>
              </a:rPr>
              <a:t>Scholarship Scams </a:t>
            </a:r>
            <a:r>
              <a:rPr lang="en-US" altLang="en-US" sz="2400" dirty="0">
                <a:cs typeface="Arial" panose="020B0604020202020204" pitchFamily="34" charset="0"/>
              </a:rPr>
              <a:t>(free vs. paying a fee)</a:t>
            </a:r>
          </a:p>
          <a:p>
            <a:pPr marL="800100" lvl="1" indent="-342900">
              <a:buFont typeface="Wingdings" panose="05000000000000000000" pitchFamily="2" charset="2"/>
              <a:buChar char="§"/>
              <a:defRPr/>
            </a:pPr>
            <a:r>
              <a:rPr lang="en-US" altLang="en-US" sz="2000" dirty="0">
                <a:cs typeface="Arial" panose="020B0604020202020204" pitchFamily="34" charset="0"/>
              </a:rPr>
              <a:t>Buyer beware </a:t>
            </a:r>
            <a:r>
              <a:rPr lang="en-US" altLang="en-US" sz="2000" dirty="0">
                <a:cs typeface="Arial" panose="020B0604020202020204" pitchFamily="34" charset="0"/>
                <a:sym typeface="Wingdings" panose="05000000000000000000" pitchFamily="2" charset="2"/>
              </a:rPr>
              <a:t></a:t>
            </a:r>
          </a:p>
          <a:p>
            <a:pPr marL="342900" indent="-342900">
              <a:buFont typeface="Wingdings" panose="05000000000000000000" pitchFamily="2" charset="2"/>
              <a:buChar char="§"/>
              <a:defRPr/>
            </a:pPr>
            <a:endParaRPr lang="en-US" altLang="en-US" sz="2400" dirty="0">
              <a:cs typeface="Arial" panose="020B0604020202020204" pitchFamily="34" charset="0"/>
              <a:sym typeface="Wingdings" panose="05000000000000000000" pitchFamily="2" charset="2"/>
            </a:endParaRPr>
          </a:p>
          <a:p>
            <a:pPr marL="342900" indent="-342900">
              <a:buFont typeface="Wingdings" panose="05000000000000000000" pitchFamily="2" charset="2"/>
              <a:buChar char="§"/>
            </a:pPr>
            <a:r>
              <a:rPr lang="en-US" altLang="en-US" sz="2400" dirty="0">
                <a:cs typeface="Arial" panose="020B0604020202020204" pitchFamily="34" charset="0"/>
              </a:rPr>
              <a:t>Pursue local scholarships!</a:t>
            </a:r>
          </a:p>
          <a:p>
            <a:pPr marL="800100" lvl="1" indent="-342900">
              <a:buFont typeface="Wingdings" panose="05000000000000000000" pitchFamily="2" charset="2"/>
              <a:buChar char="§"/>
            </a:pPr>
            <a:r>
              <a:rPr lang="en-US" altLang="en-US" sz="2000" dirty="0">
                <a:cs typeface="Arial" panose="020B0604020202020204" pitchFamily="34" charset="0"/>
              </a:rPr>
              <a:t>Local foundations, Civic Organizations, Churches, Employers, Financial Institutions, etc.</a:t>
            </a:r>
          </a:p>
          <a:p>
            <a:pPr marL="800100" lvl="1" indent="-342900">
              <a:buFont typeface="Wingdings" panose="05000000000000000000" pitchFamily="2" charset="2"/>
              <a:buChar char="§"/>
            </a:pPr>
            <a:endParaRPr lang="en-US" altLang="en-US" sz="2000" dirty="0">
              <a:cs typeface="Arial" panose="020B0604020202020204" pitchFamily="34" charset="0"/>
            </a:endParaRPr>
          </a:p>
          <a:p>
            <a:pPr marL="342900" indent="-342900">
              <a:buFont typeface="Wingdings" panose="05000000000000000000" pitchFamily="2" charset="2"/>
              <a:buChar char="§"/>
              <a:defRPr/>
            </a:pPr>
            <a:r>
              <a:rPr lang="en-US" sz="2400" dirty="0">
                <a:cs typeface="Arial" panose="020B0604020202020204" pitchFamily="34" charset="0"/>
              </a:rPr>
              <a:t>Check with Colleges and Universities</a:t>
            </a:r>
          </a:p>
          <a:p>
            <a:pPr marL="800100" lvl="1" indent="-342900">
              <a:buFont typeface="Wingdings" panose="05000000000000000000" pitchFamily="2" charset="2"/>
              <a:buChar char="§"/>
              <a:defRPr/>
            </a:pPr>
            <a:r>
              <a:rPr lang="en-US" sz="2000" dirty="0">
                <a:cs typeface="Arial" panose="020B0604020202020204" pitchFamily="34" charset="0"/>
              </a:rPr>
              <a:t>They may be aware of external scholarships in addition to institutional scholarships</a:t>
            </a:r>
          </a:p>
          <a:p>
            <a:pPr marL="800100" lvl="1" indent="-342900">
              <a:buFont typeface="Wingdings" panose="05000000000000000000" pitchFamily="2" charset="2"/>
              <a:buChar char="§"/>
              <a:defRPr/>
            </a:pPr>
            <a:endParaRPr lang="en-US" sz="2400" dirty="0">
              <a:cs typeface="Arial" panose="020B0604020202020204" pitchFamily="34" charset="0"/>
            </a:endParaRPr>
          </a:p>
          <a:p>
            <a:pPr marL="342900" indent="-342900">
              <a:buFont typeface="Wingdings" panose="05000000000000000000" pitchFamily="2" charset="2"/>
              <a:buChar char="§"/>
              <a:defRPr/>
            </a:pPr>
            <a:r>
              <a:rPr lang="en-US" sz="2400" dirty="0">
                <a:cs typeface="Arial" panose="020B0604020202020204" pitchFamily="34" charset="0"/>
              </a:rPr>
              <a:t>Scholarship Search Engines </a:t>
            </a:r>
          </a:p>
        </p:txBody>
      </p:sp>
    </p:spTree>
    <p:extLst>
      <p:ext uri="{BB962C8B-B14F-4D97-AF65-F5344CB8AC3E}">
        <p14:creationId xmlns:p14="http://schemas.microsoft.com/office/powerpoint/2010/main" val="1718217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BB8B28-74A6-49FE-87ED-A52EC8DD63F0}"/>
              </a:ext>
            </a:extLst>
          </p:cNvPr>
          <p:cNvSpPr>
            <a:spLocks noGrp="1"/>
          </p:cNvSpPr>
          <p:nvPr>
            <p:ph type="title"/>
          </p:nvPr>
        </p:nvSpPr>
        <p:spPr>
          <a:xfrm>
            <a:off x="1932432" y="1509702"/>
            <a:ext cx="9063790" cy="2085869"/>
          </a:xfrm>
        </p:spPr>
        <p:txBody>
          <a:bodyPr vert="horz" lIns="91440" tIns="45720" rIns="91440" bIns="45720" rtlCol="0" anchor="b">
            <a:normAutofit/>
          </a:bodyPr>
          <a:lstStyle/>
          <a:p>
            <a:r>
              <a:rPr lang="en-US" sz="7300" b="1" dirty="0">
                <a:solidFill>
                  <a:schemeClr val="accent2">
                    <a:lumMod val="75000"/>
                  </a:schemeClr>
                </a:solidFill>
              </a:rPr>
              <a:t>OASFAA Resources</a:t>
            </a:r>
            <a:endParaRPr lang="en-US" sz="5400" dirty="0">
              <a:solidFill>
                <a:srgbClr val="FFFFFF"/>
              </a:solidFill>
            </a:endParaRPr>
          </a:p>
        </p:txBody>
      </p:sp>
    </p:spTree>
    <p:extLst>
      <p:ext uri="{BB962C8B-B14F-4D97-AF65-F5344CB8AC3E}">
        <p14:creationId xmlns:p14="http://schemas.microsoft.com/office/powerpoint/2010/main" val="3147395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087654" y="1517960"/>
            <a:ext cx="9606011" cy="452596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7" algn="l"/>
            <a:endParaRPr lang="en-US" altLang="en-US" sz="1800" dirty="0">
              <a:latin typeface="Arial" panose="020B0604020202020204" pitchFamily="34" charset="0"/>
            </a:endParaRPr>
          </a:p>
        </p:txBody>
      </p:sp>
      <p:sp>
        <p:nvSpPr>
          <p:cNvPr id="14" name="Title 1"/>
          <p:cNvSpPr>
            <a:spLocks noGrp="1"/>
          </p:cNvSpPr>
          <p:nvPr>
            <p:ph type="title"/>
          </p:nvPr>
        </p:nvSpPr>
        <p:spPr>
          <a:xfrm>
            <a:off x="-1779482" y="504160"/>
            <a:ext cx="11029616" cy="1013800"/>
          </a:xfrm>
        </p:spPr>
        <p:txBody>
          <a:bodyPr>
            <a:normAutofit fontScale="90000"/>
          </a:bodyPr>
          <a:lstStyle/>
          <a:p>
            <a:pPr algn="ctr"/>
            <a:br>
              <a:rPr lang="en-US" dirty="0"/>
            </a:br>
            <a:r>
              <a:rPr lang="en-US" sz="4000" b="1" dirty="0"/>
              <a:t>Priority deadlines resource</a:t>
            </a:r>
            <a:endParaRPr lang="en-US" sz="4000" b="1" dirty="0">
              <a:solidFill>
                <a:schemeClr val="bg1"/>
              </a:solidFill>
            </a:endParaRPr>
          </a:p>
        </p:txBody>
      </p:sp>
      <p:sp>
        <p:nvSpPr>
          <p:cNvPr id="8" name="Rectangle 3"/>
          <p:cNvSpPr txBox="1">
            <a:spLocks noChangeAspect="1" noChangeArrowheads="1"/>
          </p:cNvSpPr>
          <p:nvPr/>
        </p:nvSpPr>
        <p:spPr>
          <a:xfrm>
            <a:off x="228600" y="1600200"/>
            <a:ext cx="8763000" cy="327660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buFont typeface="Monotype Sorts" pitchFamily="2" charset="2"/>
              <a:buNone/>
            </a:pPr>
            <a:r>
              <a:rPr lang="en-US" altLang="en-US" sz="2400" dirty="0">
                <a:latin typeface="Arial" panose="020B0604020202020204" pitchFamily="34" charset="0"/>
              </a:rPr>
              <a:t>                       	</a:t>
            </a:r>
            <a:endParaRPr lang="en-US" altLang="en-US" sz="2400" dirty="0">
              <a:solidFill>
                <a:srgbClr val="0000FF"/>
              </a:solidFill>
              <a:latin typeface="Arial" panose="020B0604020202020204" pitchFamily="34" charset="0"/>
            </a:endParaRPr>
          </a:p>
        </p:txBody>
      </p:sp>
      <p:sp>
        <p:nvSpPr>
          <p:cNvPr id="2" name="Rectangle 1"/>
          <p:cNvSpPr/>
          <p:nvPr/>
        </p:nvSpPr>
        <p:spPr>
          <a:xfrm>
            <a:off x="506998" y="1734107"/>
            <a:ext cx="11456402" cy="4718215"/>
          </a:xfrm>
          <a:prstGeom prst="rect">
            <a:avLst/>
          </a:prstGeom>
        </p:spPr>
        <p:txBody>
          <a:bodyPr wrap="square">
            <a:spAutoFit/>
          </a:bodyPr>
          <a:lstStyle/>
          <a:p>
            <a:pPr algn="ctr">
              <a:lnSpc>
                <a:spcPct val="90000"/>
              </a:lnSpc>
              <a:buFont typeface="Monotype Sorts" pitchFamily="2" charset="2"/>
              <a:buNone/>
            </a:pPr>
            <a:endParaRPr lang="en-US" altLang="en-US" sz="2200" b="1" dirty="0">
              <a:latin typeface="Arial" panose="020B0604020202020204" pitchFamily="34" charset="0"/>
              <a:cs typeface="Arial" panose="020B0604020202020204" pitchFamily="34" charset="0"/>
            </a:endParaRPr>
          </a:p>
          <a:p>
            <a:pPr marL="342900" indent="-342900">
              <a:lnSpc>
                <a:spcPct val="90000"/>
              </a:lnSpc>
              <a:buFont typeface="Arial" panose="020B0604020202020204" pitchFamily="34" charset="0"/>
              <a:buChar char="•"/>
            </a:pPr>
            <a:r>
              <a:rPr lang="en-US" altLang="en-US" sz="2400" b="1" i="1" dirty="0">
                <a:cs typeface="Arial" panose="020B0604020202020204" pitchFamily="34" charset="0"/>
              </a:rPr>
              <a:t>Follow directions per College or University</a:t>
            </a:r>
            <a:endParaRPr lang="en-US" altLang="en-US" sz="2400" dirty="0">
              <a:cs typeface="Arial" panose="020B0604020202020204" pitchFamily="34" charset="0"/>
            </a:endParaRPr>
          </a:p>
          <a:p>
            <a:pPr marL="342900" indent="-342900">
              <a:lnSpc>
                <a:spcPct val="90000"/>
              </a:lnSpc>
              <a:buFont typeface="Arial" panose="020B0604020202020204" pitchFamily="34" charset="0"/>
              <a:buChar char="•"/>
            </a:pPr>
            <a:endParaRPr lang="en-US" altLang="en-US" sz="2400" dirty="0">
              <a:cs typeface="Arial" panose="020B0604020202020204" pitchFamily="34" charset="0"/>
            </a:endParaRPr>
          </a:p>
          <a:p>
            <a:pPr marL="342900" indent="-342900">
              <a:lnSpc>
                <a:spcPct val="90000"/>
              </a:lnSpc>
              <a:buFont typeface="Arial" panose="020B0604020202020204" pitchFamily="34" charset="0"/>
              <a:buChar char="•"/>
            </a:pPr>
            <a:r>
              <a:rPr lang="en-US" altLang="en-US" sz="2400" dirty="0">
                <a:cs typeface="Arial" panose="020B0604020202020204" pitchFamily="34" charset="0"/>
              </a:rPr>
              <a:t>What are Ohio colleges and universities doing about deadlines?</a:t>
            </a:r>
          </a:p>
          <a:p>
            <a:pPr>
              <a:lnSpc>
                <a:spcPct val="90000"/>
              </a:lnSpc>
            </a:pPr>
            <a:endParaRPr lang="en-US" altLang="en-US" sz="2400" dirty="0">
              <a:cs typeface="Arial" panose="020B0604020202020204" pitchFamily="34" charset="0"/>
            </a:endParaRPr>
          </a:p>
          <a:p>
            <a:pPr marL="800100" lvl="1" indent="-342900">
              <a:lnSpc>
                <a:spcPct val="90000"/>
              </a:lnSpc>
              <a:buFont typeface="Arial" panose="020B0604020202020204" pitchFamily="34" charset="0"/>
              <a:buChar char="•"/>
            </a:pPr>
            <a:r>
              <a:rPr lang="en-US" altLang="en-US" sz="2400" dirty="0">
                <a:cs typeface="Arial" panose="020B0604020202020204" pitchFamily="34" charset="0"/>
              </a:rPr>
              <a:t>See the OASFAA website under counselor resources for the FAFSA Priority Deadlines for Ohio Schools</a:t>
            </a:r>
          </a:p>
          <a:p>
            <a:pPr lvl="1">
              <a:lnSpc>
                <a:spcPct val="90000"/>
              </a:lnSpc>
            </a:pPr>
            <a:endParaRPr lang="en-US" altLang="en-US" sz="2400" dirty="0">
              <a:cs typeface="Arial" panose="020B0604020202020204" pitchFamily="34" charset="0"/>
            </a:endParaRPr>
          </a:p>
          <a:p>
            <a:pPr marL="342900" indent="-342900">
              <a:lnSpc>
                <a:spcPct val="90000"/>
              </a:lnSpc>
              <a:buFont typeface="Arial" panose="020B0604020202020204" pitchFamily="34" charset="0"/>
              <a:buChar char="•"/>
            </a:pPr>
            <a:r>
              <a:rPr lang="en-US" altLang="en-US" sz="2400" dirty="0">
                <a:cs typeface="Arial" panose="020B0604020202020204" pitchFamily="34" charset="0"/>
              </a:rPr>
              <a:t>Note: There may be other forms and other deadlines…</a:t>
            </a:r>
          </a:p>
          <a:p>
            <a:pPr marL="800100" lvl="1" indent="-342900">
              <a:lnSpc>
                <a:spcPct val="90000"/>
              </a:lnSpc>
              <a:buFont typeface="Arial" panose="020B0604020202020204" pitchFamily="34" charset="0"/>
              <a:buChar char="•"/>
            </a:pPr>
            <a:r>
              <a:rPr lang="en-US" altLang="en-US" sz="2400" dirty="0">
                <a:cs typeface="Arial" panose="020B0604020202020204" pitchFamily="34" charset="0"/>
              </a:rPr>
              <a:t>Example: CSS College Profile Form</a:t>
            </a:r>
          </a:p>
          <a:p>
            <a:pPr marL="800100" lvl="1" indent="-342900">
              <a:lnSpc>
                <a:spcPct val="90000"/>
              </a:lnSpc>
              <a:buFont typeface="Arial" panose="020B0604020202020204" pitchFamily="34" charset="0"/>
              <a:buChar char="•"/>
            </a:pPr>
            <a:r>
              <a:rPr lang="en-US" altLang="en-US" sz="2400" dirty="0">
                <a:cs typeface="Arial" panose="020B0604020202020204" pitchFamily="34" charset="0"/>
              </a:rPr>
              <a:t>Early Decision</a:t>
            </a:r>
          </a:p>
          <a:p>
            <a:pPr marL="800100" lvl="1" indent="-342900">
              <a:lnSpc>
                <a:spcPct val="90000"/>
              </a:lnSpc>
              <a:buFont typeface="Arial" panose="020B0604020202020204" pitchFamily="34" charset="0"/>
              <a:buChar char="•"/>
            </a:pPr>
            <a:r>
              <a:rPr lang="en-US" altLang="en-US" sz="2400" dirty="0">
                <a:cs typeface="Arial" panose="020B0604020202020204" pitchFamily="34" charset="0"/>
              </a:rPr>
              <a:t>Transcripts</a:t>
            </a:r>
          </a:p>
          <a:p>
            <a:pPr marL="800100" lvl="1" indent="-342900">
              <a:lnSpc>
                <a:spcPct val="90000"/>
              </a:lnSpc>
              <a:buFont typeface="Arial" panose="020B0604020202020204" pitchFamily="34" charset="0"/>
              <a:buChar char="•"/>
            </a:pPr>
            <a:r>
              <a:rPr lang="en-US" altLang="en-US" sz="2400" dirty="0">
                <a:cs typeface="Arial" panose="020B0604020202020204" pitchFamily="34" charset="0"/>
              </a:rPr>
              <a:t>Verification/FA Additional Forms</a:t>
            </a:r>
          </a:p>
          <a:p>
            <a:pPr marL="342900" indent="-342900">
              <a:lnSpc>
                <a:spcPct val="90000"/>
              </a:lnSpc>
              <a:buFont typeface="Arial" panose="020B0604020202020204" pitchFamily="34" charset="0"/>
              <a:buChar char="•"/>
            </a:pPr>
            <a:endParaRPr lang="en-US" altLang="en-US" sz="2400" dirty="0"/>
          </a:p>
        </p:txBody>
      </p:sp>
      <p:pic>
        <p:nvPicPr>
          <p:cNvPr id="3" name="Picture 2">
            <a:extLst>
              <a:ext uri="{FF2B5EF4-FFF2-40B4-BE49-F238E27FC236}">
                <a16:creationId xmlns:a16="http://schemas.microsoft.com/office/drawing/2014/main" id="{63E72CE7-C907-46C0-8563-82E083D23262}"/>
              </a:ext>
            </a:extLst>
          </p:cNvPr>
          <p:cNvPicPr>
            <a:picLocks noChangeAspect="1"/>
          </p:cNvPicPr>
          <p:nvPr/>
        </p:nvPicPr>
        <p:blipFill>
          <a:blip r:embed="rId3"/>
          <a:stretch>
            <a:fillRect/>
          </a:stretch>
        </p:blipFill>
        <p:spPr>
          <a:xfrm>
            <a:off x="6409349" y="4959040"/>
            <a:ext cx="5308725" cy="1394800"/>
          </a:xfrm>
          <a:prstGeom prst="rect">
            <a:avLst/>
          </a:prstGeom>
        </p:spPr>
      </p:pic>
    </p:spTree>
    <p:extLst>
      <p:ext uri="{BB962C8B-B14F-4D97-AF65-F5344CB8AC3E}">
        <p14:creationId xmlns:p14="http://schemas.microsoft.com/office/powerpoint/2010/main" val="906038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085413-060A-48BE-8037-3A79582673EC}"/>
              </a:ext>
            </a:extLst>
          </p:cNvPr>
          <p:cNvSpPr txBox="1"/>
          <p:nvPr/>
        </p:nvSpPr>
        <p:spPr>
          <a:xfrm>
            <a:off x="480298" y="1933702"/>
            <a:ext cx="3095450" cy="4493538"/>
          </a:xfrm>
          <a:prstGeom prst="rect">
            <a:avLst/>
          </a:prstGeom>
          <a:noFill/>
        </p:spPr>
        <p:txBody>
          <a:bodyPr wrap="square" rtlCol="0">
            <a:spAutoFit/>
          </a:bodyPr>
          <a:lstStyle/>
          <a:p>
            <a:r>
              <a:rPr lang="en-US" sz="2600" dirty="0"/>
              <a:t>The OASFAA Outreach Committee can help facilitate your school's Financial Aid Night by helping to connect you with local financial aid professionals willing to present at your school.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566" y="1933702"/>
            <a:ext cx="6689009" cy="4934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FA6AECDD-DB03-293D-5E0D-CB0DF189D0AD}"/>
              </a:ext>
            </a:extLst>
          </p:cNvPr>
          <p:cNvSpPr txBox="1"/>
          <p:nvPr/>
        </p:nvSpPr>
        <p:spPr>
          <a:xfrm>
            <a:off x="672803" y="866274"/>
            <a:ext cx="9978189" cy="646331"/>
          </a:xfrm>
          <a:prstGeom prst="rect">
            <a:avLst/>
          </a:prstGeom>
          <a:noFill/>
        </p:spPr>
        <p:txBody>
          <a:bodyPr wrap="square" rtlCol="0">
            <a:spAutoFit/>
          </a:bodyPr>
          <a:lstStyle/>
          <a:p>
            <a:r>
              <a:rPr lang="en-US" sz="3600" b="1" dirty="0">
                <a:solidFill>
                  <a:schemeClr val="bg1"/>
                </a:solidFill>
                <a:latin typeface="Calibri Light" panose="020F0302020204030204" pitchFamily="34" charset="0"/>
                <a:cs typeface="Calibri Light" panose="020F0302020204030204" pitchFamily="34" charset="0"/>
              </a:rPr>
              <a:t>HIGH SCHOOL FINANCIAL AID NIGHTS</a:t>
            </a:r>
          </a:p>
        </p:txBody>
      </p:sp>
    </p:spTree>
    <p:extLst>
      <p:ext uri="{BB962C8B-B14F-4D97-AF65-F5344CB8AC3E}">
        <p14:creationId xmlns:p14="http://schemas.microsoft.com/office/powerpoint/2010/main" val="2961750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FDC95-9075-421E-91A9-B58C00399ECE}"/>
              </a:ext>
            </a:extLst>
          </p:cNvPr>
          <p:cNvSpPr>
            <a:spLocks noGrp="1"/>
          </p:cNvSpPr>
          <p:nvPr>
            <p:ph type="title"/>
          </p:nvPr>
        </p:nvSpPr>
        <p:spPr>
          <a:xfrm>
            <a:off x="-1432665" y="555485"/>
            <a:ext cx="11029616" cy="1013800"/>
          </a:xfrm>
        </p:spPr>
        <p:txBody>
          <a:bodyPr>
            <a:normAutofit/>
          </a:bodyPr>
          <a:lstStyle/>
          <a:p>
            <a:pPr algn="ctr"/>
            <a:r>
              <a:rPr lang="en-US" sz="3600" b="1" dirty="0"/>
              <a:t>Fall 2023 Counselor Workshops</a:t>
            </a:r>
          </a:p>
        </p:txBody>
      </p:sp>
      <p:sp>
        <p:nvSpPr>
          <p:cNvPr id="6" name="TextBox 5">
            <a:extLst>
              <a:ext uri="{FF2B5EF4-FFF2-40B4-BE49-F238E27FC236}">
                <a16:creationId xmlns:a16="http://schemas.microsoft.com/office/drawing/2014/main" id="{C09F9656-788F-762B-5C08-7AE96182B3F6}"/>
              </a:ext>
            </a:extLst>
          </p:cNvPr>
          <p:cNvSpPr txBox="1"/>
          <p:nvPr/>
        </p:nvSpPr>
        <p:spPr>
          <a:xfrm>
            <a:off x="1435195" y="1871734"/>
            <a:ext cx="8831752" cy="923330"/>
          </a:xfrm>
          <a:prstGeom prst="rect">
            <a:avLst/>
          </a:prstGeom>
          <a:noFill/>
        </p:spPr>
        <p:txBody>
          <a:bodyPr wrap="square" rtlCol="0">
            <a:spAutoFit/>
          </a:bodyPr>
          <a:lstStyle/>
          <a:p>
            <a:pPr marL="0" indent="0">
              <a:buNone/>
            </a:pPr>
            <a:r>
              <a:rPr lang="en-US" sz="1800" dirty="0">
                <a:solidFill>
                  <a:schemeClr val="tx1"/>
                </a:solidFill>
              </a:rPr>
              <a:t>Registration is requested and is available @</a:t>
            </a:r>
            <a:r>
              <a:rPr lang="en-US" sz="1800" dirty="0"/>
              <a:t> </a:t>
            </a:r>
            <a:r>
              <a:rPr lang="en-US" altLang="en-US" sz="1800" dirty="0">
                <a:solidFill>
                  <a:schemeClr val="tx1"/>
                </a:solidFill>
                <a:cs typeface="Arial" panose="020B0604020202020204" pitchFamily="34" charset="0"/>
                <a:hlinkClick r:id="rId3"/>
              </a:rPr>
              <a:t>www.oasfaa.org</a:t>
            </a:r>
            <a:r>
              <a:rPr lang="en-US" altLang="en-US" sz="1800" dirty="0">
                <a:solidFill>
                  <a:schemeClr val="tx1"/>
                </a:solidFill>
                <a:cs typeface="Arial" panose="020B0604020202020204" pitchFamily="34" charset="0"/>
              </a:rPr>
              <a:t> &gt;Resources&gt;Counselors</a:t>
            </a:r>
          </a:p>
          <a:p>
            <a:pPr marL="0" indent="0" algn="ctr">
              <a:buNone/>
            </a:pPr>
            <a:r>
              <a:rPr lang="en-US" sz="1800" b="1" dirty="0"/>
              <a:t>All in-person workshops are from 9:00am – Noon </a:t>
            </a:r>
          </a:p>
          <a:p>
            <a:endParaRPr lang="en-US" dirty="0"/>
          </a:p>
        </p:txBody>
      </p:sp>
      <p:sp>
        <p:nvSpPr>
          <p:cNvPr id="7" name="TextBox 6">
            <a:extLst>
              <a:ext uri="{FF2B5EF4-FFF2-40B4-BE49-F238E27FC236}">
                <a16:creationId xmlns:a16="http://schemas.microsoft.com/office/drawing/2014/main" id="{1A39BBA8-E1C4-C0D9-528C-C3C21C039852}"/>
              </a:ext>
            </a:extLst>
          </p:cNvPr>
          <p:cNvSpPr txBox="1"/>
          <p:nvPr/>
        </p:nvSpPr>
        <p:spPr>
          <a:xfrm>
            <a:off x="2200921" y="2945760"/>
            <a:ext cx="3026229" cy="461665"/>
          </a:xfrm>
          <a:prstGeom prst="rect">
            <a:avLst/>
          </a:prstGeom>
          <a:noFill/>
        </p:spPr>
        <p:txBody>
          <a:bodyPr wrap="square" rtlCol="0">
            <a:spAutoFit/>
          </a:bodyPr>
          <a:lstStyle/>
          <a:p>
            <a:r>
              <a:rPr lang="en-US" sz="2400" b="1" dirty="0">
                <a:solidFill>
                  <a:schemeClr val="accent2">
                    <a:lumMod val="75000"/>
                  </a:schemeClr>
                </a:solidFill>
              </a:rPr>
              <a:t>OCTOBER</a:t>
            </a:r>
            <a:r>
              <a:rPr lang="en-US" dirty="0"/>
              <a:t> </a:t>
            </a:r>
          </a:p>
        </p:txBody>
      </p:sp>
      <p:sp>
        <p:nvSpPr>
          <p:cNvPr id="9" name="TextBox 8">
            <a:extLst>
              <a:ext uri="{FF2B5EF4-FFF2-40B4-BE49-F238E27FC236}">
                <a16:creationId xmlns:a16="http://schemas.microsoft.com/office/drawing/2014/main" id="{EDF546FE-C8C3-D991-B34D-6F090885F683}"/>
              </a:ext>
            </a:extLst>
          </p:cNvPr>
          <p:cNvSpPr txBox="1"/>
          <p:nvPr/>
        </p:nvSpPr>
        <p:spPr>
          <a:xfrm>
            <a:off x="8017462" y="2945759"/>
            <a:ext cx="6814456" cy="461665"/>
          </a:xfrm>
          <a:prstGeom prst="rect">
            <a:avLst/>
          </a:prstGeom>
          <a:noFill/>
        </p:spPr>
        <p:txBody>
          <a:bodyPr wrap="square">
            <a:spAutoFit/>
          </a:bodyPr>
          <a:lstStyle/>
          <a:p>
            <a:r>
              <a:rPr lang="en-US" sz="2400" b="1" dirty="0">
                <a:solidFill>
                  <a:schemeClr val="accent2">
                    <a:lumMod val="75000"/>
                  </a:schemeClr>
                </a:solidFill>
              </a:rPr>
              <a:t>NOVEMBER</a:t>
            </a:r>
          </a:p>
        </p:txBody>
      </p:sp>
      <p:sp>
        <p:nvSpPr>
          <p:cNvPr id="11" name="TextBox 10">
            <a:extLst>
              <a:ext uri="{FF2B5EF4-FFF2-40B4-BE49-F238E27FC236}">
                <a16:creationId xmlns:a16="http://schemas.microsoft.com/office/drawing/2014/main" id="{3C8CCC9B-A368-4AAE-F9E2-E0D3B59B8CAE}"/>
              </a:ext>
            </a:extLst>
          </p:cNvPr>
          <p:cNvSpPr txBox="1"/>
          <p:nvPr/>
        </p:nvSpPr>
        <p:spPr>
          <a:xfrm>
            <a:off x="6247462" y="3449207"/>
            <a:ext cx="5293544" cy="2862322"/>
          </a:xfrm>
          <a:prstGeom prst="rect">
            <a:avLst/>
          </a:prstGeom>
          <a:noFill/>
        </p:spPr>
        <p:txBody>
          <a:bodyPr wrap="square">
            <a:spAutoFit/>
          </a:bodyPr>
          <a:lstStyle/>
          <a:p>
            <a:pPr marL="342900" indent="-342900" algn="l">
              <a:buFont typeface="Wingdings" panose="05000000000000000000" pitchFamily="2" charset="2"/>
              <a:buChar char="§"/>
            </a:pPr>
            <a:r>
              <a:rPr lang="en-US" i="0" dirty="0">
                <a:solidFill>
                  <a:schemeClr val="tx1"/>
                </a:solidFill>
                <a:effectLst/>
              </a:rPr>
              <a:t>Wednesday, November 1: The Ohio State University</a:t>
            </a:r>
            <a:endParaRPr lang="en-US" dirty="0"/>
          </a:p>
          <a:p>
            <a:pPr marL="342900" indent="-342900" algn="l">
              <a:buFont typeface="Wingdings" panose="05000000000000000000" pitchFamily="2" charset="2"/>
              <a:buChar char="§"/>
            </a:pPr>
            <a:r>
              <a:rPr lang="en-US" i="0" dirty="0">
                <a:solidFill>
                  <a:schemeClr val="tx1"/>
                </a:solidFill>
                <a:effectLst/>
              </a:rPr>
              <a:t>Thursday, November 2: Ohio University - Athens Campus</a:t>
            </a:r>
            <a:endParaRPr lang="en-US" dirty="0"/>
          </a:p>
          <a:p>
            <a:pPr marL="342900" indent="-342900" algn="l">
              <a:buFont typeface="Wingdings" panose="05000000000000000000" pitchFamily="2" charset="2"/>
              <a:buChar char="§"/>
            </a:pPr>
            <a:r>
              <a:rPr lang="en-US" i="0" dirty="0">
                <a:solidFill>
                  <a:schemeClr val="tx1"/>
                </a:solidFill>
                <a:effectLst/>
              </a:rPr>
              <a:t>Friday, November 3 Bowling Green State University</a:t>
            </a:r>
            <a:endParaRPr lang="en-US" dirty="0"/>
          </a:p>
          <a:p>
            <a:pPr marL="342900" indent="-342900" algn="l">
              <a:buFont typeface="Wingdings" panose="05000000000000000000" pitchFamily="2" charset="2"/>
              <a:buChar char="§"/>
            </a:pPr>
            <a:r>
              <a:rPr lang="en-US" i="0" dirty="0">
                <a:solidFill>
                  <a:schemeClr val="tx1"/>
                </a:solidFill>
                <a:effectLst/>
              </a:rPr>
              <a:t>Friday, November 3: Shawnee State University</a:t>
            </a:r>
            <a:endParaRPr lang="en-US" dirty="0"/>
          </a:p>
          <a:p>
            <a:pPr marL="342900" indent="-342900" algn="l">
              <a:buFont typeface="Wingdings" panose="05000000000000000000" pitchFamily="2" charset="2"/>
              <a:buChar char="§"/>
            </a:pPr>
            <a:r>
              <a:rPr lang="en-US" i="0" dirty="0">
                <a:solidFill>
                  <a:schemeClr val="tx1"/>
                </a:solidFill>
                <a:effectLst/>
              </a:rPr>
              <a:t>Thursday, November 9: Ohio Northern University</a:t>
            </a:r>
          </a:p>
          <a:p>
            <a:pPr marL="342900" indent="-342900" algn="l">
              <a:buFont typeface="Wingdings" panose="05000000000000000000" pitchFamily="2" charset="2"/>
              <a:buChar char="§"/>
            </a:pPr>
            <a:r>
              <a:rPr lang="en-US" i="0" dirty="0">
                <a:solidFill>
                  <a:schemeClr val="tx1"/>
                </a:solidFill>
                <a:effectLst/>
              </a:rPr>
              <a:t>Friday, November 10: Stark State College </a:t>
            </a:r>
          </a:p>
          <a:p>
            <a:pPr marL="342900" indent="-342900" algn="l">
              <a:buFont typeface="Wingdings" panose="05000000000000000000" pitchFamily="2" charset="2"/>
              <a:buChar char="§"/>
            </a:pPr>
            <a:r>
              <a:rPr lang="en-US" i="0" dirty="0">
                <a:solidFill>
                  <a:schemeClr val="tx1"/>
                </a:solidFill>
                <a:effectLst/>
              </a:rPr>
              <a:t>Wednesday, November 15: Virtual Workshop</a:t>
            </a:r>
            <a:endParaRPr lang="en-US" dirty="0">
              <a:solidFill>
                <a:schemeClr val="tx1"/>
              </a:solidFill>
            </a:endParaRPr>
          </a:p>
          <a:p>
            <a:pPr marL="324000" lvl="1" indent="0">
              <a:buNone/>
            </a:pPr>
            <a:endParaRPr lang="en-US" dirty="0"/>
          </a:p>
        </p:txBody>
      </p:sp>
      <p:sp>
        <p:nvSpPr>
          <p:cNvPr id="13" name="TextBox 12">
            <a:extLst>
              <a:ext uri="{FF2B5EF4-FFF2-40B4-BE49-F238E27FC236}">
                <a16:creationId xmlns:a16="http://schemas.microsoft.com/office/drawing/2014/main" id="{C32920C3-E559-FDB8-6E8B-404285957BD5}"/>
              </a:ext>
            </a:extLst>
          </p:cNvPr>
          <p:cNvSpPr txBox="1"/>
          <p:nvPr/>
        </p:nvSpPr>
        <p:spPr>
          <a:xfrm>
            <a:off x="370316" y="3407425"/>
            <a:ext cx="5578380" cy="2585323"/>
          </a:xfrm>
          <a:prstGeom prst="rect">
            <a:avLst/>
          </a:prstGeom>
          <a:noFill/>
        </p:spPr>
        <p:txBody>
          <a:bodyPr wrap="square">
            <a:spAutoFit/>
          </a:bodyPr>
          <a:lstStyle/>
          <a:p>
            <a:pPr marL="285750" indent="-285750" algn="l">
              <a:buFont typeface="Wingdings" panose="05000000000000000000" pitchFamily="2" charset="2"/>
              <a:buChar char="§"/>
            </a:pPr>
            <a:r>
              <a:rPr lang="en-US" sz="1800" i="0" dirty="0">
                <a:solidFill>
                  <a:schemeClr val="tx1"/>
                </a:solidFill>
                <a:effectLst/>
              </a:rPr>
              <a:t>Thursday, October 5: University of Cincinnati </a:t>
            </a:r>
          </a:p>
          <a:p>
            <a:pPr marL="285750" indent="-285750" algn="l">
              <a:buFont typeface="Wingdings" panose="05000000000000000000" pitchFamily="2" charset="2"/>
              <a:buChar char="§"/>
            </a:pPr>
            <a:r>
              <a:rPr lang="en-US" sz="1800" i="0" dirty="0">
                <a:solidFill>
                  <a:schemeClr val="tx1"/>
                </a:solidFill>
                <a:effectLst/>
              </a:rPr>
              <a:t>Friday, October 6: Southern State – Hillsboro Campus </a:t>
            </a:r>
          </a:p>
          <a:p>
            <a:pPr marL="285750" indent="-285750" algn="l">
              <a:buFont typeface="Wingdings" panose="05000000000000000000" pitchFamily="2" charset="2"/>
              <a:buChar char="§"/>
            </a:pPr>
            <a:r>
              <a:rPr lang="en-US" sz="1800" i="0" dirty="0">
                <a:solidFill>
                  <a:schemeClr val="tx1"/>
                </a:solidFill>
                <a:effectLst/>
              </a:rPr>
              <a:t>Tuesday, October 10: Hiram College </a:t>
            </a:r>
          </a:p>
          <a:p>
            <a:pPr marL="285750" indent="-285750" algn="l">
              <a:buFont typeface="Wingdings" panose="05000000000000000000" pitchFamily="2" charset="2"/>
              <a:buChar char="§"/>
            </a:pPr>
            <a:r>
              <a:rPr lang="en-US" sz="1800" i="0" dirty="0">
                <a:solidFill>
                  <a:schemeClr val="tx1"/>
                </a:solidFill>
                <a:effectLst/>
              </a:rPr>
              <a:t>Thursday, October 12: Ashland University </a:t>
            </a:r>
          </a:p>
          <a:p>
            <a:pPr marL="285750" indent="-285750" algn="l">
              <a:buFont typeface="Wingdings" panose="05000000000000000000" pitchFamily="2" charset="2"/>
              <a:buChar char="§"/>
            </a:pPr>
            <a:r>
              <a:rPr lang="en-US" sz="1800" i="0" dirty="0">
                <a:solidFill>
                  <a:schemeClr val="tx1"/>
                </a:solidFill>
                <a:effectLst/>
              </a:rPr>
              <a:t>Friday, October 13: Columbus College of Art &amp; Design </a:t>
            </a:r>
          </a:p>
          <a:p>
            <a:pPr marL="285750" indent="-285750" algn="l">
              <a:buFont typeface="Wingdings" panose="05000000000000000000" pitchFamily="2" charset="2"/>
              <a:buChar char="§"/>
            </a:pPr>
            <a:r>
              <a:rPr lang="en-US" sz="1800" i="0" dirty="0">
                <a:solidFill>
                  <a:schemeClr val="tx1"/>
                </a:solidFill>
                <a:effectLst/>
              </a:rPr>
              <a:t>Friday, October 13: Ohio University -  Zanesville Campus</a:t>
            </a:r>
          </a:p>
          <a:p>
            <a:pPr marL="285750" indent="-285750" algn="l">
              <a:buFont typeface="Wingdings" panose="05000000000000000000" pitchFamily="2" charset="2"/>
              <a:buChar char="§"/>
            </a:pPr>
            <a:r>
              <a:rPr lang="en-US" sz="1800" i="0" dirty="0">
                <a:solidFill>
                  <a:schemeClr val="tx1"/>
                </a:solidFill>
                <a:effectLst/>
              </a:rPr>
              <a:t>Monday, October 16 Baldwin Wallace University</a:t>
            </a:r>
            <a:endParaRPr lang="en-US" dirty="0"/>
          </a:p>
          <a:p>
            <a:pPr marL="285750" indent="-285750" algn="l">
              <a:buFont typeface="Wingdings" panose="05000000000000000000" pitchFamily="2" charset="2"/>
              <a:buChar char="§"/>
            </a:pPr>
            <a:r>
              <a:rPr lang="en-US" sz="1800" i="0" dirty="0">
                <a:solidFill>
                  <a:schemeClr val="tx1"/>
                </a:solidFill>
                <a:effectLst/>
              </a:rPr>
              <a:t>Friday, October 27: Wright State University</a:t>
            </a:r>
            <a:endParaRPr lang="en-US" sz="1800" dirty="0">
              <a:solidFill>
                <a:schemeClr val="tx1"/>
              </a:solidFill>
            </a:endParaRPr>
          </a:p>
        </p:txBody>
      </p:sp>
      <p:sp>
        <p:nvSpPr>
          <p:cNvPr id="16" name="Rectangle 15">
            <a:extLst>
              <a:ext uri="{FF2B5EF4-FFF2-40B4-BE49-F238E27FC236}">
                <a16:creationId xmlns:a16="http://schemas.microsoft.com/office/drawing/2014/main" id="{14401AA3-0731-1703-584A-48FCB9A21999}"/>
              </a:ext>
            </a:extLst>
          </p:cNvPr>
          <p:cNvSpPr/>
          <p:nvPr/>
        </p:nvSpPr>
        <p:spPr>
          <a:xfrm>
            <a:off x="236515" y="2795065"/>
            <a:ext cx="5596467" cy="341616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19D4E7A-A1F9-33D8-A574-7B0936A3C9F1}"/>
              </a:ext>
            </a:extLst>
          </p:cNvPr>
          <p:cNvSpPr/>
          <p:nvPr/>
        </p:nvSpPr>
        <p:spPr>
          <a:xfrm>
            <a:off x="6096000" y="2791172"/>
            <a:ext cx="5596468" cy="341616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9774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929" y="829513"/>
            <a:ext cx="11029616" cy="1013800"/>
          </a:xfrm>
        </p:spPr>
        <p:txBody>
          <a:bodyPr>
            <a:normAutofit fontScale="90000"/>
          </a:bodyPr>
          <a:lstStyle/>
          <a:p>
            <a:r>
              <a:rPr lang="en-US" b="1" dirty="0"/>
              <a:t>OASFAA Outreach </a:t>
            </a:r>
            <a:br>
              <a:rPr lang="en-US" sz="3600" u="sng" dirty="0">
                <a:solidFill>
                  <a:schemeClr val="accent6">
                    <a:lumMod val="75000"/>
                  </a:schemeClr>
                </a:solidFill>
              </a:rPr>
            </a:br>
            <a:endParaRPr lang="en-US" dirty="0"/>
          </a:p>
        </p:txBody>
      </p:sp>
      <p:graphicFrame>
        <p:nvGraphicFramePr>
          <p:cNvPr id="5" name="Content Placeholder 2">
            <a:extLst>
              <a:ext uri="{FF2B5EF4-FFF2-40B4-BE49-F238E27FC236}">
                <a16:creationId xmlns:a16="http://schemas.microsoft.com/office/drawing/2014/main" id="{95383F38-A2BE-DAB3-10DF-58EA97A90E46}"/>
              </a:ext>
            </a:extLst>
          </p:cNvPr>
          <p:cNvGraphicFramePr>
            <a:graphicFrameLocks noGrp="1"/>
          </p:cNvGraphicFramePr>
          <p:nvPr>
            <p:ph idx="1"/>
            <p:extLst>
              <p:ext uri="{D42A27DB-BD31-4B8C-83A1-F6EECF244321}">
                <p14:modId xmlns:p14="http://schemas.microsoft.com/office/powerpoint/2010/main" val="3771856729"/>
              </p:ext>
            </p:extLst>
          </p:nvPr>
        </p:nvGraphicFramePr>
        <p:xfrm>
          <a:off x="318725" y="2061029"/>
          <a:ext cx="11554550" cy="4796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7890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CC30ECD-7FB3-4EF1-8CFD-1DCE1015000B}"/>
              </a:ext>
            </a:extLst>
          </p:cNvPr>
          <p:cNvSpPr>
            <a:spLocks noGrp="1"/>
          </p:cNvSpPr>
          <p:nvPr>
            <p:ph type="title"/>
          </p:nvPr>
        </p:nvSpPr>
        <p:spPr>
          <a:xfrm>
            <a:off x="8109235" y="863695"/>
            <a:ext cx="3511233" cy="3779995"/>
          </a:xfrm>
        </p:spPr>
        <p:txBody>
          <a:bodyPr vert="horz" lIns="91440" tIns="45720" rIns="91440" bIns="45720" rtlCol="0" anchor="ctr">
            <a:normAutofit/>
          </a:bodyPr>
          <a:lstStyle/>
          <a:p>
            <a:r>
              <a:rPr lang="en-US">
                <a:solidFill>
                  <a:schemeClr val="tx1"/>
                </a:solidFill>
              </a:rPr>
              <a:t>Questions</a:t>
            </a:r>
          </a:p>
        </p:txBody>
      </p:sp>
      <p:sp>
        <p:nvSpPr>
          <p:cNvPr id="22" name="Rectangle 2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Help">
            <a:extLst>
              <a:ext uri="{FF2B5EF4-FFF2-40B4-BE49-F238E27FC236}">
                <a16:creationId xmlns:a16="http://schemas.microsoft.com/office/drawing/2014/main" id="{20F67D90-46DA-4E98-8048-C811D07521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157" y="647808"/>
            <a:ext cx="5581779" cy="5581779"/>
          </a:xfrm>
          <a:prstGeom prst="rect">
            <a:avLst/>
          </a:prstGeom>
        </p:spPr>
      </p:pic>
    </p:spTree>
    <p:extLst>
      <p:ext uri="{BB962C8B-B14F-4D97-AF65-F5344CB8AC3E}">
        <p14:creationId xmlns:p14="http://schemas.microsoft.com/office/powerpoint/2010/main" val="179617554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450760" y="1975930"/>
            <a:ext cx="11404243" cy="4767464"/>
          </a:xfrm>
          <a:prstGeom prst="rect">
            <a:avLst/>
          </a:prstGeom>
          <a:noFill/>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altLang="en-US" sz="2800" dirty="0">
                <a:solidFill>
                  <a:schemeClr val="tx1"/>
                </a:solidFill>
                <a:latin typeface="Arial" panose="020B0604020202020204" pitchFamily="34" charset="0"/>
                <a:cs typeface="Arial" panose="020B0604020202020204" pitchFamily="34" charset="0"/>
              </a:rPr>
              <a:t>This presentation draws on information from OASFAA, the National Association of Student Financial Aid Administrators (NASFAA) and Federal Student Aid (FSA).</a:t>
            </a:r>
          </a:p>
          <a:p>
            <a:pPr marL="0" indent="0">
              <a:buNone/>
            </a:pPr>
            <a:endParaRPr lang="en-US" altLang="en-US" sz="2800" dirty="0">
              <a:solidFill>
                <a:schemeClr val="tx1"/>
              </a:solidFill>
              <a:latin typeface="Arial" panose="020B0604020202020204" pitchFamily="34" charset="0"/>
              <a:cs typeface="Arial" panose="020B0604020202020204" pitchFamily="34" charset="0"/>
            </a:endParaRPr>
          </a:p>
          <a:p>
            <a:r>
              <a:rPr lang="en-US" altLang="en-US" sz="2800" dirty="0">
                <a:solidFill>
                  <a:schemeClr val="tx1"/>
                </a:solidFill>
                <a:latin typeface="Arial" panose="020B0604020202020204" pitchFamily="34" charset="0"/>
                <a:cs typeface="Arial" panose="020B0604020202020204" pitchFamily="34" charset="0"/>
              </a:rPr>
              <a:t>Today’s webinar is an introduction to financial aid. For a more in-depth presentation and discussion you are encouraged to attend an OASFAA counselor workshop being offered in October and November. </a:t>
            </a:r>
          </a:p>
          <a:p>
            <a:endParaRPr lang="en-US" altLang="en-US" sz="2000" dirty="0">
              <a:solidFill>
                <a:schemeClr val="tx1"/>
              </a:solidFill>
            </a:endParaRPr>
          </a:p>
          <a:p>
            <a:pPr marL="0" indent="0">
              <a:buNone/>
            </a:pPr>
            <a:endParaRPr lang="en-US" sz="2000" dirty="0">
              <a:solidFill>
                <a:schemeClr val="tx1"/>
              </a:solidFill>
            </a:endParaRPr>
          </a:p>
        </p:txBody>
      </p:sp>
      <p:sp>
        <p:nvSpPr>
          <p:cNvPr id="4" name="Title 1"/>
          <p:cNvSpPr>
            <a:spLocks noGrp="1"/>
          </p:cNvSpPr>
          <p:nvPr>
            <p:ph type="title"/>
          </p:nvPr>
        </p:nvSpPr>
        <p:spPr>
          <a:xfrm>
            <a:off x="-2088045" y="568749"/>
            <a:ext cx="9240258" cy="988332"/>
          </a:xfrm>
        </p:spPr>
        <p:txBody>
          <a:bodyPr>
            <a:normAutofit fontScale="90000"/>
          </a:bodyPr>
          <a:lstStyle/>
          <a:p>
            <a:pPr algn="ctr"/>
            <a:br>
              <a:rPr lang="en-US" dirty="0"/>
            </a:br>
            <a:r>
              <a:rPr lang="en-US" sz="4000" b="1" dirty="0"/>
              <a:t>Financial Aid 101</a:t>
            </a:r>
          </a:p>
        </p:txBody>
      </p:sp>
    </p:spTree>
    <p:extLst>
      <p:ext uri="{BB962C8B-B14F-4D97-AF65-F5344CB8AC3E}">
        <p14:creationId xmlns:p14="http://schemas.microsoft.com/office/powerpoint/2010/main" val="243305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5" name="Rectangle 54">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close up of a sign&#10;&#10;Description automatically generated">
            <a:extLst>
              <a:ext uri="{FF2B5EF4-FFF2-40B4-BE49-F238E27FC236}">
                <a16:creationId xmlns:a16="http://schemas.microsoft.com/office/drawing/2014/main" id="{0E4276D4-04E1-4283-93C5-F1D824230B6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1440" y="1110977"/>
            <a:ext cx="6834511" cy="4903761"/>
          </a:xfrm>
          <a:prstGeom prst="rect">
            <a:avLst/>
          </a:prstGeom>
        </p:spPr>
      </p:pic>
      <p:sp>
        <p:nvSpPr>
          <p:cNvPr id="57" name="Rectangle 56">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8BBB8B28-74A6-49FE-87ED-A52EC8DD63F0}"/>
              </a:ext>
            </a:extLst>
          </p:cNvPr>
          <p:cNvSpPr>
            <a:spLocks noGrp="1"/>
          </p:cNvSpPr>
          <p:nvPr>
            <p:ph type="title"/>
          </p:nvPr>
        </p:nvSpPr>
        <p:spPr>
          <a:xfrm>
            <a:off x="8338984" y="1956852"/>
            <a:ext cx="3081576" cy="2085869"/>
          </a:xfrm>
        </p:spPr>
        <p:txBody>
          <a:bodyPr vert="horz" lIns="91440" tIns="45720" rIns="91440" bIns="45720" rtlCol="0" anchor="b">
            <a:normAutofit/>
          </a:bodyPr>
          <a:lstStyle/>
          <a:p>
            <a:r>
              <a:rPr lang="en-US" sz="5400" dirty="0">
                <a:solidFill>
                  <a:srgbClr val="FFFFFF"/>
                </a:solidFill>
              </a:rPr>
              <a:t>Let’s get started</a:t>
            </a:r>
          </a:p>
        </p:txBody>
      </p:sp>
      <p:sp>
        <p:nvSpPr>
          <p:cNvPr id="7" name="TextBox 6">
            <a:extLst>
              <a:ext uri="{FF2B5EF4-FFF2-40B4-BE49-F238E27FC236}">
                <a16:creationId xmlns:a16="http://schemas.microsoft.com/office/drawing/2014/main" id="{CF09655B-A04B-4A6D-AB55-959F3D464C87}"/>
              </a:ext>
            </a:extLst>
          </p:cNvPr>
          <p:cNvSpPr txBox="1"/>
          <p:nvPr/>
        </p:nvSpPr>
        <p:spPr>
          <a:xfrm>
            <a:off x="5165859" y="5814683"/>
            <a:ext cx="244009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www.vanndigital.com/portfolio/editorial-rich-kids-get-more-financial-aid-in-college-than-poor-kids">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Tree>
    <p:extLst>
      <p:ext uri="{BB962C8B-B14F-4D97-AF65-F5344CB8AC3E}">
        <p14:creationId xmlns:p14="http://schemas.microsoft.com/office/powerpoint/2010/main" val="1677747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696ED-E31E-4CAA-AAF0-0B812D0B8A79}"/>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sz="3600" b="1" dirty="0">
                <a:solidFill>
                  <a:srgbClr val="FFFFFF"/>
                </a:solidFill>
              </a:rPr>
              <a:t>Today’s Topics</a:t>
            </a:r>
          </a:p>
        </p:txBody>
      </p:sp>
      <p:sp useBgFill="1">
        <p:nvSpPr>
          <p:cNvPr id="20" name="Rectangle 19">
            <a:extLst>
              <a:ext uri="{FF2B5EF4-FFF2-40B4-BE49-F238E27FC236}">
                <a16:creationId xmlns:a16="http://schemas.microsoft.com/office/drawing/2014/main" id="{9E661D03-4DD4-45E7-A047-ED722E826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Lightbulb and gear with solid fill">
            <a:extLst>
              <a:ext uri="{FF2B5EF4-FFF2-40B4-BE49-F238E27FC236}">
                <a16:creationId xmlns:a16="http://schemas.microsoft.com/office/drawing/2014/main" id="{01201061-E7A7-29D4-0583-DDD207C764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3878" y="2361056"/>
            <a:ext cx="3649219" cy="3649219"/>
          </a:xfrm>
          <a:prstGeom prst="rect">
            <a:avLst/>
          </a:prstGeom>
        </p:spPr>
      </p:pic>
      <p:sp>
        <p:nvSpPr>
          <p:cNvPr id="3" name="Content Placeholder 2">
            <a:extLst>
              <a:ext uri="{FF2B5EF4-FFF2-40B4-BE49-F238E27FC236}">
                <a16:creationId xmlns:a16="http://schemas.microsoft.com/office/drawing/2014/main" id="{ECB731BC-CC69-4ADC-80CF-C652DDBEEA07}"/>
              </a:ext>
            </a:extLst>
          </p:cNvPr>
          <p:cNvSpPr>
            <a:spLocks noGrp="1"/>
          </p:cNvSpPr>
          <p:nvPr>
            <p:ph sz="half" idx="1"/>
          </p:nvPr>
        </p:nvSpPr>
        <p:spPr>
          <a:xfrm>
            <a:off x="6335805" y="2180496"/>
            <a:ext cx="5275001" cy="4045683"/>
          </a:xfrm>
        </p:spPr>
        <p:txBody>
          <a:bodyPr vert="horz" lIns="91440" tIns="45720" rIns="91440" bIns="45720" rtlCol="0" anchor="ctr">
            <a:normAutofit/>
          </a:bodyPr>
          <a:lstStyle/>
          <a:p>
            <a:r>
              <a:rPr lang="en-US" sz="2800" dirty="0"/>
              <a:t>FAFSA Overview</a:t>
            </a:r>
          </a:p>
          <a:p>
            <a:r>
              <a:rPr lang="en-US" sz="2800" dirty="0"/>
              <a:t>How to Create an FSA ID</a:t>
            </a:r>
          </a:p>
          <a:p>
            <a:r>
              <a:rPr lang="en-US" sz="2800" dirty="0"/>
              <a:t>Types of Financial Aid</a:t>
            </a:r>
          </a:p>
          <a:p>
            <a:r>
              <a:rPr lang="en-US" sz="2800" dirty="0"/>
              <a:t>OASFAA Resources</a:t>
            </a:r>
          </a:p>
          <a:p>
            <a:r>
              <a:rPr lang="en-US" sz="2800" dirty="0"/>
              <a:t>Question and Answer</a:t>
            </a:r>
          </a:p>
          <a:p>
            <a:endParaRPr lang="en-US" dirty="0"/>
          </a:p>
        </p:txBody>
      </p:sp>
    </p:spTree>
    <p:extLst>
      <p:ext uri="{BB962C8B-B14F-4D97-AF65-F5344CB8AC3E}">
        <p14:creationId xmlns:p14="http://schemas.microsoft.com/office/powerpoint/2010/main" val="2742134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96ED-E31E-4CAA-AAF0-0B812D0B8A79}"/>
              </a:ext>
            </a:extLst>
          </p:cNvPr>
          <p:cNvSpPr>
            <a:spLocks noGrp="1"/>
          </p:cNvSpPr>
          <p:nvPr>
            <p:ph type="title"/>
          </p:nvPr>
        </p:nvSpPr>
        <p:spPr/>
        <p:txBody>
          <a:bodyPr>
            <a:normAutofit/>
          </a:bodyPr>
          <a:lstStyle/>
          <a:p>
            <a:r>
              <a:rPr lang="en-US" sz="3600" b="1" dirty="0"/>
              <a:t>Financial aid basics</a:t>
            </a:r>
          </a:p>
        </p:txBody>
      </p:sp>
      <p:sp>
        <p:nvSpPr>
          <p:cNvPr id="3" name="Content Placeholder 2">
            <a:extLst>
              <a:ext uri="{FF2B5EF4-FFF2-40B4-BE49-F238E27FC236}">
                <a16:creationId xmlns:a16="http://schemas.microsoft.com/office/drawing/2014/main" id="{ECB731BC-CC69-4ADC-80CF-C652DDBEEA07}"/>
              </a:ext>
            </a:extLst>
          </p:cNvPr>
          <p:cNvSpPr>
            <a:spLocks noGrp="1"/>
          </p:cNvSpPr>
          <p:nvPr>
            <p:ph sz="half" idx="1"/>
          </p:nvPr>
        </p:nvSpPr>
        <p:spPr>
          <a:xfrm>
            <a:off x="581192" y="2228003"/>
            <a:ext cx="8129053" cy="4172797"/>
          </a:xfrm>
        </p:spPr>
        <p:txBody>
          <a:bodyPr>
            <a:normAutofit/>
          </a:bodyPr>
          <a:lstStyle/>
          <a:p>
            <a:r>
              <a:rPr lang="en-US" sz="2800" dirty="0">
                <a:latin typeface="Arial" panose="020B0604020202020204" pitchFamily="34" charset="0"/>
                <a:cs typeface="Arial" panose="020B0604020202020204" pitchFamily="34" charset="0"/>
              </a:rPr>
              <a:t>The federal government looks to BOTH the student and the family to cover educational expenses</a:t>
            </a:r>
          </a:p>
          <a:p>
            <a:r>
              <a:rPr lang="en-US" sz="2800" dirty="0">
                <a:latin typeface="Arial" panose="020B0604020202020204" pitchFamily="34" charset="0"/>
                <a:cs typeface="Arial" panose="020B0604020202020204" pitchFamily="34" charset="0"/>
              </a:rPr>
              <a:t>Financial aid is designed to assist all families regardless of financial situation</a:t>
            </a:r>
          </a:p>
          <a:p>
            <a:r>
              <a:rPr lang="en-US" sz="2800" b="1" dirty="0">
                <a:latin typeface="Arial" panose="020B0604020202020204" pitchFamily="34" charset="0"/>
                <a:cs typeface="Arial" panose="020B0604020202020204" pitchFamily="34" charset="0"/>
              </a:rPr>
              <a:t>FAFSA</a:t>
            </a:r>
            <a:r>
              <a:rPr lang="en-US" sz="2800" dirty="0">
                <a:latin typeface="Arial" panose="020B0604020202020204" pitchFamily="34" charset="0"/>
                <a:cs typeface="Arial" panose="020B0604020202020204" pitchFamily="34" charset="0"/>
              </a:rPr>
              <a:t> = </a:t>
            </a:r>
            <a:r>
              <a:rPr lang="en-US" sz="2800" u="sng" dirty="0">
                <a:latin typeface="Arial" panose="020B0604020202020204" pitchFamily="34" charset="0"/>
                <a:cs typeface="Arial" panose="020B0604020202020204" pitchFamily="34" charset="0"/>
              </a:rPr>
              <a:t>Free</a:t>
            </a:r>
            <a:r>
              <a:rPr lang="en-US" sz="2800" dirty="0">
                <a:latin typeface="Arial" panose="020B0604020202020204" pitchFamily="34" charset="0"/>
                <a:cs typeface="Arial" panose="020B0604020202020204" pitchFamily="34" charset="0"/>
              </a:rPr>
              <a:t> Application for Federal Student Aid</a:t>
            </a:r>
          </a:p>
          <a:p>
            <a:endParaRPr lang="en-US" sz="2800" dirty="0">
              <a:latin typeface="Arial" panose="020B0604020202020204" pitchFamily="34" charset="0"/>
              <a:cs typeface="Arial" panose="020B0604020202020204" pitchFamily="34" charset="0"/>
            </a:endParaRPr>
          </a:p>
          <a:p>
            <a:endParaRPr lang="en-US" dirty="0"/>
          </a:p>
        </p:txBody>
      </p:sp>
      <p:pic>
        <p:nvPicPr>
          <p:cNvPr id="5" name="Content Placeholder 4">
            <a:extLst>
              <a:ext uri="{FF2B5EF4-FFF2-40B4-BE49-F238E27FC236}">
                <a16:creationId xmlns:a16="http://schemas.microsoft.com/office/drawing/2014/main" id="{205AB26C-9C61-4840-9109-8A6E8A7D58E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419061" y="2228003"/>
            <a:ext cx="3633787" cy="3633787"/>
          </a:xfrm>
          <a:prstGeom prst="rect">
            <a:avLst/>
          </a:prstGeom>
        </p:spPr>
      </p:pic>
    </p:spTree>
    <p:extLst>
      <p:ext uri="{BB962C8B-B14F-4D97-AF65-F5344CB8AC3E}">
        <p14:creationId xmlns:p14="http://schemas.microsoft.com/office/powerpoint/2010/main" val="149627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ADF9FC-C635-055E-6528-B21D01B49002}"/>
              </a:ext>
            </a:extLst>
          </p:cNvPr>
          <p:cNvSpPr>
            <a:spLocks noGrp="1"/>
          </p:cNvSpPr>
          <p:nvPr>
            <p:ph type="title"/>
          </p:nvPr>
        </p:nvSpPr>
        <p:spPr/>
        <p:txBody>
          <a:bodyPr/>
          <a:lstStyle/>
          <a:p>
            <a:r>
              <a:rPr lang="en-US" b="1" dirty="0"/>
              <a:t>The FAFSA form</a:t>
            </a:r>
          </a:p>
        </p:txBody>
      </p:sp>
      <p:graphicFrame>
        <p:nvGraphicFramePr>
          <p:cNvPr id="11" name="Content Placeholder 5">
            <a:extLst>
              <a:ext uri="{FF2B5EF4-FFF2-40B4-BE49-F238E27FC236}">
                <a16:creationId xmlns:a16="http://schemas.microsoft.com/office/drawing/2014/main" id="{0BAB9E61-3915-57E7-E6E6-08B2C31F9534}"/>
              </a:ext>
            </a:extLst>
          </p:cNvPr>
          <p:cNvGraphicFramePr>
            <a:graphicFrameLocks noGrp="1"/>
          </p:cNvGraphicFramePr>
          <p:nvPr>
            <p:ph idx="1"/>
            <p:extLst>
              <p:ext uri="{D42A27DB-BD31-4B8C-83A1-F6EECF244321}">
                <p14:modId xmlns:p14="http://schemas.microsoft.com/office/powerpoint/2010/main" val="2479062087"/>
              </p:ext>
            </p:extLst>
          </p:nvPr>
        </p:nvGraphicFramePr>
        <p:xfrm>
          <a:off x="581192" y="2180497"/>
          <a:ext cx="11029615" cy="3587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AE941B5B-9B7A-7A33-D916-B394D93D1AEF}"/>
              </a:ext>
            </a:extLst>
          </p:cNvPr>
          <p:cNvGrpSpPr/>
          <p:nvPr/>
        </p:nvGrpSpPr>
        <p:grpSpPr>
          <a:xfrm>
            <a:off x="1852246" y="5767755"/>
            <a:ext cx="8135816" cy="939545"/>
            <a:chOff x="0" y="3850085"/>
            <a:chExt cx="8839200" cy="1102914"/>
          </a:xfrm>
        </p:grpSpPr>
        <p:sp>
          <p:nvSpPr>
            <p:cNvPr id="8" name="Rectangle: Rounded Corners 7">
              <a:extLst>
                <a:ext uri="{FF2B5EF4-FFF2-40B4-BE49-F238E27FC236}">
                  <a16:creationId xmlns:a16="http://schemas.microsoft.com/office/drawing/2014/main" id="{A95AAD3A-082A-8A99-4053-93EDD73A111F}"/>
                </a:ext>
              </a:extLst>
            </p:cNvPr>
            <p:cNvSpPr/>
            <p:nvPr/>
          </p:nvSpPr>
          <p:spPr>
            <a:xfrm>
              <a:off x="0" y="3850085"/>
              <a:ext cx="8839200" cy="110291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3C5CF2CB-20C9-A986-8F4F-FCE9BDD29FBF}"/>
                </a:ext>
              </a:extLst>
            </p:cNvPr>
            <p:cNvSpPr txBox="1"/>
            <p:nvPr/>
          </p:nvSpPr>
          <p:spPr>
            <a:xfrm>
              <a:off x="53839" y="3897206"/>
              <a:ext cx="8731520" cy="995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Students should submit the FAFSA regardless of income! </a:t>
              </a:r>
            </a:p>
            <a:p>
              <a:pPr marL="0" lvl="0" indent="0" algn="ctr" defTabSz="1066800">
                <a:lnSpc>
                  <a:spcPct val="90000"/>
                </a:lnSpc>
                <a:spcBef>
                  <a:spcPct val="0"/>
                </a:spcBef>
                <a:spcAft>
                  <a:spcPct val="35000"/>
                </a:spcAft>
                <a:buNone/>
              </a:pPr>
              <a:r>
                <a:rPr lang="en-US" sz="2400" kern="1200" dirty="0"/>
                <a:t>It’s not the only factor in determining eligibility.</a:t>
              </a:r>
            </a:p>
          </p:txBody>
        </p:sp>
      </p:grpSp>
    </p:spTree>
    <p:extLst>
      <p:ext uri="{BB962C8B-B14F-4D97-AF65-F5344CB8AC3E}">
        <p14:creationId xmlns:p14="http://schemas.microsoft.com/office/powerpoint/2010/main" val="419854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511629" y="2216723"/>
            <a:ext cx="10283962" cy="385488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71500" indent="-571500" algn="l">
              <a:buFont typeface="Wingdings" panose="05000000000000000000" pitchFamily="2" charset="2"/>
              <a:buChar char="§"/>
            </a:pPr>
            <a:r>
              <a:rPr lang="en-US" sz="3000" dirty="0">
                <a:solidFill>
                  <a:schemeClr val="tx1"/>
                </a:solidFill>
              </a:rPr>
              <a:t>Encourage students to check on updated FAFSA priority deadlines at colleges.</a:t>
            </a:r>
            <a:br>
              <a:rPr lang="en-US" sz="3000" dirty="0">
                <a:solidFill>
                  <a:schemeClr val="tx1"/>
                </a:solidFill>
              </a:rPr>
            </a:br>
            <a:endParaRPr lang="en-US" sz="1200" dirty="0">
              <a:solidFill>
                <a:schemeClr val="tx1"/>
              </a:solidFill>
            </a:endParaRPr>
          </a:p>
          <a:p>
            <a:pPr marL="571500" indent="-571500" algn="l">
              <a:buFont typeface="Wingdings" panose="05000000000000000000" pitchFamily="2" charset="2"/>
              <a:buChar char="§"/>
            </a:pPr>
            <a:r>
              <a:rPr lang="en-US" sz="3000" dirty="0">
                <a:solidFill>
                  <a:schemeClr val="tx1"/>
                </a:solidFill>
              </a:rPr>
              <a:t>FAFSA completion events should begin in early January.</a:t>
            </a:r>
            <a:br>
              <a:rPr lang="en-US" sz="3000" dirty="0">
                <a:solidFill>
                  <a:schemeClr val="tx1"/>
                </a:solidFill>
              </a:rPr>
            </a:br>
            <a:endParaRPr lang="en-US" sz="1200" dirty="0">
              <a:solidFill>
                <a:schemeClr val="tx1"/>
              </a:solidFill>
            </a:endParaRPr>
          </a:p>
          <a:p>
            <a:pPr marL="571500" indent="-571500" algn="l">
              <a:buFont typeface="Wingdings" panose="05000000000000000000" pitchFamily="2" charset="2"/>
              <a:buChar char="§"/>
            </a:pPr>
            <a:r>
              <a:rPr lang="en-US" sz="3000" dirty="0">
                <a:solidFill>
                  <a:schemeClr val="tx1"/>
                </a:solidFill>
              </a:rPr>
              <a:t>Creates a condensed timeframe for FAFSA submission, FAFSA Submission Summary review, verification and aid offer review.</a:t>
            </a:r>
          </a:p>
          <a:p>
            <a:pPr algn="l">
              <a:lnSpc>
                <a:spcPct val="95000"/>
              </a:lnSpc>
              <a:spcBef>
                <a:spcPct val="65000"/>
              </a:spcBef>
            </a:pPr>
            <a:endParaRPr lang="en-US" altLang="en-US" sz="3600" dirty="0">
              <a:solidFill>
                <a:schemeClr val="tx1"/>
              </a:solidFill>
              <a:latin typeface="Arial" panose="020B0604020202020204" pitchFamily="34" charset="0"/>
              <a:cs typeface="Arial" panose="020B0604020202020204" pitchFamily="34" charset="0"/>
            </a:endParaRPr>
          </a:p>
        </p:txBody>
      </p:sp>
      <p:sp>
        <p:nvSpPr>
          <p:cNvPr id="14" name="Title 1"/>
          <p:cNvSpPr>
            <a:spLocks noGrp="1"/>
          </p:cNvSpPr>
          <p:nvPr>
            <p:ph type="title"/>
          </p:nvPr>
        </p:nvSpPr>
        <p:spPr>
          <a:xfrm>
            <a:off x="511629" y="1319881"/>
            <a:ext cx="8567057" cy="1013800"/>
          </a:xfrm>
        </p:spPr>
        <p:txBody>
          <a:bodyPr>
            <a:normAutofit fontScale="90000"/>
          </a:bodyPr>
          <a:lstStyle/>
          <a:p>
            <a:pPr algn="ctr"/>
            <a:br>
              <a:rPr lang="en-US" sz="4000" b="1" dirty="0"/>
            </a:br>
            <a:r>
              <a:rPr lang="en-US" altLang="en-US" sz="4000" b="1" dirty="0">
                <a:cs typeface="Arial" panose="020B0604020202020204" pitchFamily="34" charset="0"/>
              </a:rPr>
              <a:t>2024-2025 FAFSA will not open until December 2023</a:t>
            </a:r>
            <a:br>
              <a:rPr lang="en-US" altLang="en-US" sz="4000" dirty="0">
                <a:solidFill>
                  <a:schemeClr val="tx1"/>
                </a:solidFill>
                <a:latin typeface="Arial" panose="020B0604020202020204" pitchFamily="34" charset="0"/>
                <a:cs typeface="Arial" panose="020B0604020202020204" pitchFamily="34" charset="0"/>
              </a:rPr>
            </a:br>
            <a:endParaRPr lang="en-US" sz="4000" dirty="0"/>
          </a:p>
        </p:txBody>
      </p:sp>
    </p:spTree>
    <p:extLst>
      <p:ext uri="{BB962C8B-B14F-4D97-AF65-F5344CB8AC3E}">
        <p14:creationId xmlns:p14="http://schemas.microsoft.com/office/powerpoint/2010/main" val="556895512"/>
      </p:ext>
    </p:extLst>
  </p:cSld>
  <p:clrMapOvr>
    <a:masterClrMapping/>
  </p:clrMapOvr>
</p:sld>
</file>

<file path=ppt/theme/theme1.xml><?xml version="1.0" encoding="utf-8"?>
<a:theme xmlns:a="http://schemas.openxmlformats.org/drawingml/2006/main" name="Dividend">
  <a:themeElements>
    <a:clrScheme name="Custom 5">
      <a:dk1>
        <a:sysClr val="windowText" lastClr="000000"/>
      </a:dk1>
      <a:lt1>
        <a:sysClr val="window" lastClr="FFFFFF"/>
      </a:lt1>
      <a:dk2>
        <a:srgbClr val="335B74"/>
      </a:dk2>
      <a:lt2>
        <a:srgbClr val="DFE3E5"/>
      </a:lt2>
      <a:accent1>
        <a:srgbClr val="1CADE4"/>
      </a:accent1>
      <a:accent2>
        <a:srgbClr val="2683C6"/>
      </a:accent2>
      <a:accent3>
        <a:srgbClr val="27CED7"/>
      </a:accent3>
      <a:accent4>
        <a:srgbClr val="1C6294"/>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4CB84429E6A343BC6578E59173071D" ma:contentTypeVersion="0" ma:contentTypeDescription="Create a new document." ma:contentTypeScope="" ma:versionID="2762b4924e2feda16bc1d6bbcaece68c">
  <xsd:schema xmlns:xsd="http://www.w3.org/2001/XMLSchema" xmlns:xs="http://www.w3.org/2001/XMLSchema" xmlns:p="http://schemas.microsoft.com/office/2006/metadata/properties" targetNamespace="http://schemas.microsoft.com/office/2006/metadata/properties" ma:root="true" ma:fieldsID="7143326dd86858c8cf955aaeaa56f62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34BC8A-5CA6-4927-B5F8-BE1EAE2A1D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463F5A4-BB94-4C5C-992B-05B66AAA1F9F}">
  <ds:schemaRefs>
    <ds:schemaRef ds:uri="http://schemas.microsoft.com/sharepoint/v3/contenttype/forms"/>
  </ds:schemaRefs>
</ds:datastoreItem>
</file>

<file path=customXml/itemProps3.xml><?xml version="1.0" encoding="utf-8"?>
<ds:datastoreItem xmlns:ds="http://schemas.openxmlformats.org/officeDocument/2006/customXml" ds:itemID="{3C66D1D8-9CCB-4993-B2E7-45E01E6475CD}">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2175</TotalTime>
  <Words>2258</Words>
  <Application>Microsoft Office PowerPoint</Application>
  <PresentationFormat>Widescreen</PresentationFormat>
  <Paragraphs>333</Paragraphs>
  <Slides>38</Slides>
  <Notes>33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Arial</vt:lpstr>
      <vt:lpstr>Arvo</vt:lpstr>
      <vt:lpstr>Calibri</vt:lpstr>
      <vt:lpstr>Calibri Light</vt:lpstr>
      <vt:lpstr>Helvetica</vt:lpstr>
      <vt:lpstr>Helvetica Light</vt:lpstr>
      <vt:lpstr>Monotype Sorts</vt:lpstr>
      <vt:lpstr>Trebuchet MS</vt:lpstr>
      <vt:lpstr>Verdana</vt:lpstr>
      <vt:lpstr>Wingdings</vt:lpstr>
      <vt:lpstr>Wingdings 2</vt:lpstr>
      <vt:lpstr>Wingdings 3</vt:lpstr>
      <vt:lpstr>Dividend</vt:lpstr>
      <vt:lpstr>Financial Aid 101  For New Counselors Fall 2023</vt:lpstr>
      <vt:lpstr>About OASFAA &amp; This Presentation</vt:lpstr>
      <vt:lpstr>About OASFAA &amp; This Presentation</vt:lpstr>
      <vt:lpstr> Financial Aid 101</vt:lpstr>
      <vt:lpstr>Let’s get started</vt:lpstr>
      <vt:lpstr>Today’s Topics</vt:lpstr>
      <vt:lpstr>Financial aid basics</vt:lpstr>
      <vt:lpstr>The FAFSA form</vt:lpstr>
      <vt:lpstr> 2024-2025 FAFSA will not open until December 2023 </vt:lpstr>
      <vt:lpstr>What can students/Parents do right now?</vt:lpstr>
      <vt:lpstr>How to create an FSA ID</vt:lpstr>
      <vt:lpstr>FSA ID Tips</vt:lpstr>
      <vt:lpstr>Expected family contribution  Student Aid Index</vt:lpstr>
      <vt:lpstr> Consent on the fafsa </vt:lpstr>
      <vt:lpstr>FAfSA Dependency status</vt:lpstr>
      <vt:lpstr>Special Circumstances</vt:lpstr>
      <vt:lpstr>PowerPoint Presentation</vt:lpstr>
      <vt:lpstr>After the fafsa is submitted</vt:lpstr>
      <vt:lpstr>What is Cost of Attendance (COA)? </vt:lpstr>
      <vt:lpstr> Need Comparison</vt:lpstr>
      <vt:lpstr>Sources of Financial Aid</vt:lpstr>
      <vt:lpstr>Types of Financial Aid</vt:lpstr>
      <vt:lpstr>Federal Student Aid Programs</vt:lpstr>
      <vt:lpstr>Federal Pell/SEOG Grants</vt:lpstr>
      <vt:lpstr>Iraq and Afghanistan service grant (IASG)</vt:lpstr>
      <vt:lpstr>TEACH GRANT</vt:lpstr>
      <vt:lpstr>Federal Work-Study</vt:lpstr>
      <vt:lpstr>Federal direct student loans</vt:lpstr>
      <vt:lpstr>Federal direct student loans</vt:lpstr>
      <vt:lpstr>Parent plus loan</vt:lpstr>
      <vt:lpstr>Ohio Aid Programs  2023-2024</vt:lpstr>
      <vt:lpstr>   Scholarship Searches &amp; SCAMS</vt:lpstr>
      <vt:lpstr>OASFAA Resources</vt:lpstr>
      <vt:lpstr> Priority deadlines resource</vt:lpstr>
      <vt:lpstr>PowerPoint Presentation</vt:lpstr>
      <vt:lpstr>Fall 2023 Counselor Workshops</vt:lpstr>
      <vt:lpstr>OASFAA Outreach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101  2021-2020 For New Counselors</dc:title>
  <dc:creator>Phillips, Faith M.</dc:creator>
  <cp:lastModifiedBy>MorraLee Keller</cp:lastModifiedBy>
  <cp:revision>94</cp:revision>
  <dcterms:created xsi:type="dcterms:W3CDTF">2020-09-22T00:52:27Z</dcterms:created>
  <dcterms:modified xsi:type="dcterms:W3CDTF">2023-09-26T14:33:50Z</dcterms:modified>
</cp:coreProperties>
</file>