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89" r:id="rId2"/>
    <p:sldId id="391" r:id="rId3"/>
    <p:sldId id="628" r:id="rId4"/>
    <p:sldId id="629" r:id="rId5"/>
    <p:sldId id="637" r:id="rId6"/>
    <p:sldId id="640" r:id="rId7"/>
    <p:sldId id="634" r:id="rId8"/>
    <p:sldId id="269" r:id="rId9"/>
    <p:sldId id="3465" r:id="rId10"/>
    <p:sldId id="3468" r:id="rId11"/>
    <p:sldId id="3466" r:id="rId12"/>
    <p:sldId id="363" r:id="rId13"/>
    <p:sldId id="276" r:id="rId14"/>
    <p:sldId id="273" r:id="rId15"/>
    <p:sldId id="3474" r:id="rId16"/>
    <p:sldId id="3475" r:id="rId17"/>
    <p:sldId id="282" r:id="rId18"/>
    <p:sldId id="283" r:id="rId19"/>
    <p:sldId id="284" r:id="rId20"/>
    <p:sldId id="288" r:id="rId21"/>
    <p:sldId id="289" r:id="rId22"/>
    <p:sldId id="292" r:id="rId23"/>
    <p:sldId id="303" r:id="rId24"/>
    <p:sldId id="304" r:id="rId25"/>
    <p:sldId id="307" r:id="rId26"/>
    <p:sldId id="309" r:id="rId27"/>
    <p:sldId id="310" r:id="rId28"/>
    <p:sldId id="311" r:id="rId29"/>
    <p:sldId id="313" r:id="rId30"/>
    <p:sldId id="317" r:id="rId31"/>
    <p:sldId id="318" r:id="rId32"/>
    <p:sldId id="320" r:id="rId33"/>
    <p:sldId id="323" r:id="rId34"/>
    <p:sldId id="372" r:id="rId35"/>
    <p:sldId id="3433" r:id="rId36"/>
    <p:sldId id="3434" r:id="rId37"/>
    <p:sldId id="3436" r:id="rId38"/>
    <p:sldId id="366" r:id="rId39"/>
    <p:sldId id="625" r:id="rId40"/>
    <p:sldId id="342" r:id="rId41"/>
    <p:sldId id="343" r:id="rId42"/>
    <p:sldId id="3464" r:id="rId43"/>
    <p:sldId id="299" r:id="rId44"/>
    <p:sldId id="330" r:id="rId45"/>
    <p:sldId id="373" r:id="rId46"/>
    <p:sldId id="380" r:id="rId47"/>
    <p:sldId id="381" r:id="rId48"/>
    <p:sldId id="37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8" autoAdjust="0"/>
    <p:restoredTop sz="94660"/>
  </p:normalViewPr>
  <p:slideViewPr>
    <p:cSldViewPr snapToGrid="0">
      <p:cViewPr varScale="1">
        <p:scale>
          <a:sx n="112" d="100"/>
          <a:sy n="112" d="100"/>
        </p:scale>
        <p:origin x="50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_rels/data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ata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4" Type="http://schemas.openxmlformats.org/officeDocument/2006/relationships/image" Target="../media/image5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diagrams/_rels/drawing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svg"/><Relationship Id="rId1" Type="http://schemas.openxmlformats.org/officeDocument/2006/relationships/image" Target="../media/image53.png"/><Relationship Id="rId4" Type="http://schemas.openxmlformats.org/officeDocument/2006/relationships/image" Target="../media/image5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F56D56-B1D1-4E99-AE10-CCD1D1426DB0}"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F3185627-C37D-43DD-9074-99518B82F475}">
      <dgm:prSet/>
      <dgm:spPr/>
      <dgm:t>
        <a:bodyPr/>
        <a:lstStyle/>
        <a:p>
          <a:pPr>
            <a:lnSpc>
              <a:spcPct val="100000"/>
            </a:lnSpc>
            <a:defRPr b="1"/>
          </a:pPr>
          <a:r>
            <a:rPr lang="en-US" b="1" dirty="0">
              <a:latin typeface="Oswald" panose="00000500000000000000" pitchFamily="2" charset="0"/>
            </a:rPr>
            <a:t>For students beginning enrollment Fall 2024 (possibly Summer 2024)</a:t>
          </a:r>
        </a:p>
      </dgm:t>
    </dgm:pt>
    <dgm:pt modelId="{33D65073-46B5-4766-911F-5057E4F5EC8A}" type="parTrans" cxnId="{07F9253A-D5AD-4CEE-98DB-A84CD3679EC2}">
      <dgm:prSet/>
      <dgm:spPr/>
      <dgm:t>
        <a:bodyPr/>
        <a:lstStyle/>
        <a:p>
          <a:endParaRPr lang="en-US"/>
        </a:p>
      </dgm:t>
    </dgm:pt>
    <dgm:pt modelId="{8BB25A84-AB8B-49A3-92C9-521077CCCE24}" type="sibTrans" cxnId="{07F9253A-D5AD-4CEE-98DB-A84CD3679EC2}">
      <dgm:prSet/>
      <dgm:spPr/>
      <dgm:t>
        <a:bodyPr/>
        <a:lstStyle/>
        <a:p>
          <a:endParaRPr lang="en-US"/>
        </a:p>
      </dgm:t>
    </dgm:pt>
    <dgm:pt modelId="{45A79BE4-C8C4-42A5-912B-790313A03796}">
      <dgm:prSet custT="1"/>
      <dgm:spPr/>
      <dgm:t>
        <a:bodyPr/>
        <a:lstStyle/>
        <a:p>
          <a:pPr>
            <a:lnSpc>
              <a:spcPct val="100000"/>
            </a:lnSpc>
            <a:defRPr b="1"/>
          </a:pPr>
          <a:r>
            <a:rPr lang="en-US" sz="1800" b="1" dirty="0">
              <a:latin typeface="Oswald" panose="00000500000000000000" pitchFamily="2" charset="0"/>
            </a:rPr>
            <a:t>Typically available online October 1. </a:t>
          </a:r>
        </a:p>
        <a:p>
          <a:pPr>
            <a:lnSpc>
              <a:spcPct val="100000"/>
            </a:lnSpc>
            <a:defRPr b="1"/>
          </a:pPr>
          <a:r>
            <a:rPr lang="en-US" sz="1400" dirty="0">
              <a:highlight>
                <a:srgbClr val="FFFF00"/>
              </a:highlight>
              <a:latin typeface="Oswald" panose="00000500000000000000" pitchFamily="2" charset="0"/>
            </a:rPr>
            <a:t>2024-2025 DATE yet to be Announced</a:t>
          </a:r>
          <a:r>
            <a:rPr lang="en-US" sz="1400" dirty="0">
              <a:latin typeface="Oswald" panose="00000500000000000000" pitchFamily="2" charset="0"/>
            </a:rPr>
            <a:t>. </a:t>
          </a:r>
        </a:p>
      </dgm:t>
    </dgm:pt>
    <dgm:pt modelId="{2175838C-0A68-472D-869C-AF1B226CCC70}" type="parTrans" cxnId="{5F9DC54A-5107-42F2-B688-A6DC4890B112}">
      <dgm:prSet/>
      <dgm:spPr/>
      <dgm:t>
        <a:bodyPr/>
        <a:lstStyle/>
        <a:p>
          <a:endParaRPr lang="en-US"/>
        </a:p>
      </dgm:t>
    </dgm:pt>
    <dgm:pt modelId="{E7BD7B1B-57A7-4C11-A1FE-7D1859A57918}" type="sibTrans" cxnId="{5F9DC54A-5107-42F2-B688-A6DC4890B112}">
      <dgm:prSet/>
      <dgm:spPr/>
      <dgm:t>
        <a:bodyPr/>
        <a:lstStyle/>
        <a:p>
          <a:endParaRPr lang="en-US"/>
        </a:p>
      </dgm:t>
    </dgm:pt>
    <dgm:pt modelId="{7365AC80-EA64-4CDF-9FC8-3048FA4BDBE5}">
      <dgm:prSet custT="1"/>
      <dgm:spPr/>
      <dgm:t>
        <a:bodyPr/>
        <a:lstStyle/>
        <a:p>
          <a:pPr>
            <a:lnSpc>
              <a:spcPct val="100000"/>
            </a:lnSpc>
            <a:defRPr b="1"/>
          </a:pPr>
          <a:r>
            <a:rPr lang="en-US" sz="1600" b="1" dirty="0">
              <a:latin typeface="Oswald" panose="00000500000000000000" pitchFamily="2" charset="0"/>
            </a:rPr>
            <a:t>Submit early/meet college </a:t>
          </a:r>
          <a:r>
            <a:rPr lang="en-US" sz="1600" b="1" u="sng" dirty="0">
              <a:latin typeface="Oswald" panose="00000500000000000000" pitchFamily="2" charset="0"/>
            </a:rPr>
            <a:t>FAFSA Priority Date</a:t>
          </a:r>
          <a:endParaRPr lang="en-US" sz="1600" b="1" dirty="0">
            <a:latin typeface="Oswald" panose="00000500000000000000" pitchFamily="2" charset="0"/>
          </a:endParaRPr>
        </a:p>
      </dgm:t>
    </dgm:pt>
    <dgm:pt modelId="{8C8DE38A-97D8-4BC4-86E1-6973FF0CE04B}" type="parTrans" cxnId="{7EF2055F-A545-43F8-AA95-67F0BD32E6A2}">
      <dgm:prSet/>
      <dgm:spPr/>
      <dgm:t>
        <a:bodyPr/>
        <a:lstStyle/>
        <a:p>
          <a:endParaRPr lang="en-US"/>
        </a:p>
      </dgm:t>
    </dgm:pt>
    <dgm:pt modelId="{2E743FD2-8416-458C-8DD6-459DC5FA3FC0}" type="sibTrans" cxnId="{7EF2055F-A545-43F8-AA95-67F0BD32E6A2}">
      <dgm:prSet/>
      <dgm:spPr/>
      <dgm:t>
        <a:bodyPr/>
        <a:lstStyle/>
        <a:p>
          <a:endParaRPr lang="en-US"/>
        </a:p>
      </dgm:t>
    </dgm:pt>
    <dgm:pt modelId="{B577EDF7-F0FA-4446-A2FF-B955D759A329}">
      <dgm:prSet custT="1"/>
      <dgm:spPr/>
      <dgm:t>
        <a:bodyPr/>
        <a:lstStyle/>
        <a:p>
          <a:pPr>
            <a:lnSpc>
              <a:spcPct val="100000"/>
            </a:lnSpc>
          </a:pPr>
          <a:r>
            <a:rPr lang="en-US" sz="1100" b="1" i="0" dirty="0">
              <a:solidFill>
                <a:srgbClr val="FF0000"/>
              </a:solidFill>
              <a:latin typeface="Oswald" panose="00000500000000000000" pitchFamily="2" charset="0"/>
            </a:rPr>
            <a:t>**</a:t>
          </a:r>
          <a:r>
            <a:rPr lang="en-US" sz="1200" b="1" i="0" dirty="0">
              <a:solidFill>
                <a:schemeClr val="tx1"/>
              </a:solidFill>
              <a:latin typeface="Oswald" panose="00000500000000000000" pitchFamily="2" charset="0"/>
            </a:rPr>
            <a:t>Early application  allows time to compare aid offers and could maximize aid eligibility</a:t>
          </a:r>
        </a:p>
      </dgm:t>
    </dgm:pt>
    <dgm:pt modelId="{431D76E8-12AC-46E6-8BDB-4C425515BAD7}" type="parTrans" cxnId="{D9F2C01F-5E3D-4996-A4A8-44A6C988AACF}">
      <dgm:prSet/>
      <dgm:spPr/>
      <dgm:t>
        <a:bodyPr/>
        <a:lstStyle/>
        <a:p>
          <a:endParaRPr lang="en-US"/>
        </a:p>
      </dgm:t>
    </dgm:pt>
    <dgm:pt modelId="{3BC45CE1-43D9-4906-8F34-5E51D70B2659}" type="sibTrans" cxnId="{D9F2C01F-5E3D-4996-A4A8-44A6C988AACF}">
      <dgm:prSet/>
      <dgm:spPr/>
      <dgm:t>
        <a:bodyPr/>
        <a:lstStyle/>
        <a:p>
          <a:endParaRPr lang="en-US"/>
        </a:p>
      </dgm:t>
    </dgm:pt>
    <dgm:pt modelId="{38B5CBC8-7967-454F-85C7-435CD483DA30}">
      <dgm:prSet/>
      <dgm:spPr/>
      <dgm:t>
        <a:bodyPr/>
        <a:lstStyle/>
        <a:p>
          <a:pPr>
            <a:lnSpc>
              <a:spcPct val="100000"/>
            </a:lnSpc>
            <a:defRPr b="1"/>
          </a:pPr>
          <a:r>
            <a:rPr lang="en-US" b="1" dirty="0">
              <a:latin typeface="Oswald" panose="00000500000000000000" pitchFamily="2" charset="0"/>
            </a:rPr>
            <a:t>Student does not need to be admitted to submit the FAFSA</a:t>
          </a:r>
        </a:p>
      </dgm:t>
    </dgm:pt>
    <dgm:pt modelId="{2DF04DD4-963C-4299-B0DF-FCAD6F378320}" type="parTrans" cxnId="{AEC3175F-260E-4CA0-9BF6-F85E8EA4BF8D}">
      <dgm:prSet/>
      <dgm:spPr/>
      <dgm:t>
        <a:bodyPr/>
        <a:lstStyle/>
        <a:p>
          <a:endParaRPr lang="en-US"/>
        </a:p>
      </dgm:t>
    </dgm:pt>
    <dgm:pt modelId="{2A72546F-B07E-4AFA-A724-67C6C75FA2F3}" type="sibTrans" cxnId="{AEC3175F-260E-4CA0-9BF6-F85E8EA4BF8D}">
      <dgm:prSet/>
      <dgm:spPr/>
      <dgm:t>
        <a:bodyPr/>
        <a:lstStyle/>
        <a:p>
          <a:endParaRPr lang="en-US"/>
        </a:p>
      </dgm:t>
    </dgm:pt>
    <dgm:pt modelId="{B1FEFEE4-2DC9-4CD6-8F98-58EE6A50A525}">
      <dgm:prSet/>
      <dgm:spPr/>
      <dgm:t>
        <a:bodyPr/>
        <a:lstStyle/>
        <a:p>
          <a:pPr>
            <a:lnSpc>
              <a:spcPct val="100000"/>
            </a:lnSpc>
          </a:pPr>
          <a:r>
            <a:rPr lang="en-US" b="1" dirty="0">
              <a:solidFill>
                <a:srgbClr val="FF0000"/>
              </a:solidFill>
              <a:latin typeface="Oswald" panose="00000500000000000000" pitchFamily="2" charset="0"/>
            </a:rPr>
            <a:t>**</a:t>
          </a:r>
          <a:r>
            <a:rPr lang="en-US" b="1" dirty="0">
              <a:solidFill>
                <a:schemeClr val="tx1"/>
              </a:solidFill>
              <a:latin typeface="Oswald" panose="00000500000000000000" pitchFamily="2" charset="0"/>
            </a:rPr>
            <a:t>College may not review FAFSA/offer aid until admitted</a:t>
          </a:r>
        </a:p>
      </dgm:t>
    </dgm:pt>
    <dgm:pt modelId="{9BE3473A-1703-48DA-B651-2F204AAB0D9F}" type="parTrans" cxnId="{1A8F87AD-E394-4FD3-80BD-5E8F595D51AA}">
      <dgm:prSet/>
      <dgm:spPr/>
      <dgm:t>
        <a:bodyPr/>
        <a:lstStyle/>
        <a:p>
          <a:endParaRPr lang="en-US"/>
        </a:p>
      </dgm:t>
    </dgm:pt>
    <dgm:pt modelId="{99C66F1F-18A3-4327-B969-5C891F05872A}" type="sibTrans" cxnId="{1A8F87AD-E394-4FD3-80BD-5E8F595D51AA}">
      <dgm:prSet/>
      <dgm:spPr/>
      <dgm:t>
        <a:bodyPr/>
        <a:lstStyle/>
        <a:p>
          <a:endParaRPr lang="en-US"/>
        </a:p>
      </dgm:t>
    </dgm:pt>
    <dgm:pt modelId="{1D99FFC8-824D-4404-8298-2A7406C50080}">
      <dgm:prSet/>
      <dgm:spPr/>
      <dgm:t>
        <a:bodyPr/>
        <a:lstStyle/>
        <a:p>
          <a:pPr>
            <a:lnSpc>
              <a:spcPct val="100000"/>
            </a:lnSpc>
            <a:defRPr b="1"/>
          </a:pPr>
          <a:r>
            <a:rPr lang="en-US" b="1" dirty="0">
              <a:latin typeface="Oswald" panose="00000500000000000000" pitchFamily="2" charset="0"/>
            </a:rPr>
            <a:t>Re-apply/submit the FAFSA every year</a:t>
          </a:r>
        </a:p>
        <a:p>
          <a:pPr>
            <a:lnSpc>
              <a:spcPct val="100000"/>
            </a:lnSpc>
            <a:defRPr b="1"/>
          </a:pPr>
          <a:r>
            <a:rPr lang="en-US" b="1" dirty="0">
              <a:latin typeface="Oswald" panose="00000500000000000000" pitchFamily="2" charset="0"/>
            </a:rPr>
            <a:t>**2025-2026 FAFSA should go live on October 1, 2024</a:t>
          </a:r>
        </a:p>
      </dgm:t>
    </dgm:pt>
    <dgm:pt modelId="{7ACCD7E7-33B5-4B13-A52E-D90E49602D30}" type="parTrans" cxnId="{75027D4A-738E-47E2-9B17-3B81696978EC}">
      <dgm:prSet/>
      <dgm:spPr/>
      <dgm:t>
        <a:bodyPr/>
        <a:lstStyle/>
        <a:p>
          <a:endParaRPr lang="en-US"/>
        </a:p>
      </dgm:t>
    </dgm:pt>
    <dgm:pt modelId="{986040AA-5316-4D9A-B8B8-F163FE5E374E}" type="sibTrans" cxnId="{75027D4A-738E-47E2-9B17-3B81696978EC}">
      <dgm:prSet/>
      <dgm:spPr/>
      <dgm:t>
        <a:bodyPr/>
        <a:lstStyle/>
        <a:p>
          <a:endParaRPr lang="en-US"/>
        </a:p>
      </dgm:t>
    </dgm:pt>
    <dgm:pt modelId="{627582CB-9B38-4124-8710-0143355F118A}" type="pres">
      <dgm:prSet presAssocID="{C1F56D56-B1D1-4E99-AE10-CCD1D1426DB0}" presName="root" presStyleCnt="0">
        <dgm:presLayoutVars>
          <dgm:dir/>
          <dgm:resizeHandles val="exact"/>
        </dgm:presLayoutVars>
      </dgm:prSet>
      <dgm:spPr/>
    </dgm:pt>
    <dgm:pt modelId="{52E0A84B-DE87-420E-8748-F757880F5981}" type="pres">
      <dgm:prSet presAssocID="{F3185627-C37D-43DD-9074-99518B82F475}" presName="compNode" presStyleCnt="0"/>
      <dgm:spPr/>
    </dgm:pt>
    <dgm:pt modelId="{D0641A3E-F662-4E42-9CD3-52A4E1CDF016}" type="pres">
      <dgm:prSet presAssocID="{F3185627-C37D-43DD-9074-99518B82F47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Backpack outline"/>
        </a:ext>
      </dgm:extLst>
    </dgm:pt>
    <dgm:pt modelId="{023D8FDA-4F14-46A4-A4CC-EBA886945744}" type="pres">
      <dgm:prSet presAssocID="{F3185627-C37D-43DD-9074-99518B82F475}" presName="iconSpace" presStyleCnt="0"/>
      <dgm:spPr/>
    </dgm:pt>
    <dgm:pt modelId="{945A649E-D189-4C90-B7B7-E36957290318}" type="pres">
      <dgm:prSet presAssocID="{F3185627-C37D-43DD-9074-99518B82F475}" presName="parTx" presStyleLbl="revTx" presStyleIdx="0" presStyleCnt="10" custScaleX="148417">
        <dgm:presLayoutVars>
          <dgm:chMax val="0"/>
          <dgm:chPref val="0"/>
        </dgm:presLayoutVars>
      </dgm:prSet>
      <dgm:spPr/>
    </dgm:pt>
    <dgm:pt modelId="{1A492CD9-5EC8-47EC-A2E4-181696CAA18E}" type="pres">
      <dgm:prSet presAssocID="{F3185627-C37D-43DD-9074-99518B82F475}" presName="txSpace" presStyleCnt="0"/>
      <dgm:spPr/>
    </dgm:pt>
    <dgm:pt modelId="{BC02DA41-86F9-4E96-8EF5-5E33CDE6C500}" type="pres">
      <dgm:prSet presAssocID="{F3185627-C37D-43DD-9074-99518B82F475}" presName="desTx" presStyleLbl="revTx" presStyleIdx="1" presStyleCnt="10">
        <dgm:presLayoutVars/>
      </dgm:prSet>
      <dgm:spPr/>
    </dgm:pt>
    <dgm:pt modelId="{9FCA74FC-95C5-4819-81FB-418C55175773}" type="pres">
      <dgm:prSet presAssocID="{8BB25A84-AB8B-49A3-92C9-521077CCCE24}" presName="sibTrans" presStyleCnt="0"/>
      <dgm:spPr/>
    </dgm:pt>
    <dgm:pt modelId="{482EF38B-11F8-4BCB-BF34-476CE8F65D23}" type="pres">
      <dgm:prSet presAssocID="{45A79BE4-C8C4-42A5-912B-790313A03796}" presName="compNode" presStyleCnt="0"/>
      <dgm:spPr/>
    </dgm:pt>
    <dgm:pt modelId="{76A578AE-C373-40DA-B5B6-5823A8281195}" type="pres">
      <dgm:prSet presAssocID="{45A79BE4-C8C4-42A5-912B-790313A0379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gaphone"/>
        </a:ext>
      </dgm:extLst>
    </dgm:pt>
    <dgm:pt modelId="{F11E1292-1E17-46C2-AD4E-E86C3F5AC1D6}" type="pres">
      <dgm:prSet presAssocID="{45A79BE4-C8C4-42A5-912B-790313A03796}" presName="iconSpace" presStyleCnt="0"/>
      <dgm:spPr/>
    </dgm:pt>
    <dgm:pt modelId="{7CEBA0A1-3EB7-43CC-B910-FB1ACF4119C3}" type="pres">
      <dgm:prSet presAssocID="{45A79BE4-C8C4-42A5-912B-790313A03796}" presName="parTx" presStyleLbl="revTx" presStyleIdx="2" presStyleCnt="10">
        <dgm:presLayoutVars>
          <dgm:chMax val="0"/>
          <dgm:chPref val="0"/>
        </dgm:presLayoutVars>
      </dgm:prSet>
      <dgm:spPr/>
    </dgm:pt>
    <dgm:pt modelId="{23ED09CC-629C-4687-A47E-29BE256B10B4}" type="pres">
      <dgm:prSet presAssocID="{45A79BE4-C8C4-42A5-912B-790313A03796}" presName="txSpace" presStyleCnt="0"/>
      <dgm:spPr/>
    </dgm:pt>
    <dgm:pt modelId="{F87B267A-CB13-49E9-B08E-8F109F69B24E}" type="pres">
      <dgm:prSet presAssocID="{45A79BE4-C8C4-42A5-912B-790313A03796}" presName="desTx" presStyleLbl="revTx" presStyleIdx="3" presStyleCnt="10">
        <dgm:presLayoutVars/>
      </dgm:prSet>
      <dgm:spPr/>
    </dgm:pt>
    <dgm:pt modelId="{FF92FE14-5608-4DA6-B8AC-CCD4B6D0FBA6}" type="pres">
      <dgm:prSet presAssocID="{E7BD7B1B-57A7-4C11-A1FE-7D1859A57918}" presName="sibTrans" presStyleCnt="0"/>
      <dgm:spPr/>
    </dgm:pt>
    <dgm:pt modelId="{43FAE194-7FA9-4C9B-93EC-17324DAA41DC}" type="pres">
      <dgm:prSet presAssocID="{7365AC80-EA64-4CDF-9FC8-3048FA4BDBE5}" presName="compNode" presStyleCnt="0"/>
      <dgm:spPr/>
    </dgm:pt>
    <dgm:pt modelId="{985D5149-E78F-413E-8F04-52FB960C2C56}" type="pres">
      <dgm:prSet presAssocID="{7365AC80-EA64-4CDF-9FC8-3048FA4BDBE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aily calendar with solid fill"/>
        </a:ext>
      </dgm:extLst>
    </dgm:pt>
    <dgm:pt modelId="{24925D8B-E7E7-43DF-A276-C94F0DA65489}" type="pres">
      <dgm:prSet presAssocID="{7365AC80-EA64-4CDF-9FC8-3048FA4BDBE5}" presName="iconSpace" presStyleCnt="0"/>
      <dgm:spPr/>
    </dgm:pt>
    <dgm:pt modelId="{5143D290-1866-4610-9781-34E258505164}" type="pres">
      <dgm:prSet presAssocID="{7365AC80-EA64-4CDF-9FC8-3048FA4BDBE5}" presName="parTx" presStyleLbl="revTx" presStyleIdx="4" presStyleCnt="10" custScaleX="128695" custScaleY="75020">
        <dgm:presLayoutVars>
          <dgm:chMax val="0"/>
          <dgm:chPref val="0"/>
        </dgm:presLayoutVars>
      </dgm:prSet>
      <dgm:spPr/>
    </dgm:pt>
    <dgm:pt modelId="{740A2465-0FDB-4706-96BE-E46D0189E4E9}" type="pres">
      <dgm:prSet presAssocID="{7365AC80-EA64-4CDF-9FC8-3048FA4BDBE5}" presName="txSpace" presStyleCnt="0"/>
      <dgm:spPr/>
    </dgm:pt>
    <dgm:pt modelId="{023BC3C7-78D1-44CB-9C3D-9297F4FA67A7}" type="pres">
      <dgm:prSet presAssocID="{7365AC80-EA64-4CDF-9FC8-3048FA4BDBE5}" presName="desTx" presStyleLbl="revTx" presStyleIdx="5" presStyleCnt="10" custScaleX="122548" custLinFactY="-100000" custLinFactNeighborX="-3599" custLinFactNeighborY="-155645">
        <dgm:presLayoutVars/>
      </dgm:prSet>
      <dgm:spPr/>
    </dgm:pt>
    <dgm:pt modelId="{15C7F342-2811-40DB-9A40-86EE2829FC5D}" type="pres">
      <dgm:prSet presAssocID="{2E743FD2-8416-458C-8DD6-459DC5FA3FC0}" presName="sibTrans" presStyleCnt="0"/>
      <dgm:spPr/>
    </dgm:pt>
    <dgm:pt modelId="{14C562EB-F94E-416D-8A4A-EF1B4C48B232}" type="pres">
      <dgm:prSet presAssocID="{38B5CBC8-7967-454F-85C7-435CD483DA30}" presName="compNode" presStyleCnt="0"/>
      <dgm:spPr/>
    </dgm:pt>
    <dgm:pt modelId="{BF26BC0C-1BF4-4713-8EA1-2EA4A4920328}" type="pres">
      <dgm:prSet presAssocID="{38B5CBC8-7967-454F-85C7-435CD483DA3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hoolhouse"/>
        </a:ext>
      </dgm:extLst>
    </dgm:pt>
    <dgm:pt modelId="{FD06D317-FC55-47A5-AAC5-4CBEA4B5A5BF}" type="pres">
      <dgm:prSet presAssocID="{38B5CBC8-7967-454F-85C7-435CD483DA30}" presName="iconSpace" presStyleCnt="0"/>
      <dgm:spPr/>
    </dgm:pt>
    <dgm:pt modelId="{B63D53F9-BDB0-49B1-BF99-A7D0F07F6A6D}" type="pres">
      <dgm:prSet presAssocID="{38B5CBC8-7967-454F-85C7-435CD483DA30}" presName="parTx" presStyleLbl="revTx" presStyleIdx="6" presStyleCnt="10" custScaleX="131016">
        <dgm:presLayoutVars>
          <dgm:chMax val="0"/>
          <dgm:chPref val="0"/>
        </dgm:presLayoutVars>
      </dgm:prSet>
      <dgm:spPr/>
    </dgm:pt>
    <dgm:pt modelId="{7E52B485-B004-4412-8AB9-04E2D299FEF1}" type="pres">
      <dgm:prSet presAssocID="{38B5CBC8-7967-454F-85C7-435CD483DA30}" presName="txSpace" presStyleCnt="0"/>
      <dgm:spPr/>
    </dgm:pt>
    <dgm:pt modelId="{26E36BD9-0E6C-4D8F-A500-05890423A234}" type="pres">
      <dgm:prSet presAssocID="{38B5CBC8-7967-454F-85C7-435CD483DA30}" presName="desTx" presStyleLbl="revTx" presStyleIdx="7" presStyleCnt="10" custScaleX="156321" custLinFactY="-164237" custLinFactNeighborX="-6053" custLinFactNeighborY="-200000">
        <dgm:presLayoutVars/>
      </dgm:prSet>
      <dgm:spPr/>
    </dgm:pt>
    <dgm:pt modelId="{256A5E14-7C6B-4D2A-9793-FDF83935909F}" type="pres">
      <dgm:prSet presAssocID="{2A72546F-B07E-4AFA-A724-67C6C75FA2F3}" presName="sibTrans" presStyleCnt="0"/>
      <dgm:spPr/>
    </dgm:pt>
    <dgm:pt modelId="{9026ECA1-7640-425D-A63F-4AB5CD79CA76}" type="pres">
      <dgm:prSet presAssocID="{1D99FFC8-824D-4404-8298-2A7406C50080}" presName="compNode" presStyleCnt="0"/>
      <dgm:spPr/>
    </dgm:pt>
    <dgm:pt modelId="{E7187095-982B-4851-8899-A528717EDAEF}" type="pres">
      <dgm:prSet presAssocID="{1D99FFC8-824D-4404-8298-2A7406C50080}" presName="iconRect" presStyleLbl="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ilter"/>
        </a:ext>
      </dgm:extLst>
    </dgm:pt>
    <dgm:pt modelId="{292C91B2-9A81-4731-8DEA-85BBEC8B38FA}" type="pres">
      <dgm:prSet presAssocID="{1D99FFC8-824D-4404-8298-2A7406C50080}" presName="iconSpace" presStyleCnt="0"/>
      <dgm:spPr/>
    </dgm:pt>
    <dgm:pt modelId="{1F817311-3DBE-42FB-9357-976C5AEAC169}" type="pres">
      <dgm:prSet presAssocID="{1D99FFC8-824D-4404-8298-2A7406C50080}" presName="parTx" presStyleLbl="revTx" presStyleIdx="8" presStyleCnt="10" custScaleX="115814">
        <dgm:presLayoutVars>
          <dgm:chMax val="0"/>
          <dgm:chPref val="0"/>
        </dgm:presLayoutVars>
      </dgm:prSet>
      <dgm:spPr/>
    </dgm:pt>
    <dgm:pt modelId="{2DC5A3F5-89E1-4E37-A3FB-0652DAF4780A}" type="pres">
      <dgm:prSet presAssocID="{1D99FFC8-824D-4404-8298-2A7406C50080}" presName="txSpace" presStyleCnt="0"/>
      <dgm:spPr/>
    </dgm:pt>
    <dgm:pt modelId="{22A25998-5379-4D55-9B9C-17E5BAAE1536}" type="pres">
      <dgm:prSet presAssocID="{1D99FFC8-824D-4404-8298-2A7406C50080}" presName="desTx" presStyleLbl="revTx" presStyleIdx="9" presStyleCnt="10">
        <dgm:presLayoutVars/>
      </dgm:prSet>
      <dgm:spPr/>
    </dgm:pt>
  </dgm:ptLst>
  <dgm:cxnLst>
    <dgm:cxn modelId="{1AF4CD14-9E5F-45FD-A836-EB7C1F3BE7D2}" type="presOf" srcId="{F3185627-C37D-43DD-9074-99518B82F475}" destId="{945A649E-D189-4C90-B7B7-E36957290318}" srcOrd="0" destOrd="0" presId="urn:microsoft.com/office/officeart/2018/5/layout/CenteredIconLabelDescriptionList"/>
    <dgm:cxn modelId="{D9F2C01F-5E3D-4996-A4A8-44A6C988AACF}" srcId="{7365AC80-EA64-4CDF-9FC8-3048FA4BDBE5}" destId="{B577EDF7-F0FA-4446-A2FF-B955D759A329}" srcOrd="0" destOrd="0" parTransId="{431D76E8-12AC-46E6-8BDB-4C425515BAD7}" sibTransId="{3BC45CE1-43D9-4906-8F34-5E51D70B2659}"/>
    <dgm:cxn modelId="{71213729-6020-4AE0-B2BA-83E40322D92E}" type="presOf" srcId="{C1F56D56-B1D1-4E99-AE10-CCD1D1426DB0}" destId="{627582CB-9B38-4124-8710-0143355F118A}" srcOrd="0" destOrd="0" presId="urn:microsoft.com/office/officeart/2018/5/layout/CenteredIconLabelDescriptionList"/>
    <dgm:cxn modelId="{B42EE730-FE66-490D-AB83-286E7E84FD8E}" type="presOf" srcId="{1D99FFC8-824D-4404-8298-2A7406C50080}" destId="{1F817311-3DBE-42FB-9357-976C5AEAC169}" srcOrd="0" destOrd="0" presId="urn:microsoft.com/office/officeart/2018/5/layout/CenteredIconLabelDescriptionList"/>
    <dgm:cxn modelId="{07F9253A-D5AD-4CEE-98DB-A84CD3679EC2}" srcId="{C1F56D56-B1D1-4E99-AE10-CCD1D1426DB0}" destId="{F3185627-C37D-43DD-9074-99518B82F475}" srcOrd="0" destOrd="0" parTransId="{33D65073-46B5-4766-911F-5057E4F5EC8A}" sibTransId="{8BB25A84-AB8B-49A3-92C9-521077CCCE24}"/>
    <dgm:cxn modelId="{7EF2055F-A545-43F8-AA95-67F0BD32E6A2}" srcId="{C1F56D56-B1D1-4E99-AE10-CCD1D1426DB0}" destId="{7365AC80-EA64-4CDF-9FC8-3048FA4BDBE5}" srcOrd="2" destOrd="0" parTransId="{8C8DE38A-97D8-4BC4-86E1-6973FF0CE04B}" sibTransId="{2E743FD2-8416-458C-8DD6-459DC5FA3FC0}"/>
    <dgm:cxn modelId="{AEC3175F-260E-4CA0-9BF6-F85E8EA4BF8D}" srcId="{C1F56D56-B1D1-4E99-AE10-CCD1D1426DB0}" destId="{38B5CBC8-7967-454F-85C7-435CD483DA30}" srcOrd="3" destOrd="0" parTransId="{2DF04DD4-963C-4299-B0DF-FCAD6F378320}" sibTransId="{2A72546F-B07E-4AFA-A724-67C6C75FA2F3}"/>
    <dgm:cxn modelId="{75027D4A-738E-47E2-9B17-3B81696978EC}" srcId="{C1F56D56-B1D1-4E99-AE10-CCD1D1426DB0}" destId="{1D99FFC8-824D-4404-8298-2A7406C50080}" srcOrd="4" destOrd="0" parTransId="{7ACCD7E7-33B5-4B13-A52E-D90E49602D30}" sibTransId="{986040AA-5316-4D9A-B8B8-F163FE5E374E}"/>
    <dgm:cxn modelId="{5F9DC54A-5107-42F2-B688-A6DC4890B112}" srcId="{C1F56D56-B1D1-4E99-AE10-CCD1D1426DB0}" destId="{45A79BE4-C8C4-42A5-912B-790313A03796}" srcOrd="1" destOrd="0" parTransId="{2175838C-0A68-472D-869C-AF1B226CCC70}" sibTransId="{E7BD7B1B-57A7-4C11-A1FE-7D1859A57918}"/>
    <dgm:cxn modelId="{CBB14E4F-66BB-4B74-8CDA-FB949F4ADE31}" type="presOf" srcId="{B1FEFEE4-2DC9-4CD6-8F98-58EE6A50A525}" destId="{26E36BD9-0E6C-4D8F-A500-05890423A234}" srcOrd="0" destOrd="0" presId="urn:microsoft.com/office/officeart/2018/5/layout/CenteredIconLabelDescriptionList"/>
    <dgm:cxn modelId="{9AA75A92-4C9B-480F-916F-B53887CAFDF9}" type="presOf" srcId="{45A79BE4-C8C4-42A5-912B-790313A03796}" destId="{7CEBA0A1-3EB7-43CC-B910-FB1ACF4119C3}" srcOrd="0" destOrd="0" presId="urn:microsoft.com/office/officeart/2018/5/layout/CenteredIconLabelDescriptionList"/>
    <dgm:cxn modelId="{1A8F87AD-E394-4FD3-80BD-5E8F595D51AA}" srcId="{38B5CBC8-7967-454F-85C7-435CD483DA30}" destId="{B1FEFEE4-2DC9-4CD6-8F98-58EE6A50A525}" srcOrd="0" destOrd="0" parTransId="{9BE3473A-1703-48DA-B651-2F204AAB0D9F}" sibTransId="{99C66F1F-18A3-4327-B969-5C891F05872A}"/>
    <dgm:cxn modelId="{C8175CC5-E45D-422C-BED5-A6F10E187221}" type="presOf" srcId="{B577EDF7-F0FA-4446-A2FF-B955D759A329}" destId="{023BC3C7-78D1-44CB-9C3D-9297F4FA67A7}" srcOrd="0" destOrd="0" presId="urn:microsoft.com/office/officeart/2018/5/layout/CenteredIconLabelDescriptionList"/>
    <dgm:cxn modelId="{7DEAB8EE-71C2-4A27-B4C9-D616132486AD}" type="presOf" srcId="{7365AC80-EA64-4CDF-9FC8-3048FA4BDBE5}" destId="{5143D290-1866-4610-9781-34E258505164}" srcOrd="0" destOrd="0" presId="urn:microsoft.com/office/officeart/2018/5/layout/CenteredIconLabelDescriptionList"/>
    <dgm:cxn modelId="{487FA7F2-0CE3-42EE-A1B2-A04469C4813D}" type="presOf" srcId="{38B5CBC8-7967-454F-85C7-435CD483DA30}" destId="{B63D53F9-BDB0-49B1-BF99-A7D0F07F6A6D}" srcOrd="0" destOrd="0" presId="urn:microsoft.com/office/officeart/2018/5/layout/CenteredIconLabelDescriptionList"/>
    <dgm:cxn modelId="{84AD5207-2509-4FF7-AB03-CE1441413656}" type="presParOf" srcId="{627582CB-9B38-4124-8710-0143355F118A}" destId="{52E0A84B-DE87-420E-8748-F757880F5981}" srcOrd="0" destOrd="0" presId="urn:microsoft.com/office/officeart/2018/5/layout/CenteredIconLabelDescriptionList"/>
    <dgm:cxn modelId="{23C1ADD6-CFE5-4DC9-A88F-62DE631FC102}" type="presParOf" srcId="{52E0A84B-DE87-420E-8748-F757880F5981}" destId="{D0641A3E-F662-4E42-9CD3-52A4E1CDF016}" srcOrd="0" destOrd="0" presId="urn:microsoft.com/office/officeart/2018/5/layout/CenteredIconLabelDescriptionList"/>
    <dgm:cxn modelId="{6854442E-AEE4-4A00-B470-5ABCE40489E7}" type="presParOf" srcId="{52E0A84B-DE87-420E-8748-F757880F5981}" destId="{023D8FDA-4F14-46A4-A4CC-EBA886945744}" srcOrd="1" destOrd="0" presId="urn:microsoft.com/office/officeart/2018/5/layout/CenteredIconLabelDescriptionList"/>
    <dgm:cxn modelId="{646F2416-15DD-4A95-BDCA-34699B987709}" type="presParOf" srcId="{52E0A84B-DE87-420E-8748-F757880F5981}" destId="{945A649E-D189-4C90-B7B7-E36957290318}" srcOrd="2" destOrd="0" presId="urn:microsoft.com/office/officeart/2018/5/layout/CenteredIconLabelDescriptionList"/>
    <dgm:cxn modelId="{0235377F-4D3F-41F9-861D-B561F6107AC2}" type="presParOf" srcId="{52E0A84B-DE87-420E-8748-F757880F5981}" destId="{1A492CD9-5EC8-47EC-A2E4-181696CAA18E}" srcOrd="3" destOrd="0" presId="urn:microsoft.com/office/officeart/2018/5/layout/CenteredIconLabelDescriptionList"/>
    <dgm:cxn modelId="{00BFDF8B-ACEE-4CB4-A09F-861D82708B30}" type="presParOf" srcId="{52E0A84B-DE87-420E-8748-F757880F5981}" destId="{BC02DA41-86F9-4E96-8EF5-5E33CDE6C500}" srcOrd="4" destOrd="0" presId="urn:microsoft.com/office/officeart/2018/5/layout/CenteredIconLabelDescriptionList"/>
    <dgm:cxn modelId="{D8120C76-6A3A-49AB-86CD-D32E43B65609}" type="presParOf" srcId="{627582CB-9B38-4124-8710-0143355F118A}" destId="{9FCA74FC-95C5-4819-81FB-418C55175773}" srcOrd="1" destOrd="0" presId="urn:microsoft.com/office/officeart/2018/5/layout/CenteredIconLabelDescriptionList"/>
    <dgm:cxn modelId="{5C482DC8-B752-4D49-B650-60A1C01A4DCF}" type="presParOf" srcId="{627582CB-9B38-4124-8710-0143355F118A}" destId="{482EF38B-11F8-4BCB-BF34-476CE8F65D23}" srcOrd="2" destOrd="0" presId="urn:microsoft.com/office/officeart/2018/5/layout/CenteredIconLabelDescriptionList"/>
    <dgm:cxn modelId="{9E14B386-2CBF-42B2-9D2F-BC1171FACA4C}" type="presParOf" srcId="{482EF38B-11F8-4BCB-BF34-476CE8F65D23}" destId="{76A578AE-C373-40DA-B5B6-5823A8281195}" srcOrd="0" destOrd="0" presId="urn:microsoft.com/office/officeart/2018/5/layout/CenteredIconLabelDescriptionList"/>
    <dgm:cxn modelId="{1EC8142E-6D50-48CB-A5CC-14F7C301F6A0}" type="presParOf" srcId="{482EF38B-11F8-4BCB-BF34-476CE8F65D23}" destId="{F11E1292-1E17-46C2-AD4E-E86C3F5AC1D6}" srcOrd="1" destOrd="0" presId="urn:microsoft.com/office/officeart/2018/5/layout/CenteredIconLabelDescriptionList"/>
    <dgm:cxn modelId="{CF73EBF1-0369-4FE1-B80A-9DEB3F72CEDD}" type="presParOf" srcId="{482EF38B-11F8-4BCB-BF34-476CE8F65D23}" destId="{7CEBA0A1-3EB7-43CC-B910-FB1ACF4119C3}" srcOrd="2" destOrd="0" presId="urn:microsoft.com/office/officeart/2018/5/layout/CenteredIconLabelDescriptionList"/>
    <dgm:cxn modelId="{0761E8CE-56DF-4D86-9980-DAE3C5AF5026}" type="presParOf" srcId="{482EF38B-11F8-4BCB-BF34-476CE8F65D23}" destId="{23ED09CC-629C-4687-A47E-29BE256B10B4}" srcOrd="3" destOrd="0" presId="urn:microsoft.com/office/officeart/2018/5/layout/CenteredIconLabelDescriptionList"/>
    <dgm:cxn modelId="{1F1EECB4-C896-48AB-9F8F-4F40F5134026}" type="presParOf" srcId="{482EF38B-11F8-4BCB-BF34-476CE8F65D23}" destId="{F87B267A-CB13-49E9-B08E-8F109F69B24E}" srcOrd="4" destOrd="0" presId="urn:microsoft.com/office/officeart/2018/5/layout/CenteredIconLabelDescriptionList"/>
    <dgm:cxn modelId="{09D69448-A8BD-482E-8987-1C4F51778057}" type="presParOf" srcId="{627582CB-9B38-4124-8710-0143355F118A}" destId="{FF92FE14-5608-4DA6-B8AC-CCD4B6D0FBA6}" srcOrd="3" destOrd="0" presId="urn:microsoft.com/office/officeart/2018/5/layout/CenteredIconLabelDescriptionList"/>
    <dgm:cxn modelId="{CC808A24-5332-4494-86EC-36AA05D04081}" type="presParOf" srcId="{627582CB-9B38-4124-8710-0143355F118A}" destId="{43FAE194-7FA9-4C9B-93EC-17324DAA41DC}" srcOrd="4" destOrd="0" presId="urn:microsoft.com/office/officeart/2018/5/layout/CenteredIconLabelDescriptionList"/>
    <dgm:cxn modelId="{F19C6132-621B-4BBE-962E-6B05CE28BDB0}" type="presParOf" srcId="{43FAE194-7FA9-4C9B-93EC-17324DAA41DC}" destId="{985D5149-E78F-413E-8F04-52FB960C2C56}" srcOrd="0" destOrd="0" presId="urn:microsoft.com/office/officeart/2018/5/layout/CenteredIconLabelDescriptionList"/>
    <dgm:cxn modelId="{57BD0E21-569B-4CF7-A133-3EC2348E5A81}" type="presParOf" srcId="{43FAE194-7FA9-4C9B-93EC-17324DAA41DC}" destId="{24925D8B-E7E7-43DF-A276-C94F0DA65489}" srcOrd="1" destOrd="0" presId="urn:microsoft.com/office/officeart/2018/5/layout/CenteredIconLabelDescriptionList"/>
    <dgm:cxn modelId="{7CAB1C88-8416-44CE-9508-4EC3F4169F0D}" type="presParOf" srcId="{43FAE194-7FA9-4C9B-93EC-17324DAA41DC}" destId="{5143D290-1866-4610-9781-34E258505164}" srcOrd="2" destOrd="0" presId="urn:microsoft.com/office/officeart/2018/5/layout/CenteredIconLabelDescriptionList"/>
    <dgm:cxn modelId="{4173DEF8-BDB3-4475-B425-B20F268E948D}" type="presParOf" srcId="{43FAE194-7FA9-4C9B-93EC-17324DAA41DC}" destId="{740A2465-0FDB-4706-96BE-E46D0189E4E9}" srcOrd="3" destOrd="0" presId="urn:microsoft.com/office/officeart/2018/5/layout/CenteredIconLabelDescriptionList"/>
    <dgm:cxn modelId="{C0A48117-9FF1-43AC-A1D5-3887A8FE3FF6}" type="presParOf" srcId="{43FAE194-7FA9-4C9B-93EC-17324DAA41DC}" destId="{023BC3C7-78D1-44CB-9C3D-9297F4FA67A7}" srcOrd="4" destOrd="0" presId="urn:microsoft.com/office/officeart/2018/5/layout/CenteredIconLabelDescriptionList"/>
    <dgm:cxn modelId="{915256AC-55C7-494B-BB6E-3C322D29A350}" type="presParOf" srcId="{627582CB-9B38-4124-8710-0143355F118A}" destId="{15C7F342-2811-40DB-9A40-86EE2829FC5D}" srcOrd="5" destOrd="0" presId="urn:microsoft.com/office/officeart/2018/5/layout/CenteredIconLabelDescriptionList"/>
    <dgm:cxn modelId="{DC873F23-1C92-4DF9-8646-53ABA527D11D}" type="presParOf" srcId="{627582CB-9B38-4124-8710-0143355F118A}" destId="{14C562EB-F94E-416D-8A4A-EF1B4C48B232}" srcOrd="6" destOrd="0" presId="urn:microsoft.com/office/officeart/2018/5/layout/CenteredIconLabelDescriptionList"/>
    <dgm:cxn modelId="{922B271C-E448-4C59-A03B-31AFA78A8995}" type="presParOf" srcId="{14C562EB-F94E-416D-8A4A-EF1B4C48B232}" destId="{BF26BC0C-1BF4-4713-8EA1-2EA4A4920328}" srcOrd="0" destOrd="0" presId="urn:microsoft.com/office/officeart/2018/5/layout/CenteredIconLabelDescriptionList"/>
    <dgm:cxn modelId="{689AB89B-B108-4C71-96BC-3E69EAE05D57}" type="presParOf" srcId="{14C562EB-F94E-416D-8A4A-EF1B4C48B232}" destId="{FD06D317-FC55-47A5-AAC5-4CBEA4B5A5BF}" srcOrd="1" destOrd="0" presId="urn:microsoft.com/office/officeart/2018/5/layout/CenteredIconLabelDescriptionList"/>
    <dgm:cxn modelId="{13AEBDD1-0737-4E17-87D0-8FDB05D9224A}" type="presParOf" srcId="{14C562EB-F94E-416D-8A4A-EF1B4C48B232}" destId="{B63D53F9-BDB0-49B1-BF99-A7D0F07F6A6D}" srcOrd="2" destOrd="0" presId="urn:microsoft.com/office/officeart/2018/5/layout/CenteredIconLabelDescriptionList"/>
    <dgm:cxn modelId="{36B56A57-C95E-43E0-866F-6BFF30F760D5}" type="presParOf" srcId="{14C562EB-F94E-416D-8A4A-EF1B4C48B232}" destId="{7E52B485-B004-4412-8AB9-04E2D299FEF1}" srcOrd="3" destOrd="0" presId="urn:microsoft.com/office/officeart/2018/5/layout/CenteredIconLabelDescriptionList"/>
    <dgm:cxn modelId="{E8B8C586-4E4A-4F31-890C-34AC13817493}" type="presParOf" srcId="{14C562EB-F94E-416D-8A4A-EF1B4C48B232}" destId="{26E36BD9-0E6C-4D8F-A500-05890423A234}" srcOrd="4" destOrd="0" presId="urn:microsoft.com/office/officeart/2018/5/layout/CenteredIconLabelDescriptionList"/>
    <dgm:cxn modelId="{33728394-B0F4-491B-AD14-04AF725CF604}" type="presParOf" srcId="{627582CB-9B38-4124-8710-0143355F118A}" destId="{256A5E14-7C6B-4D2A-9793-FDF83935909F}" srcOrd="7" destOrd="0" presId="urn:microsoft.com/office/officeart/2018/5/layout/CenteredIconLabelDescriptionList"/>
    <dgm:cxn modelId="{3E9380A3-DCCA-4F6E-B6EF-4224E2B7F010}" type="presParOf" srcId="{627582CB-9B38-4124-8710-0143355F118A}" destId="{9026ECA1-7640-425D-A63F-4AB5CD79CA76}" srcOrd="8" destOrd="0" presId="urn:microsoft.com/office/officeart/2018/5/layout/CenteredIconLabelDescriptionList"/>
    <dgm:cxn modelId="{2224616E-57C1-4063-924F-652D923100DE}" type="presParOf" srcId="{9026ECA1-7640-425D-A63F-4AB5CD79CA76}" destId="{E7187095-982B-4851-8899-A528717EDAEF}" srcOrd="0" destOrd="0" presId="urn:microsoft.com/office/officeart/2018/5/layout/CenteredIconLabelDescriptionList"/>
    <dgm:cxn modelId="{34C8E0C7-2EA8-47D1-8A69-20A42CDFA5B8}" type="presParOf" srcId="{9026ECA1-7640-425D-A63F-4AB5CD79CA76}" destId="{292C91B2-9A81-4731-8DEA-85BBEC8B38FA}" srcOrd="1" destOrd="0" presId="urn:microsoft.com/office/officeart/2018/5/layout/CenteredIconLabelDescriptionList"/>
    <dgm:cxn modelId="{C4371FF3-4770-41C4-9238-9ACF71ECECA3}" type="presParOf" srcId="{9026ECA1-7640-425D-A63F-4AB5CD79CA76}" destId="{1F817311-3DBE-42FB-9357-976C5AEAC169}" srcOrd="2" destOrd="0" presId="urn:microsoft.com/office/officeart/2018/5/layout/CenteredIconLabelDescriptionList"/>
    <dgm:cxn modelId="{D88FFC2C-386E-4B45-B6EB-9A60A445673C}" type="presParOf" srcId="{9026ECA1-7640-425D-A63F-4AB5CD79CA76}" destId="{2DC5A3F5-89E1-4E37-A3FB-0652DAF4780A}" srcOrd="3" destOrd="0" presId="urn:microsoft.com/office/officeart/2018/5/layout/CenteredIconLabelDescriptionList"/>
    <dgm:cxn modelId="{5FEEAC1C-2E75-4D75-9E49-EDFA8A05928A}" type="presParOf" srcId="{9026ECA1-7640-425D-A63F-4AB5CD79CA76}" destId="{22A25998-5379-4D55-9B9C-17E5BAAE1536}"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9591438-9E2B-4B62-AA92-87F6D9130F22}"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8BD1F1D-47BD-4FD7-872F-CAC7D02C9525}">
      <dgm:prSet/>
      <dgm:spPr/>
      <dgm:t>
        <a:bodyPr/>
        <a:lstStyle/>
        <a:p>
          <a:pPr>
            <a:lnSpc>
              <a:spcPct val="100000"/>
            </a:lnSpc>
            <a:defRPr b="1"/>
          </a:pPr>
          <a:r>
            <a:rPr lang="en-US" dirty="0">
              <a:latin typeface="Oswald" panose="00000500000000000000" pitchFamily="2" charset="0"/>
            </a:rPr>
            <a:t>Most schools use a student </a:t>
          </a:r>
          <a:r>
            <a:rPr lang="en-US" b="1" dirty="0">
              <a:latin typeface="Oswald" panose="00000500000000000000" pitchFamily="2" charset="0"/>
            </a:rPr>
            <a:t>portal</a:t>
          </a:r>
          <a:endParaRPr lang="en-US" dirty="0">
            <a:latin typeface="Oswald" panose="00000500000000000000" pitchFamily="2" charset="0"/>
          </a:endParaRPr>
        </a:p>
      </dgm:t>
    </dgm:pt>
    <dgm:pt modelId="{16DD9BA4-0604-4392-9301-574E16447A82}" type="parTrans" cxnId="{76EFBA81-7629-4D45-B252-F71D59231F4E}">
      <dgm:prSet/>
      <dgm:spPr/>
      <dgm:t>
        <a:bodyPr/>
        <a:lstStyle/>
        <a:p>
          <a:endParaRPr lang="en-US"/>
        </a:p>
      </dgm:t>
    </dgm:pt>
    <dgm:pt modelId="{E5A79205-F71E-4D43-9FC6-A5409DABE474}" type="sibTrans" cxnId="{76EFBA81-7629-4D45-B252-F71D59231F4E}">
      <dgm:prSet/>
      <dgm:spPr/>
      <dgm:t>
        <a:bodyPr/>
        <a:lstStyle/>
        <a:p>
          <a:endParaRPr lang="en-US"/>
        </a:p>
      </dgm:t>
    </dgm:pt>
    <dgm:pt modelId="{489D16CA-A8CC-410F-BA0F-A6F05945FEC7}">
      <dgm:prSet/>
      <dgm:spPr/>
      <dgm:t>
        <a:bodyPr/>
        <a:lstStyle/>
        <a:p>
          <a:pPr>
            <a:lnSpc>
              <a:spcPct val="100000"/>
            </a:lnSpc>
          </a:pPr>
          <a:r>
            <a:rPr lang="en-US" dirty="0">
              <a:latin typeface="Oswald" panose="00000500000000000000" pitchFamily="2" charset="0"/>
            </a:rPr>
            <a:t>An online starting point where students can register for classes, view financial aid and billing, etc. </a:t>
          </a:r>
        </a:p>
      </dgm:t>
    </dgm:pt>
    <dgm:pt modelId="{E13C28C3-1CE4-44E2-9AE2-B69EE8DE62F8}" type="parTrans" cxnId="{B15524EA-499F-43E0-8FA0-C3341347C804}">
      <dgm:prSet/>
      <dgm:spPr/>
      <dgm:t>
        <a:bodyPr/>
        <a:lstStyle/>
        <a:p>
          <a:endParaRPr lang="en-US"/>
        </a:p>
      </dgm:t>
    </dgm:pt>
    <dgm:pt modelId="{CE2B8DDF-4905-4B6A-B733-FE4D4A54F93A}" type="sibTrans" cxnId="{B15524EA-499F-43E0-8FA0-C3341347C804}">
      <dgm:prSet/>
      <dgm:spPr/>
      <dgm:t>
        <a:bodyPr/>
        <a:lstStyle/>
        <a:p>
          <a:endParaRPr lang="en-US"/>
        </a:p>
      </dgm:t>
    </dgm:pt>
    <dgm:pt modelId="{F9C0291B-FA23-4BB7-B222-988ADBCB014C}">
      <dgm:prSet/>
      <dgm:spPr/>
      <dgm:t>
        <a:bodyPr/>
        <a:lstStyle/>
        <a:p>
          <a:pPr>
            <a:lnSpc>
              <a:spcPct val="100000"/>
            </a:lnSpc>
            <a:defRPr b="1"/>
          </a:pPr>
          <a:r>
            <a:rPr lang="en-US" dirty="0">
              <a:latin typeface="Oswald" panose="00000500000000000000" pitchFamily="2" charset="0"/>
            </a:rPr>
            <a:t>Most schools </a:t>
          </a:r>
          <a:r>
            <a:rPr lang="en-US" b="1" dirty="0">
              <a:latin typeface="Oswald" panose="00000500000000000000" pitchFamily="2" charset="0"/>
            </a:rPr>
            <a:t>assigned email </a:t>
          </a:r>
          <a:r>
            <a:rPr lang="en-US" dirty="0">
              <a:latin typeface="Oswald" panose="00000500000000000000" pitchFamily="2" charset="0"/>
            </a:rPr>
            <a:t>account </a:t>
          </a:r>
        </a:p>
      </dgm:t>
    </dgm:pt>
    <dgm:pt modelId="{A91C2940-5FAC-4CA5-A3EB-107195198AE3}" type="parTrans" cxnId="{C0CB6B44-AAC9-4D88-B038-ADD4C6090BBF}">
      <dgm:prSet/>
      <dgm:spPr/>
      <dgm:t>
        <a:bodyPr/>
        <a:lstStyle/>
        <a:p>
          <a:endParaRPr lang="en-US"/>
        </a:p>
      </dgm:t>
    </dgm:pt>
    <dgm:pt modelId="{D68D7585-54CC-48FC-AF1F-E017D99E6AD0}" type="sibTrans" cxnId="{C0CB6B44-AAC9-4D88-B038-ADD4C6090BBF}">
      <dgm:prSet/>
      <dgm:spPr/>
      <dgm:t>
        <a:bodyPr/>
        <a:lstStyle/>
        <a:p>
          <a:endParaRPr lang="en-US"/>
        </a:p>
      </dgm:t>
    </dgm:pt>
    <dgm:pt modelId="{FD45C77B-E2C8-43E1-8220-FA9FD1858F30}">
      <dgm:prSet/>
      <dgm:spPr/>
      <dgm:t>
        <a:bodyPr/>
        <a:lstStyle/>
        <a:p>
          <a:pPr>
            <a:lnSpc>
              <a:spcPct val="100000"/>
            </a:lnSpc>
          </a:pPr>
          <a:r>
            <a:rPr lang="en-US" dirty="0">
              <a:latin typeface="Oswald" panose="00000500000000000000" pitchFamily="2" charset="0"/>
            </a:rPr>
            <a:t>Students are required to activate and check regularly. </a:t>
          </a:r>
        </a:p>
      </dgm:t>
    </dgm:pt>
    <dgm:pt modelId="{525F39AF-24FC-4F53-B2E2-D8798BA7AD2F}" type="parTrans" cxnId="{EF236F78-CC03-4329-9BDB-5A278C5ED22E}">
      <dgm:prSet/>
      <dgm:spPr/>
      <dgm:t>
        <a:bodyPr/>
        <a:lstStyle/>
        <a:p>
          <a:endParaRPr lang="en-US"/>
        </a:p>
      </dgm:t>
    </dgm:pt>
    <dgm:pt modelId="{AE97B328-6AAA-43A9-A697-0BC75F0EB346}" type="sibTrans" cxnId="{EF236F78-CC03-4329-9BDB-5A278C5ED22E}">
      <dgm:prSet/>
      <dgm:spPr/>
      <dgm:t>
        <a:bodyPr/>
        <a:lstStyle/>
        <a:p>
          <a:endParaRPr lang="en-US"/>
        </a:p>
      </dgm:t>
    </dgm:pt>
    <dgm:pt modelId="{625E8426-F6DF-4912-9F2E-469F17843201}">
      <dgm:prSet/>
      <dgm:spPr/>
      <dgm:t>
        <a:bodyPr/>
        <a:lstStyle/>
        <a:p>
          <a:pPr>
            <a:lnSpc>
              <a:spcPct val="100000"/>
            </a:lnSpc>
          </a:pPr>
          <a:r>
            <a:rPr lang="en-US" dirty="0">
              <a:latin typeface="Oswald" panose="00000500000000000000" pitchFamily="2" charset="0"/>
            </a:rPr>
            <a:t>Schools will begin to communicate with the student primarily through this email account. </a:t>
          </a:r>
        </a:p>
      </dgm:t>
    </dgm:pt>
    <dgm:pt modelId="{EE0F16AD-B9EA-4BCA-863B-D573F4CD0A04}" type="parTrans" cxnId="{1303CED4-D286-445E-90C2-8AAB8B0E8C12}">
      <dgm:prSet/>
      <dgm:spPr/>
      <dgm:t>
        <a:bodyPr/>
        <a:lstStyle/>
        <a:p>
          <a:endParaRPr lang="en-US"/>
        </a:p>
      </dgm:t>
    </dgm:pt>
    <dgm:pt modelId="{F147B7C2-FA4E-4AD7-B468-0D4650AC4366}" type="sibTrans" cxnId="{1303CED4-D286-445E-90C2-8AAB8B0E8C12}">
      <dgm:prSet/>
      <dgm:spPr/>
      <dgm:t>
        <a:bodyPr/>
        <a:lstStyle/>
        <a:p>
          <a:endParaRPr lang="en-US"/>
        </a:p>
      </dgm:t>
    </dgm:pt>
    <dgm:pt modelId="{301795BC-9C0F-47CD-BA0D-9798B01FB714}" type="pres">
      <dgm:prSet presAssocID="{99591438-9E2B-4B62-AA92-87F6D9130F22}" presName="root" presStyleCnt="0">
        <dgm:presLayoutVars>
          <dgm:dir/>
          <dgm:resizeHandles val="exact"/>
        </dgm:presLayoutVars>
      </dgm:prSet>
      <dgm:spPr/>
    </dgm:pt>
    <dgm:pt modelId="{FDF75512-E2EB-4BB2-BDDA-B8E453C75AC0}" type="pres">
      <dgm:prSet presAssocID="{58BD1F1D-47BD-4FD7-872F-CAC7D02C9525}" presName="compNode" presStyleCnt="0"/>
      <dgm:spPr/>
    </dgm:pt>
    <dgm:pt modelId="{B369AB15-40E7-427A-8594-48E088884E0D}" type="pres">
      <dgm:prSet presAssocID="{58BD1F1D-47BD-4FD7-872F-CAC7D02C9525}" presName="iconRect" presStyleLbl="node1" presStyleIdx="0" presStyleCnt="2"/>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i Ux with solid fill"/>
        </a:ext>
      </dgm:extLst>
    </dgm:pt>
    <dgm:pt modelId="{C0087DDD-3313-49F5-BCA7-5C06B992A1D2}" type="pres">
      <dgm:prSet presAssocID="{58BD1F1D-47BD-4FD7-872F-CAC7D02C9525}" presName="iconSpace" presStyleCnt="0"/>
      <dgm:spPr/>
    </dgm:pt>
    <dgm:pt modelId="{4CE4A51F-324C-49A3-8CAF-48B20A99A4D6}" type="pres">
      <dgm:prSet presAssocID="{58BD1F1D-47BD-4FD7-872F-CAC7D02C9525}" presName="parTx" presStyleLbl="revTx" presStyleIdx="0" presStyleCnt="4">
        <dgm:presLayoutVars>
          <dgm:chMax val="0"/>
          <dgm:chPref val="0"/>
        </dgm:presLayoutVars>
      </dgm:prSet>
      <dgm:spPr/>
    </dgm:pt>
    <dgm:pt modelId="{C96BF35D-CD66-448B-8F22-9F49474121F1}" type="pres">
      <dgm:prSet presAssocID="{58BD1F1D-47BD-4FD7-872F-CAC7D02C9525}" presName="txSpace" presStyleCnt="0"/>
      <dgm:spPr/>
    </dgm:pt>
    <dgm:pt modelId="{E5BBC59A-E4B9-44BE-BBE6-3D59C6A6CB01}" type="pres">
      <dgm:prSet presAssocID="{58BD1F1D-47BD-4FD7-872F-CAC7D02C9525}" presName="desTx" presStyleLbl="revTx" presStyleIdx="1" presStyleCnt="4" custScaleX="110025">
        <dgm:presLayoutVars/>
      </dgm:prSet>
      <dgm:spPr/>
    </dgm:pt>
    <dgm:pt modelId="{F860AFAC-9D99-40AE-A6F1-F30715BF122C}" type="pres">
      <dgm:prSet presAssocID="{E5A79205-F71E-4D43-9FC6-A5409DABE474}" presName="sibTrans" presStyleCnt="0"/>
      <dgm:spPr/>
    </dgm:pt>
    <dgm:pt modelId="{F582E150-C3C8-4B31-B673-DB01DB3190A9}" type="pres">
      <dgm:prSet presAssocID="{F9C0291B-FA23-4BB7-B222-988ADBCB014C}" presName="compNode" presStyleCnt="0"/>
      <dgm:spPr/>
    </dgm:pt>
    <dgm:pt modelId="{A5EE14A8-924C-4399-9148-A1096F153180}" type="pres">
      <dgm:prSet presAssocID="{F9C0291B-FA23-4BB7-B222-988ADBCB014C}" presName="iconRect" presStyleLbl="node1" presStyleIdx="1" presStyleCnt="2"/>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Email with solid fill"/>
        </a:ext>
      </dgm:extLst>
    </dgm:pt>
    <dgm:pt modelId="{56A7E58B-E7C4-4BCE-9270-BA742C4254EF}" type="pres">
      <dgm:prSet presAssocID="{F9C0291B-FA23-4BB7-B222-988ADBCB014C}" presName="iconSpace" presStyleCnt="0"/>
      <dgm:spPr/>
    </dgm:pt>
    <dgm:pt modelId="{6A2EA929-427C-4DCC-A43B-A79EC139BFD3}" type="pres">
      <dgm:prSet presAssocID="{F9C0291B-FA23-4BB7-B222-988ADBCB014C}" presName="parTx" presStyleLbl="revTx" presStyleIdx="2" presStyleCnt="4">
        <dgm:presLayoutVars>
          <dgm:chMax val="0"/>
          <dgm:chPref val="0"/>
        </dgm:presLayoutVars>
      </dgm:prSet>
      <dgm:spPr/>
    </dgm:pt>
    <dgm:pt modelId="{CAD645EA-8B2B-49FC-A317-ABE82426953F}" type="pres">
      <dgm:prSet presAssocID="{F9C0291B-FA23-4BB7-B222-988ADBCB014C}" presName="txSpace" presStyleCnt="0"/>
      <dgm:spPr/>
    </dgm:pt>
    <dgm:pt modelId="{8545A694-8AFA-4914-8784-CC130340AC8C}" type="pres">
      <dgm:prSet presAssocID="{F9C0291B-FA23-4BB7-B222-988ADBCB014C}" presName="desTx" presStyleLbl="revTx" presStyleIdx="3" presStyleCnt="4" custScaleX="109034">
        <dgm:presLayoutVars/>
      </dgm:prSet>
      <dgm:spPr/>
    </dgm:pt>
  </dgm:ptLst>
  <dgm:cxnLst>
    <dgm:cxn modelId="{B763761E-3A25-4A92-983C-8728FBB0617C}" type="presOf" srcId="{489D16CA-A8CC-410F-BA0F-A6F05945FEC7}" destId="{E5BBC59A-E4B9-44BE-BBE6-3D59C6A6CB01}" srcOrd="0" destOrd="0" presId="urn:microsoft.com/office/officeart/2018/5/layout/CenteredIconLabelDescriptionList"/>
    <dgm:cxn modelId="{27491034-A0FA-4A6B-8755-FE62C578ADFC}" type="presOf" srcId="{FD45C77B-E2C8-43E1-8220-FA9FD1858F30}" destId="{8545A694-8AFA-4914-8784-CC130340AC8C}" srcOrd="0" destOrd="0" presId="urn:microsoft.com/office/officeart/2018/5/layout/CenteredIconLabelDescriptionList"/>
    <dgm:cxn modelId="{C0CB6B44-AAC9-4D88-B038-ADD4C6090BBF}" srcId="{99591438-9E2B-4B62-AA92-87F6D9130F22}" destId="{F9C0291B-FA23-4BB7-B222-988ADBCB014C}" srcOrd="1" destOrd="0" parTransId="{A91C2940-5FAC-4CA5-A3EB-107195198AE3}" sibTransId="{D68D7585-54CC-48FC-AF1F-E017D99E6AD0}"/>
    <dgm:cxn modelId="{1D0A984E-82C4-4A52-9A80-9C090F1AD1CC}" type="presOf" srcId="{625E8426-F6DF-4912-9F2E-469F17843201}" destId="{8545A694-8AFA-4914-8784-CC130340AC8C}" srcOrd="0" destOrd="1" presId="urn:microsoft.com/office/officeart/2018/5/layout/CenteredIconLabelDescriptionList"/>
    <dgm:cxn modelId="{EF236F78-CC03-4329-9BDB-5A278C5ED22E}" srcId="{F9C0291B-FA23-4BB7-B222-988ADBCB014C}" destId="{FD45C77B-E2C8-43E1-8220-FA9FD1858F30}" srcOrd="0" destOrd="0" parTransId="{525F39AF-24FC-4F53-B2E2-D8798BA7AD2F}" sibTransId="{AE97B328-6AAA-43A9-A697-0BC75F0EB346}"/>
    <dgm:cxn modelId="{76EFBA81-7629-4D45-B252-F71D59231F4E}" srcId="{99591438-9E2B-4B62-AA92-87F6D9130F22}" destId="{58BD1F1D-47BD-4FD7-872F-CAC7D02C9525}" srcOrd="0" destOrd="0" parTransId="{16DD9BA4-0604-4392-9301-574E16447A82}" sibTransId="{E5A79205-F71E-4D43-9FC6-A5409DABE474}"/>
    <dgm:cxn modelId="{204D9198-A776-4057-BD71-694406E5B675}" type="presOf" srcId="{F9C0291B-FA23-4BB7-B222-988ADBCB014C}" destId="{6A2EA929-427C-4DCC-A43B-A79EC139BFD3}" srcOrd="0" destOrd="0" presId="urn:microsoft.com/office/officeart/2018/5/layout/CenteredIconLabelDescriptionList"/>
    <dgm:cxn modelId="{8EEC1A9B-607D-4EE0-A7E4-37A14ADCCDE1}" type="presOf" srcId="{58BD1F1D-47BD-4FD7-872F-CAC7D02C9525}" destId="{4CE4A51F-324C-49A3-8CAF-48B20A99A4D6}" srcOrd="0" destOrd="0" presId="urn:microsoft.com/office/officeart/2018/5/layout/CenteredIconLabelDescriptionList"/>
    <dgm:cxn modelId="{BCE681A5-966D-4885-8B4E-ECD768DFE33A}" type="presOf" srcId="{99591438-9E2B-4B62-AA92-87F6D9130F22}" destId="{301795BC-9C0F-47CD-BA0D-9798B01FB714}" srcOrd="0" destOrd="0" presId="urn:microsoft.com/office/officeart/2018/5/layout/CenteredIconLabelDescriptionList"/>
    <dgm:cxn modelId="{1303CED4-D286-445E-90C2-8AAB8B0E8C12}" srcId="{F9C0291B-FA23-4BB7-B222-988ADBCB014C}" destId="{625E8426-F6DF-4912-9F2E-469F17843201}" srcOrd="1" destOrd="0" parTransId="{EE0F16AD-B9EA-4BCA-863B-D573F4CD0A04}" sibTransId="{F147B7C2-FA4E-4AD7-B468-0D4650AC4366}"/>
    <dgm:cxn modelId="{B15524EA-499F-43E0-8FA0-C3341347C804}" srcId="{58BD1F1D-47BD-4FD7-872F-CAC7D02C9525}" destId="{489D16CA-A8CC-410F-BA0F-A6F05945FEC7}" srcOrd="0" destOrd="0" parTransId="{E13C28C3-1CE4-44E2-9AE2-B69EE8DE62F8}" sibTransId="{CE2B8DDF-4905-4B6A-B733-FE4D4A54F93A}"/>
    <dgm:cxn modelId="{B193DE72-B8F2-481A-B48B-6184AA87CA1B}" type="presParOf" srcId="{301795BC-9C0F-47CD-BA0D-9798B01FB714}" destId="{FDF75512-E2EB-4BB2-BDDA-B8E453C75AC0}" srcOrd="0" destOrd="0" presId="urn:microsoft.com/office/officeart/2018/5/layout/CenteredIconLabelDescriptionList"/>
    <dgm:cxn modelId="{F2F1A404-7CFD-42AD-8CDD-BF128811F68A}" type="presParOf" srcId="{FDF75512-E2EB-4BB2-BDDA-B8E453C75AC0}" destId="{B369AB15-40E7-427A-8594-48E088884E0D}" srcOrd="0" destOrd="0" presId="urn:microsoft.com/office/officeart/2018/5/layout/CenteredIconLabelDescriptionList"/>
    <dgm:cxn modelId="{F9E83CCE-8BED-4EFA-8709-C07180EBD7CF}" type="presParOf" srcId="{FDF75512-E2EB-4BB2-BDDA-B8E453C75AC0}" destId="{C0087DDD-3313-49F5-BCA7-5C06B992A1D2}" srcOrd="1" destOrd="0" presId="urn:microsoft.com/office/officeart/2018/5/layout/CenteredIconLabelDescriptionList"/>
    <dgm:cxn modelId="{C3BF7ABA-5E22-41EA-9D43-DEB066872746}" type="presParOf" srcId="{FDF75512-E2EB-4BB2-BDDA-B8E453C75AC0}" destId="{4CE4A51F-324C-49A3-8CAF-48B20A99A4D6}" srcOrd="2" destOrd="0" presId="urn:microsoft.com/office/officeart/2018/5/layout/CenteredIconLabelDescriptionList"/>
    <dgm:cxn modelId="{55C2DB04-A11F-4AD8-ADB3-89A00C6A95BC}" type="presParOf" srcId="{FDF75512-E2EB-4BB2-BDDA-B8E453C75AC0}" destId="{C96BF35D-CD66-448B-8F22-9F49474121F1}" srcOrd="3" destOrd="0" presId="urn:microsoft.com/office/officeart/2018/5/layout/CenteredIconLabelDescriptionList"/>
    <dgm:cxn modelId="{3F691FB7-C142-48E1-92B8-E30C2AA151E5}" type="presParOf" srcId="{FDF75512-E2EB-4BB2-BDDA-B8E453C75AC0}" destId="{E5BBC59A-E4B9-44BE-BBE6-3D59C6A6CB01}" srcOrd="4" destOrd="0" presId="urn:microsoft.com/office/officeart/2018/5/layout/CenteredIconLabelDescriptionList"/>
    <dgm:cxn modelId="{705225C8-0577-4443-8D64-603E22B1923D}" type="presParOf" srcId="{301795BC-9C0F-47CD-BA0D-9798B01FB714}" destId="{F860AFAC-9D99-40AE-A6F1-F30715BF122C}" srcOrd="1" destOrd="0" presId="urn:microsoft.com/office/officeart/2018/5/layout/CenteredIconLabelDescriptionList"/>
    <dgm:cxn modelId="{C54DCCA4-47F9-4FCB-ADD8-1C39996B006B}" type="presParOf" srcId="{301795BC-9C0F-47CD-BA0D-9798B01FB714}" destId="{F582E150-C3C8-4B31-B673-DB01DB3190A9}" srcOrd="2" destOrd="0" presId="urn:microsoft.com/office/officeart/2018/5/layout/CenteredIconLabelDescriptionList"/>
    <dgm:cxn modelId="{1F738394-2243-4B5C-B901-D03251E7F9EB}" type="presParOf" srcId="{F582E150-C3C8-4B31-B673-DB01DB3190A9}" destId="{A5EE14A8-924C-4399-9148-A1096F153180}" srcOrd="0" destOrd="0" presId="urn:microsoft.com/office/officeart/2018/5/layout/CenteredIconLabelDescriptionList"/>
    <dgm:cxn modelId="{8B806B95-643C-4E6B-9DE8-B076C469DDA2}" type="presParOf" srcId="{F582E150-C3C8-4B31-B673-DB01DB3190A9}" destId="{56A7E58B-E7C4-4BCE-9270-BA742C4254EF}" srcOrd="1" destOrd="0" presId="urn:microsoft.com/office/officeart/2018/5/layout/CenteredIconLabelDescriptionList"/>
    <dgm:cxn modelId="{0C9E8BCE-64EA-4665-8CC3-D18B35FAB75E}" type="presParOf" srcId="{F582E150-C3C8-4B31-B673-DB01DB3190A9}" destId="{6A2EA929-427C-4DCC-A43B-A79EC139BFD3}" srcOrd="2" destOrd="0" presId="urn:microsoft.com/office/officeart/2018/5/layout/CenteredIconLabelDescriptionList"/>
    <dgm:cxn modelId="{22A06E91-FC61-4AAC-9257-A4734915E2FD}" type="presParOf" srcId="{F582E150-C3C8-4B31-B673-DB01DB3190A9}" destId="{CAD645EA-8B2B-49FC-A317-ABE82426953F}" srcOrd="3" destOrd="0" presId="urn:microsoft.com/office/officeart/2018/5/layout/CenteredIconLabelDescriptionList"/>
    <dgm:cxn modelId="{42A3DA09-171E-4D44-8A9F-C09B566DFFD8}" type="presParOf" srcId="{F582E150-C3C8-4B31-B673-DB01DB3190A9}" destId="{8545A694-8AFA-4914-8784-CC130340AC8C}"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6D9099-1971-4002-8F82-8B28D84E8C16}"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D0585111-6422-4E3B-8297-BF9DB26E7461}">
      <dgm:prSet custT="1"/>
      <dgm:spPr/>
      <dgm:t>
        <a:bodyPr/>
        <a:lstStyle/>
        <a:p>
          <a:r>
            <a:rPr lang="en-US" sz="1600" b="1">
              <a:solidFill>
                <a:schemeClr val="tx1"/>
              </a:solidFill>
              <a:latin typeface="Oswald" panose="00000500000000000000" pitchFamily="2" charset="0"/>
            </a:rPr>
            <a:t>Application for: </a:t>
          </a:r>
          <a:endParaRPr lang="en-US" sz="1600" b="1" dirty="0">
            <a:solidFill>
              <a:schemeClr val="tx1"/>
            </a:solidFill>
            <a:latin typeface="Oswald" panose="00000500000000000000" pitchFamily="2" charset="0"/>
          </a:endParaRPr>
        </a:p>
      </dgm:t>
    </dgm:pt>
    <dgm:pt modelId="{9D9747D5-98F2-4FA6-9FD0-C66A7344A771}" type="parTrans" cxnId="{0EEB653E-C79C-48DC-9926-FFA6500B38B8}">
      <dgm:prSet/>
      <dgm:spPr/>
      <dgm:t>
        <a:bodyPr/>
        <a:lstStyle/>
        <a:p>
          <a:endParaRPr lang="en-US"/>
        </a:p>
      </dgm:t>
    </dgm:pt>
    <dgm:pt modelId="{1F3950D1-BF0C-41CC-B7B7-6F4773BC4A4A}" type="sibTrans" cxnId="{0EEB653E-C79C-48DC-9926-FFA6500B38B8}">
      <dgm:prSet/>
      <dgm:spPr/>
      <dgm:t>
        <a:bodyPr/>
        <a:lstStyle/>
        <a:p>
          <a:endParaRPr lang="en-US"/>
        </a:p>
      </dgm:t>
    </dgm:pt>
    <dgm:pt modelId="{B4486693-3058-4D52-8E1D-67CF89E6AE29}">
      <dgm:prSet custT="1"/>
      <dgm:spPr/>
      <dgm:t>
        <a:bodyPr/>
        <a:lstStyle/>
        <a:p>
          <a:r>
            <a:rPr lang="en-US" sz="1600" b="1">
              <a:solidFill>
                <a:schemeClr val="tx1"/>
              </a:solidFill>
              <a:latin typeface="Oswald" panose="00000500000000000000" pitchFamily="2" charset="0"/>
            </a:rPr>
            <a:t>Federal grants, work-study, and student loans</a:t>
          </a:r>
          <a:endParaRPr lang="en-US" sz="1600" b="1" dirty="0">
            <a:solidFill>
              <a:schemeClr val="tx1"/>
            </a:solidFill>
            <a:latin typeface="Oswald" panose="00000500000000000000" pitchFamily="2" charset="0"/>
          </a:endParaRPr>
        </a:p>
      </dgm:t>
    </dgm:pt>
    <dgm:pt modelId="{C74AEA56-99AE-4D49-B8C2-5340B4A96896}" type="parTrans" cxnId="{8397E42A-F494-4ED3-8246-768F4436F311}">
      <dgm:prSet/>
      <dgm:spPr/>
      <dgm:t>
        <a:bodyPr/>
        <a:lstStyle/>
        <a:p>
          <a:endParaRPr lang="en-US"/>
        </a:p>
      </dgm:t>
    </dgm:pt>
    <dgm:pt modelId="{58801B15-10AD-400C-B64F-3C5EC0690440}" type="sibTrans" cxnId="{8397E42A-F494-4ED3-8246-768F4436F311}">
      <dgm:prSet/>
      <dgm:spPr/>
      <dgm:t>
        <a:bodyPr/>
        <a:lstStyle/>
        <a:p>
          <a:endParaRPr lang="en-US"/>
        </a:p>
      </dgm:t>
    </dgm:pt>
    <dgm:pt modelId="{54891EAA-638B-4795-9753-BFFCD5B2663D}">
      <dgm:prSet custT="1"/>
      <dgm:spPr/>
      <dgm:t>
        <a:bodyPr/>
        <a:lstStyle/>
        <a:p>
          <a:r>
            <a:rPr lang="en-US" sz="1600" b="1">
              <a:solidFill>
                <a:schemeClr val="tx1"/>
              </a:solidFill>
              <a:latin typeface="Oswald" panose="00000500000000000000" pitchFamily="2" charset="0"/>
            </a:rPr>
            <a:t>State of Ohio grants</a:t>
          </a:r>
          <a:endParaRPr lang="en-US" sz="1600" b="1" dirty="0">
            <a:solidFill>
              <a:schemeClr val="tx1"/>
            </a:solidFill>
            <a:latin typeface="Oswald" panose="00000500000000000000" pitchFamily="2" charset="0"/>
          </a:endParaRPr>
        </a:p>
      </dgm:t>
    </dgm:pt>
    <dgm:pt modelId="{B2ECA224-924B-41C2-BD55-C153B8C49B8C}" type="parTrans" cxnId="{6BF6A558-740D-4522-867A-CED311A015E4}">
      <dgm:prSet/>
      <dgm:spPr/>
      <dgm:t>
        <a:bodyPr/>
        <a:lstStyle/>
        <a:p>
          <a:endParaRPr lang="en-US"/>
        </a:p>
      </dgm:t>
    </dgm:pt>
    <dgm:pt modelId="{6C674EED-4B4C-47C5-BC0E-32EFBB52BD16}" type="sibTrans" cxnId="{6BF6A558-740D-4522-867A-CED311A015E4}">
      <dgm:prSet/>
      <dgm:spPr/>
      <dgm:t>
        <a:bodyPr/>
        <a:lstStyle/>
        <a:p>
          <a:endParaRPr lang="en-US"/>
        </a:p>
      </dgm:t>
    </dgm:pt>
    <dgm:pt modelId="{E8BEFBC2-E355-428D-A464-048FBE0DDAEF}">
      <dgm:prSet custT="1"/>
      <dgm:spPr/>
      <dgm:t>
        <a:bodyPr/>
        <a:lstStyle/>
        <a:p>
          <a:r>
            <a:rPr lang="en-US" sz="1600" b="1">
              <a:solidFill>
                <a:schemeClr val="tx1"/>
              </a:solidFill>
              <a:latin typeface="Oswald" panose="00000500000000000000" pitchFamily="2" charset="0"/>
            </a:rPr>
            <a:t>For some schools, institutional scholarships and grants</a:t>
          </a:r>
          <a:endParaRPr lang="en-US" sz="1600" b="1" dirty="0">
            <a:solidFill>
              <a:schemeClr val="tx1"/>
            </a:solidFill>
            <a:latin typeface="Oswald" panose="00000500000000000000" pitchFamily="2" charset="0"/>
          </a:endParaRPr>
        </a:p>
      </dgm:t>
    </dgm:pt>
    <dgm:pt modelId="{2BE4398E-A266-4E23-B9EB-4AE87C32D897}" type="parTrans" cxnId="{B9E34E02-6C39-4665-B01E-CDE4E881C351}">
      <dgm:prSet/>
      <dgm:spPr/>
      <dgm:t>
        <a:bodyPr/>
        <a:lstStyle/>
        <a:p>
          <a:endParaRPr lang="en-US"/>
        </a:p>
      </dgm:t>
    </dgm:pt>
    <dgm:pt modelId="{F0A30314-72BD-4149-A3ED-D7AD6253CC30}" type="sibTrans" cxnId="{B9E34E02-6C39-4665-B01E-CDE4E881C351}">
      <dgm:prSet/>
      <dgm:spPr/>
      <dgm:t>
        <a:bodyPr/>
        <a:lstStyle/>
        <a:p>
          <a:endParaRPr lang="en-US"/>
        </a:p>
      </dgm:t>
    </dgm:pt>
    <dgm:pt modelId="{3ADF4B8D-2766-4B77-AC00-63AA011ABE02}">
      <dgm:prSet custT="1"/>
      <dgm:spPr/>
      <dgm:t>
        <a:bodyPr/>
        <a:lstStyle/>
        <a:p>
          <a:r>
            <a:rPr lang="en-US" sz="1800" b="1">
              <a:solidFill>
                <a:schemeClr val="tx1"/>
              </a:solidFill>
              <a:latin typeface="Oswald" panose="00000500000000000000" pitchFamily="2" charset="0"/>
            </a:rPr>
            <a:t>Information provided: </a:t>
          </a:r>
          <a:endParaRPr lang="en-US" sz="1800" b="1" dirty="0">
            <a:solidFill>
              <a:schemeClr val="tx1"/>
            </a:solidFill>
            <a:latin typeface="Oswald" panose="00000500000000000000" pitchFamily="2" charset="0"/>
          </a:endParaRPr>
        </a:p>
      </dgm:t>
    </dgm:pt>
    <dgm:pt modelId="{CE5945E8-C2A1-4BFB-85CF-692227B5E58A}" type="parTrans" cxnId="{FAA73A3E-76E2-4BE8-AB4D-E814EF8C2FE7}">
      <dgm:prSet/>
      <dgm:spPr/>
      <dgm:t>
        <a:bodyPr/>
        <a:lstStyle/>
        <a:p>
          <a:endParaRPr lang="en-US"/>
        </a:p>
      </dgm:t>
    </dgm:pt>
    <dgm:pt modelId="{4A27BAEB-161D-4A98-B1D7-F4F84F91C9FB}" type="sibTrans" cxnId="{FAA73A3E-76E2-4BE8-AB4D-E814EF8C2FE7}">
      <dgm:prSet/>
      <dgm:spPr/>
      <dgm:t>
        <a:bodyPr/>
        <a:lstStyle/>
        <a:p>
          <a:endParaRPr lang="en-US"/>
        </a:p>
      </dgm:t>
    </dgm:pt>
    <dgm:pt modelId="{6BB96EB6-80AC-45B6-BC35-5FBD09E7DF8B}">
      <dgm:prSet custT="1"/>
      <dgm:spPr/>
      <dgm:t>
        <a:bodyPr/>
        <a:lstStyle/>
        <a:p>
          <a:r>
            <a:rPr lang="en-US" sz="1800" b="1">
              <a:solidFill>
                <a:schemeClr val="tx1"/>
              </a:solidFill>
              <a:latin typeface="Oswald" panose="00000500000000000000" pitchFamily="2" charset="0"/>
            </a:rPr>
            <a:t>Demographic </a:t>
          </a:r>
          <a:endParaRPr lang="en-US" sz="1800" b="1" dirty="0">
            <a:solidFill>
              <a:schemeClr val="tx1"/>
            </a:solidFill>
            <a:latin typeface="Oswald" panose="00000500000000000000" pitchFamily="2" charset="0"/>
          </a:endParaRPr>
        </a:p>
      </dgm:t>
    </dgm:pt>
    <dgm:pt modelId="{74D1FA4E-D27D-4DF3-9DAA-F129B63F7124}" type="parTrans" cxnId="{E47C026B-2714-4ECF-8A79-DFA3F2DDADDC}">
      <dgm:prSet/>
      <dgm:spPr/>
      <dgm:t>
        <a:bodyPr/>
        <a:lstStyle/>
        <a:p>
          <a:endParaRPr lang="en-US"/>
        </a:p>
      </dgm:t>
    </dgm:pt>
    <dgm:pt modelId="{57F54913-E20A-4AB0-86DE-F93BBD289E5E}" type="sibTrans" cxnId="{E47C026B-2714-4ECF-8A79-DFA3F2DDADDC}">
      <dgm:prSet/>
      <dgm:spPr/>
      <dgm:t>
        <a:bodyPr/>
        <a:lstStyle/>
        <a:p>
          <a:endParaRPr lang="en-US"/>
        </a:p>
      </dgm:t>
    </dgm:pt>
    <dgm:pt modelId="{9BBA0FBB-39E9-4D22-AC55-B5A869713B0B}">
      <dgm:prSet custT="1"/>
      <dgm:spPr/>
      <dgm:t>
        <a:bodyPr/>
        <a:lstStyle/>
        <a:p>
          <a:r>
            <a:rPr lang="en-US" sz="1800" b="1">
              <a:solidFill>
                <a:schemeClr val="tx1"/>
              </a:solidFill>
              <a:latin typeface="Oswald" panose="00000500000000000000" pitchFamily="2" charset="0"/>
            </a:rPr>
            <a:t>Taxable and untaxed income for 2022</a:t>
          </a:r>
          <a:endParaRPr lang="en-US" sz="1800" b="1" dirty="0">
            <a:solidFill>
              <a:schemeClr val="tx1"/>
            </a:solidFill>
            <a:latin typeface="Oswald" panose="00000500000000000000" pitchFamily="2" charset="0"/>
          </a:endParaRPr>
        </a:p>
      </dgm:t>
    </dgm:pt>
    <dgm:pt modelId="{F57DB692-E6DA-4903-B3F1-056FC536FAE3}" type="parTrans" cxnId="{30D9F83B-0146-4BBB-AAE9-4AC93100C955}">
      <dgm:prSet/>
      <dgm:spPr/>
      <dgm:t>
        <a:bodyPr/>
        <a:lstStyle/>
        <a:p>
          <a:endParaRPr lang="en-US"/>
        </a:p>
      </dgm:t>
    </dgm:pt>
    <dgm:pt modelId="{26EEE011-3557-4FFB-9938-4192BBA635D5}" type="sibTrans" cxnId="{30D9F83B-0146-4BBB-AAE9-4AC93100C955}">
      <dgm:prSet/>
      <dgm:spPr/>
      <dgm:t>
        <a:bodyPr/>
        <a:lstStyle/>
        <a:p>
          <a:endParaRPr lang="en-US"/>
        </a:p>
      </dgm:t>
    </dgm:pt>
    <dgm:pt modelId="{E4AB3103-2766-4956-820F-57F2A4022D81}">
      <dgm:prSet custT="1"/>
      <dgm:spPr/>
      <dgm:t>
        <a:bodyPr/>
        <a:lstStyle/>
        <a:p>
          <a:r>
            <a:rPr lang="en-US" sz="1800" b="1" dirty="0">
              <a:solidFill>
                <a:schemeClr val="tx1"/>
              </a:solidFill>
              <a:latin typeface="Oswald" panose="00000500000000000000" pitchFamily="2" charset="0"/>
            </a:rPr>
            <a:t>Assets (date the FAFSA is signed)</a:t>
          </a:r>
        </a:p>
      </dgm:t>
    </dgm:pt>
    <dgm:pt modelId="{11B55ED3-2F11-44B8-9676-EB6A30C78515}" type="parTrans" cxnId="{2B478308-6DC4-4932-98C5-16D7CA946B56}">
      <dgm:prSet/>
      <dgm:spPr/>
      <dgm:t>
        <a:bodyPr/>
        <a:lstStyle/>
        <a:p>
          <a:endParaRPr lang="en-US"/>
        </a:p>
      </dgm:t>
    </dgm:pt>
    <dgm:pt modelId="{031EFEAA-9C29-4558-A6D8-058FB738D4B5}" type="sibTrans" cxnId="{2B478308-6DC4-4932-98C5-16D7CA946B56}">
      <dgm:prSet/>
      <dgm:spPr/>
      <dgm:t>
        <a:bodyPr/>
        <a:lstStyle/>
        <a:p>
          <a:endParaRPr lang="en-US"/>
        </a:p>
      </dgm:t>
    </dgm:pt>
    <dgm:pt modelId="{D102F275-47C9-44C1-86B7-C62236741BD2}">
      <dgm:prSet/>
      <dgm:spPr/>
      <dgm:t>
        <a:bodyPr/>
        <a:lstStyle/>
        <a:p>
          <a:r>
            <a:rPr lang="en-US" b="1" dirty="0">
              <a:solidFill>
                <a:schemeClr val="tx1"/>
              </a:solidFill>
              <a:latin typeface="Oswald" panose="00000500000000000000" pitchFamily="2" charset="0"/>
            </a:rPr>
            <a:t>Students should submit the FAFSA regardless of income. </a:t>
          </a:r>
        </a:p>
        <a:p>
          <a:r>
            <a:rPr lang="en-US" b="1" dirty="0">
              <a:solidFill>
                <a:schemeClr val="tx1"/>
              </a:solidFill>
              <a:latin typeface="Oswald" panose="00000500000000000000" pitchFamily="2" charset="0"/>
            </a:rPr>
            <a:t>Income is not the only factor in determining eligibility.</a:t>
          </a:r>
        </a:p>
      </dgm:t>
    </dgm:pt>
    <dgm:pt modelId="{6079D869-6492-40B4-9CEE-88BE199A4E30}" type="parTrans" cxnId="{C8DA23C8-CCCA-42FA-8EFC-1900647FAC70}">
      <dgm:prSet/>
      <dgm:spPr/>
      <dgm:t>
        <a:bodyPr/>
        <a:lstStyle/>
        <a:p>
          <a:endParaRPr lang="en-US"/>
        </a:p>
      </dgm:t>
    </dgm:pt>
    <dgm:pt modelId="{6BCD0639-9405-443B-B033-76FA16EBC3BF}" type="sibTrans" cxnId="{C8DA23C8-CCCA-42FA-8EFC-1900647FAC70}">
      <dgm:prSet/>
      <dgm:spPr/>
      <dgm:t>
        <a:bodyPr/>
        <a:lstStyle/>
        <a:p>
          <a:endParaRPr lang="en-US"/>
        </a:p>
      </dgm:t>
    </dgm:pt>
    <dgm:pt modelId="{980720B7-5D04-4F8F-9654-3A25B9D94C43}" type="pres">
      <dgm:prSet presAssocID="{306D9099-1971-4002-8F82-8B28D84E8C16}" presName="Name0" presStyleCnt="0">
        <dgm:presLayoutVars>
          <dgm:dir/>
          <dgm:resizeHandles val="exact"/>
        </dgm:presLayoutVars>
      </dgm:prSet>
      <dgm:spPr/>
    </dgm:pt>
    <dgm:pt modelId="{20884B2D-F51B-4250-B122-5F5D9C9654D3}" type="pres">
      <dgm:prSet presAssocID="{D0585111-6422-4E3B-8297-BF9DB26E7461}" presName="node" presStyleLbl="node1" presStyleIdx="0" presStyleCnt="3" custScaleX="164024">
        <dgm:presLayoutVars>
          <dgm:bulletEnabled val="1"/>
        </dgm:presLayoutVars>
      </dgm:prSet>
      <dgm:spPr/>
    </dgm:pt>
    <dgm:pt modelId="{BCF5FE9B-816E-4FF4-B1F9-FFCC14D9DEFD}" type="pres">
      <dgm:prSet presAssocID="{1F3950D1-BF0C-41CC-B7B7-6F4773BC4A4A}" presName="sibTrans" presStyleLbl="sibTrans1D1" presStyleIdx="0" presStyleCnt="2"/>
      <dgm:spPr/>
    </dgm:pt>
    <dgm:pt modelId="{4DF3B5FF-328E-444C-9548-53E0D9470E10}" type="pres">
      <dgm:prSet presAssocID="{1F3950D1-BF0C-41CC-B7B7-6F4773BC4A4A}" presName="connectorText" presStyleLbl="sibTrans1D1" presStyleIdx="0" presStyleCnt="2"/>
      <dgm:spPr/>
    </dgm:pt>
    <dgm:pt modelId="{FA144630-DF21-4242-894A-28E238CF40D4}" type="pres">
      <dgm:prSet presAssocID="{3ADF4B8D-2766-4B77-AC00-63AA011ABE02}" presName="node" presStyleLbl="node1" presStyleIdx="1" presStyleCnt="3" custScaleX="139278">
        <dgm:presLayoutVars>
          <dgm:bulletEnabled val="1"/>
        </dgm:presLayoutVars>
      </dgm:prSet>
      <dgm:spPr/>
    </dgm:pt>
    <dgm:pt modelId="{99E56424-6502-41C0-B32B-59F133BE7155}" type="pres">
      <dgm:prSet presAssocID="{4A27BAEB-161D-4A98-B1D7-F4F84F91C9FB}" presName="sibTrans" presStyleLbl="sibTrans1D1" presStyleIdx="1" presStyleCnt="2"/>
      <dgm:spPr/>
    </dgm:pt>
    <dgm:pt modelId="{7D6FAD85-1258-4905-9352-96566E851B41}" type="pres">
      <dgm:prSet presAssocID="{4A27BAEB-161D-4A98-B1D7-F4F84F91C9FB}" presName="connectorText" presStyleLbl="sibTrans1D1" presStyleIdx="1" presStyleCnt="2"/>
      <dgm:spPr/>
    </dgm:pt>
    <dgm:pt modelId="{ED6D893F-578C-484A-9F53-372CD8B96199}" type="pres">
      <dgm:prSet presAssocID="{D102F275-47C9-44C1-86B7-C62236741BD2}" presName="node" presStyleLbl="node1" presStyleIdx="2" presStyleCnt="3" custScaleX="270223" custLinFactNeighborX="30674" custLinFactNeighborY="-6014">
        <dgm:presLayoutVars>
          <dgm:bulletEnabled val="1"/>
        </dgm:presLayoutVars>
      </dgm:prSet>
      <dgm:spPr/>
    </dgm:pt>
  </dgm:ptLst>
  <dgm:cxnLst>
    <dgm:cxn modelId="{B9E34E02-6C39-4665-B01E-CDE4E881C351}" srcId="{D0585111-6422-4E3B-8297-BF9DB26E7461}" destId="{E8BEFBC2-E355-428D-A464-048FBE0DDAEF}" srcOrd="2" destOrd="0" parTransId="{2BE4398E-A266-4E23-B9EB-4AE87C32D897}" sibTransId="{F0A30314-72BD-4149-A3ED-D7AD6253CC30}"/>
    <dgm:cxn modelId="{2B478308-6DC4-4932-98C5-16D7CA946B56}" srcId="{3ADF4B8D-2766-4B77-AC00-63AA011ABE02}" destId="{E4AB3103-2766-4956-820F-57F2A4022D81}" srcOrd="2" destOrd="0" parTransId="{11B55ED3-2F11-44B8-9676-EB6A30C78515}" sibTransId="{031EFEAA-9C29-4558-A6D8-058FB738D4B5}"/>
    <dgm:cxn modelId="{EDA1F10B-C0BE-433D-8423-09F804AFDBF0}" type="presOf" srcId="{3ADF4B8D-2766-4B77-AC00-63AA011ABE02}" destId="{FA144630-DF21-4242-894A-28E238CF40D4}" srcOrd="0" destOrd="0" presId="urn:microsoft.com/office/officeart/2016/7/layout/RepeatingBendingProcessNew"/>
    <dgm:cxn modelId="{8F7F441F-DB00-4A19-8E8B-1013F02AE6A2}" type="presOf" srcId="{54891EAA-638B-4795-9753-BFFCD5B2663D}" destId="{20884B2D-F51B-4250-B122-5F5D9C9654D3}" srcOrd="0" destOrd="2" presId="urn:microsoft.com/office/officeart/2016/7/layout/RepeatingBendingProcessNew"/>
    <dgm:cxn modelId="{8397E42A-F494-4ED3-8246-768F4436F311}" srcId="{D0585111-6422-4E3B-8297-BF9DB26E7461}" destId="{B4486693-3058-4D52-8E1D-67CF89E6AE29}" srcOrd="0" destOrd="0" parTransId="{C74AEA56-99AE-4D49-B8C2-5340B4A96896}" sibTransId="{58801B15-10AD-400C-B64F-3C5EC0690440}"/>
    <dgm:cxn modelId="{30D9F83B-0146-4BBB-AAE9-4AC93100C955}" srcId="{3ADF4B8D-2766-4B77-AC00-63AA011ABE02}" destId="{9BBA0FBB-39E9-4D22-AC55-B5A869713B0B}" srcOrd="1" destOrd="0" parTransId="{F57DB692-E6DA-4903-B3F1-056FC536FAE3}" sibTransId="{26EEE011-3557-4FFB-9938-4192BBA635D5}"/>
    <dgm:cxn modelId="{C6405A3C-CCCE-4A64-B865-F1B71251ECD2}" type="presOf" srcId="{E4AB3103-2766-4956-820F-57F2A4022D81}" destId="{FA144630-DF21-4242-894A-28E238CF40D4}" srcOrd="0" destOrd="3" presId="urn:microsoft.com/office/officeart/2016/7/layout/RepeatingBendingProcessNew"/>
    <dgm:cxn modelId="{FAA73A3E-76E2-4BE8-AB4D-E814EF8C2FE7}" srcId="{306D9099-1971-4002-8F82-8B28D84E8C16}" destId="{3ADF4B8D-2766-4B77-AC00-63AA011ABE02}" srcOrd="1" destOrd="0" parTransId="{CE5945E8-C2A1-4BFB-85CF-692227B5E58A}" sibTransId="{4A27BAEB-161D-4A98-B1D7-F4F84F91C9FB}"/>
    <dgm:cxn modelId="{0EEB653E-C79C-48DC-9926-FFA6500B38B8}" srcId="{306D9099-1971-4002-8F82-8B28D84E8C16}" destId="{D0585111-6422-4E3B-8297-BF9DB26E7461}" srcOrd="0" destOrd="0" parTransId="{9D9747D5-98F2-4FA6-9FD0-C66A7344A771}" sibTransId="{1F3950D1-BF0C-41CC-B7B7-6F4773BC4A4A}"/>
    <dgm:cxn modelId="{5884D83E-81DA-4FD1-A620-08BA07490E67}" type="presOf" srcId="{9BBA0FBB-39E9-4D22-AC55-B5A869713B0B}" destId="{FA144630-DF21-4242-894A-28E238CF40D4}" srcOrd="0" destOrd="2" presId="urn:microsoft.com/office/officeart/2016/7/layout/RepeatingBendingProcessNew"/>
    <dgm:cxn modelId="{D70CF664-DFA4-42AF-A5C9-797799C0B1A0}" type="presOf" srcId="{6BB96EB6-80AC-45B6-BC35-5FBD09E7DF8B}" destId="{FA144630-DF21-4242-894A-28E238CF40D4}" srcOrd="0" destOrd="1" presId="urn:microsoft.com/office/officeart/2016/7/layout/RepeatingBendingProcessNew"/>
    <dgm:cxn modelId="{E47C026B-2714-4ECF-8A79-DFA3F2DDADDC}" srcId="{3ADF4B8D-2766-4B77-AC00-63AA011ABE02}" destId="{6BB96EB6-80AC-45B6-BC35-5FBD09E7DF8B}" srcOrd="0" destOrd="0" parTransId="{74D1FA4E-D27D-4DF3-9DAA-F129B63F7124}" sibTransId="{57F54913-E20A-4AB0-86DE-F93BBD289E5E}"/>
    <dgm:cxn modelId="{6E8C1C4C-2297-4EDD-BC9F-DC192DBA186B}" type="presOf" srcId="{E8BEFBC2-E355-428D-A464-048FBE0DDAEF}" destId="{20884B2D-F51B-4250-B122-5F5D9C9654D3}" srcOrd="0" destOrd="3" presId="urn:microsoft.com/office/officeart/2016/7/layout/RepeatingBendingProcessNew"/>
    <dgm:cxn modelId="{54042A77-3AE6-477D-8D41-EBAD5BF6C07C}" type="presOf" srcId="{D102F275-47C9-44C1-86B7-C62236741BD2}" destId="{ED6D893F-578C-484A-9F53-372CD8B96199}" srcOrd="0" destOrd="0" presId="urn:microsoft.com/office/officeart/2016/7/layout/RepeatingBendingProcessNew"/>
    <dgm:cxn modelId="{6BF6A558-740D-4522-867A-CED311A015E4}" srcId="{D0585111-6422-4E3B-8297-BF9DB26E7461}" destId="{54891EAA-638B-4795-9753-BFFCD5B2663D}" srcOrd="1" destOrd="0" parTransId="{B2ECA224-924B-41C2-BD55-C153B8C49B8C}" sibTransId="{6C674EED-4B4C-47C5-BC0E-32EFBB52BD16}"/>
    <dgm:cxn modelId="{10223C7F-6B00-4E3B-9BDB-89D60A68993B}" type="presOf" srcId="{4A27BAEB-161D-4A98-B1D7-F4F84F91C9FB}" destId="{7D6FAD85-1258-4905-9352-96566E851B41}" srcOrd="1" destOrd="0" presId="urn:microsoft.com/office/officeart/2016/7/layout/RepeatingBendingProcessNew"/>
    <dgm:cxn modelId="{37D9F495-DE11-420F-BFB1-719C1FF3637B}" type="presOf" srcId="{306D9099-1971-4002-8F82-8B28D84E8C16}" destId="{980720B7-5D04-4F8F-9654-3A25B9D94C43}" srcOrd="0" destOrd="0" presId="urn:microsoft.com/office/officeart/2016/7/layout/RepeatingBendingProcessNew"/>
    <dgm:cxn modelId="{70FC68B0-B98D-452E-B219-F23AAB60F352}" type="presOf" srcId="{D0585111-6422-4E3B-8297-BF9DB26E7461}" destId="{20884B2D-F51B-4250-B122-5F5D9C9654D3}" srcOrd="0" destOrd="0" presId="urn:microsoft.com/office/officeart/2016/7/layout/RepeatingBendingProcessNew"/>
    <dgm:cxn modelId="{C86B7DB2-8E4A-48BD-97BD-22BFF5CF2D27}" type="presOf" srcId="{1F3950D1-BF0C-41CC-B7B7-6F4773BC4A4A}" destId="{4DF3B5FF-328E-444C-9548-53E0D9470E10}" srcOrd="1" destOrd="0" presId="urn:microsoft.com/office/officeart/2016/7/layout/RepeatingBendingProcessNew"/>
    <dgm:cxn modelId="{C8DA23C8-CCCA-42FA-8EFC-1900647FAC70}" srcId="{306D9099-1971-4002-8F82-8B28D84E8C16}" destId="{D102F275-47C9-44C1-86B7-C62236741BD2}" srcOrd="2" destOrd="0" parTransId="{6079D869-6492-40B4-9CEE-88BE199A4E30}" sibTransId="{6BCD0639-9405-443B-B033-76FA16EBC3BF}"/>
    <dgm:cxn modelId="{1AA09DD8-6861-47BE-82F3-7ABB8F616BDD}" type="presOf" srcId="{1F3950D1-BF0C-41CC-B7B7-6F4773BC4A4A}" destId="{BCF5FE9B-816E-4FF4-B1F9-FFCC14D9DEFD}" srcOrd="0" destOrd="0" presId="urn:microsoft.com/office/officeart/2016/7/layout/RepeatingBendingProcessNew"/>
    <dgm:cxn modelId="{C2FE68E4-9001-450D-B570-55CA848574D9}" type="presOf" srcId="{B4486693-3058-4D52-8E1D-67CF89E6AE29}" destId="{20884B2D-F51B-4250-B122-5F5D9C9654D3}" srcOrd="0" destOrd="1" presId="urn:microsoft.com/office/officeart/2016/7/layout/RepeatingBendingProcessNew"/>
    <dgm:cxn modelId="{4D117EFA-EF81-415F-B77F-B675B2189F70}" type="presOf" srcId="{4A27BAEB-161D-4A98-B1D7-F4F84F91C9FB}" destId="{99E56424-6502-41C0-B32B-59F133BE7155}" srcOrd="0" destOrd="0" presId="urn:microsoft.com/office/officeart/2016/7/layout/RepeatingBendingProcessNew"/>
    <dgm:cxn modelId="{452A15DD-AFC0-47B2-B869-9C040E742A83}" type="presParOf" srcId="{980720B7-5D04-4F8F-9654-3A25B9D94C43}" destId="{20884B2D-F51B-4250-B122-5F5D9C9654D3}" srcOrd="0" destOrd="0" presId="urn:microsoft.com/office/officeart/2016/7/layout/RepeatingBendingProcessNew"/>
    <dgm:cxn modelId="{02E206CA-B5D6-4C12-A85E-49C1333C9FF2}" type="presParOf" srcId="{980720B7-5D04-4F8F-9654-3A25B9D94C43}" destId="{BCF5FE9B-816E-4FF4-B1F9-FFCC14D9DEFD}" srcOrd="1" destOrd="0" presId="urn:microsoft.com/office/officeart/2016/7/layout/RepeatingBendingProcessNew"/>
    <dgm:cxn modelId="{272894C3-678D-4F62-88CE-3574B0AEA7CE}" type="presParOf" srcId="{BCF5FE9B-816E-4FF4-B1F9-FFCC14D9DEFD}" destId="{4DF3B5FF-328E-444C-9548-53E0D9470E10}" srcOrd="0" destOrd="0" presId="urn:microsoft.com/office/officeart/2016/7/layout/RepeatingBendingProcessNew"/>
    <dgm:cxn modelId="{BF8785D8-2E39-4645-B0B7-199CF9F46542}" type="presParOf" srcId="{980720B7-5D04-4F8F-9654-3A25B9D94C43}" destId="{FA144630-DF21-4242-894A-28E238CF40D4}" srcOrd="2" destOrd="0" presId="urn:microsoft.com/office/officeart/2016/7/layout/RepeatingBendingProcessNew"/>
    <dgm:cxn modelId="{F5E51316-2419-4A46-B7EB-73C097615336}" type="presParOf" srcId="{980720B7-5D04-4F8F-9654-3A25B9D94C43}" destId="{99E56424-6502-41C0-B32B-59F133BE7155}" srcOrd="3" destOrd="0" presId="urn:microsoft.com/office/officeart/2016/7/layout/RepeatingBendingProcessNew"/>
    <dgm:cxn modelId="{100B33A8-FB6F-4C2F-883E-7B0B905437B2}" type="presParOf" srcId="{99E56424-6502-41C0-B32B-59F133BE7155}" destId="{7D6FAD85-1258-4905-9352-96566E851B41}" srcOrd="0" destOrd="0" presId="urn:microsoft.com/office/officeart/2016/7/layout/RepeatingBendingProcessNew"/>
    <dgm:cxn modelId="{D1B3B06C-75AA-47A5-825E-A8EDC6B6BF05}" type="presParOf" srcId="{980720B7-5D04-4F8F-9654-3A25B9D94C43}" destId="{ED6D893F-578C-484A-9F53-372CD8B96199}"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7333CC-CABC-42EC-AE53-5BBE4B362816}"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US"/>
        </a:p>
      </dgm:t>
    </dgm:pt>
    <dgm:pt modelId="{C8D55675-AED7-4907-BAEC-52AD05C880D5}">
      <dgm:prSet custT="1"/>
      <dgm:spPr/>
      <dgm:t>
        <a:bodyPr/>
        <a:lstStyle/>
        <a:p>
          <a:r>
            <a:rPr lang="en-US" sz="2000" dirty="0">
              <a:latin typeface="Oswald" panose="00000500000000000000" pitchFamily="2" charset="0"/>
            </a:rPr>
            <a:t>Index figure used by schools to determine eligibility for aid</a:t>
          </a:r>
        </a:p>
      </dgm:t>
    </dgm:pt>
    <dgm:pt modelId="{64BDA566-E71C-4A42-8B7F-77AF6B1351B9}" type="parTrans" cxnId="{C622B0FC-D604-472E-B0C4-D9995CBA95EE}">
      <dgm:prSet/>
      <dgm:spPr/>
      <dgm:t>
        <a:bodyPr/>
        <a:lstStyle/>
        <a:p>
          <a:endParaRPr lang="en-US"/>
        </a:p>
      </dgm:t>
    </dgm:pt>
    <dgm:pt modelId="{A19536DA-56A9-41DD-88BB-5C9D9606648F}" type="sibTrans" cxnId="{C622B0FC-D604-472E-B0C4-D9995CBA95EE}">
      <dgm:prSet/>
      <dgm:spPr/>
      <dgm:t>
        <a:bodyPr/>
        <a:lstStyle/>
        <a:p>
          <a:endParaRPr lang="en-US"/>
        </a:p>
      </dgm:t>
    </dgm:pt>
    <dgm:pt modelId="{AEAB19F6-219F-4C29-8CA9-A8783A8EBDFE}">
      <dgm:prSet custT="1"/>
      <dgm:spPr/>
      <dgm:t>
        <a:bodyPr/>
        <a:lstStyle/>
        <a:p>
          <a:r>
            <a:rPr lang="en-US" sz="2000" dirty="0">
              <a:latin typeface="Oswald" panose="00000500000000000000" pitchFamily="2" charset="0"/>
            </a:rPr>
            <a:t>Calculated results from information provided on the FAFSA</a:t>
          </a:r>
        </a:p>
      </dgm:t>
    </dgm:pt>
    <dgm:pt modelId="{7DE6680D-39B8-40E1-8EF1-8EE2949A7204}" type="parTrans" cxnId="{723B3A97-8E16-4E2E-BBFD-3C316E406E68}">
      <dgm:prSet/>
      <dgm:spPr/>
      <dgm:t>
        <a:bodyPr/>
        <a:lstStyle/>
        <a:p>
          <a:endParaRPr lang="en-US"/>
        </a:p>
      </dgm:t>
    </dgm:pt>
    <dgm:pt modelId="{A0894F5B-C098-431C-921C-32D7F4C8A10F}" type="sibTrans" cxnId="{723B3A97-8E16-4E2E-BBFD-3C316E406E68}">
      <dgm:prSet/>
      <dgm:spPr/>
      <dgm:t>
        <a:bodyPr/>
        <a:lstStyle/>
        <a:p>
          <a:endParaRPr lang="en-US"/>
        </a:p>
      </dgm:t>
    </dgm:pt>
    <dgm:pt modelId="{AB4E615F-1272-4AAA-B14A-0B54583B6C57}">
      <dgm:prSet custT="1"/>
      <dgm:spPr/>
      <dgm:t>
        <a:bodyPr/>
        <a:lstStyle/>
        <a:p>
          <a:r>
            <a:rPr lang="en-US" sz="2000" dirty="0">
              <a:latin typeface="Oswald" panose="00000500000000000000" pitchFamily="2" charset="0"/>
            </a:rPr>
            <a:t>Calculated using a formula established by law</a:t>
          </a:r>
        </a:p>
      </dgm:t>
    </dgm:pt>
    <dgm:pt modelId="{39953AEC-581B-4720-B205-544ABEB0B139}" type="parTrans" cxnId="{F2B27935-9C87-4062-9B62-226A68600530}">
      <dgm:prSet/>
      <dgm:spPr/>
      <dgm:t>
        <a:bodyPr/>
        <a:lstStyle/>
        <a:p>
          <a:endParaRPr lang="en-US"/>
        </a:p>
      </dgm:t>
    </dgm:pt>
    <dgm:pt modelId="{227D8EE6-A727-473A-BA9F-04A4C9883C4F}" type="sibTrans" cxnId="{F2B27935-9C87-4062-9B62-226A68600530}">
      <dgm:prSet/>
      <dgm:spPr/>
      <dgm:t>
        <a:bodyPr/>
        <a:lstStyle/>
        <a:p>
          <a:endParaRPr lang="en-US"/>
        </a:p>
      </dgm:t>
    </dgm:pt>
    <dgm:pt modelId="{CBDD7810-EB22-45CC-B1F4-C7FC3E07D5CF}">
      <dgm:prSet custT="1"/>
      <dgm:spPr/>
      <dgm:t>
        <a:bodyPr/>
        <a:lstStyle/>
        <a:p>
          <a:r>
            <a:rPr lang="en-US" sz="2000" dirty="0">
              <a:latin typeface="Oswald" panose="00000500000000000000" pitchFamily="2" charset="0"/>
            </a:rPr>
            <a:t>Same figure reported to all schools</a:t>
          </a:r>
        </a:p>
      </dgm:t>
    </dgm:pt>
    <dgm:pt modelId="{FD4B92B2-D8C8-4B0C-8F56-AECE26DBD2C3}" type="parTrans" cxnId="{8B1EBFC9-08E6-40CD-AFAE-420580A17A50}">
      <dgm:prSet/>
      <dgm:spPr/>
      <dgm:t>
        <a:bodyPr/>
        <a:lstStyle/>
        <a:p>
          <a:endParaRPr lang="en-US"/>
        </a:p>
      </dgm:t>
    </dgm:pt>
    <dgm:pt modelId="{FE113626-E2AF-42AF-91A2-7F0A2DA366AD}" type="sibTrans" cxnId="{8B1EBFC9-08E6-40CD-AFAE-420580A17A50}">
      <dgm:prSet/>
      <dgm:spPr/>
      <dgm:t>
        <a:bodyPr/>
        <a:lstStyle/>
        <a:p>
          <a:endParaRPr lang="en-US"/>
        </a:p>
      </dgm:t>
    </dgm:pt>
    <dgm:pt modelId="{E8D7C130-E3A5-480D-A547-7E3D792010D4}" type="pres">
      <dgm:prSet presAssocID="{A97333CC-CABC-42EC-AE53-5BBE4B362816}" presName="hierChild1" presStyleCnt="0">
        <dgm:presLayoutVars>
          <dgm:chPref val="1"/>
          <dgm:dir/>
          <dgm:animOne val="branch"/>
          <dgm:animLvl val="lvl"/>
          <dgm:resizeHandles/>
        </dgm:presLayoutVars>
      </dgm:prSet>
      <dgm:spPr/>
    </dgm:pt>
    <dgm:pt modelId="{19B1EB46-1C73-4C6B-BB91-CFDFA7AD8F77}" type="pres">
      <dgm:prSet presAssocID="{C8D55675-AED7-4907-BAEC-52AD05C880D5}" presName="hierRoot1" presStyleCnt="0"/>
      <dgm:spPr/>
    </dgm:pt>
    <dgm:pt modelId="{8FFEC4B3-C125-4D0E-B300-9BA92B4C1318}" type="pres">
      <dgm:prSet presAssocID="{C8D55675-AED7-4907-BAEC-52AD05C880D5}" presName="composite" presStyleCnt="0"/>
      <dgm:spPr/>
    </dgm:pt>
    <dgm:pt modelId="{67F10E34-4BC3-47FD-AD0C-9E8022E8FC3C}" type="pres">
      <dgm:prSet presAssocID="{C8D55675-AED7-4907-BAEC-52AD05C880D5}" presName="background" presStyleLbl="node0" presStyleIdx="0" presStyleCnt="4"/>
      <dgm:spPr/>
    </dgm:pt>
    <dgm:pt modelId="{AF16A5DD-2A6E-4151-BEB7-F3DA3C610FC9}" type="pres">
      <dgm:prSet presAssocID="{C8D55675-AED7-4907-BAEC-52AD05C880D5}" presName="text" presStyleLbl="fgAcc0" presStyleIdx="0" presStyleCnt="4">
        <dgm:presLayoutVars>
          <dgm:chPref val="3"/>
        </dgm:presLayoutVars>
      </dgm:prSet>
      <dgm:spPr/>
    </dgm:pt>
    <dgm:pt modelId="{BBA93DBB-DDCD-436F-8E70-96392A19B3FC}" type="pres">
      <dgm:prSet presAssocID="{C8D55675-AED7-4907-BAEC-52AD05C880D5}" presName="hierChild2" presStyleCnt="0"/>
      <dgm:spPr/>
    </dgm:pt>
    <dgm:pt modelId="{A0ABFAC5-3BC0-4DFB-B22D-775CC572897A}" type="pres">
      <dgm:prSet presAssocID="{AEAB19F6-219F-4C29-8CA9-A8783A8EBDFE}" presName="hierRoot1" presStyleCnt="0"/>
      <dgm:spPr/>
    </dgm:pt>
    <dgm:pt modelId="{E1526066-4754-452A-AB49-BB897CADE290}" type="pres">
      <dgm:prSet presAssocID="{AEAB19F6-219F-4C29-8CA9-A8783A8EBDFE}" presName="composite" presStyleCnt="0"/>
      <dgm:spPr/>
    </dgm:pt>
    <dgm:pt modelId="{27B829A8-3BBB-4A54-95BE-AF1D7BB58E7F}" type="pres">
      <dgm:prSet presAssocID="{AEAB19F6-219F-4C29-8CA9-A8783A8EBDFE}" presName="background" presStyleLbl="node0" presStyleIdx="1" presStyleCnt="4"/>
      <dgm:spPr/>
    </dgm:pt>
    <dgm:pt modelId="{760AC9B6-F52D-4310-AB71-8D9AA8F9E16F}" type="pres">
      <dgm:prSet presAssocID="{AEAB19F6-219F-4C29-8CA9-A8783A8EBDFE}" presName="text" presStyleLbl="fgAcc0" presStyleIdx="1" presStyleCnt="4">
        <dgm:presLayoutVars>
          <dgm:chPref val="3"/>
        </dgm:presLayoutVars>
      </dgm:prSet>
      <dgm:spPr/>
    </dgm:pt>
    <dgm:pt modelId="{2B471EC3-38AB-4771-BCFD-5BD8E09B35FE}" type="pres">
      <dgm:prSet presAssocID="{AEAB19F6-219F-4C29-8CA9-A8783A8EBDFE}" presName="hierChild2" presStyleCnt="0"/>
      <dgm:spPr/>
    </dgm:pt>
    <dgm:pt modelId="{21A3617A-3709-44CF-84E5-BB29D753E07E}" type="pres">
      <dgm:prSet presAssocID="{AB4E615F-1272-4AAA-B14A-0B54583B6C57}" presName="hierRoot1" presStyleCnt="0"/>
      <dgm:spPr/>
    </dgm:pt>
    <dgm:pt modelId="{F5C83896-C792-4BD4-81C3-AA63C6E78658}" type="pres">
      <dgm:prSet presAssocID="{AB4E615F-1272-4AAA-B14A-0B54583B6C57}" presName="composite" presStyleCnt="0"/>
      <dgm:spPr/>
    </dgm:pt>
    <dgm:pt modelId="{5F0396F5-86D3-4221-9FDA-885E296709A1}" type="pres">
      <dgm:prSet presAssocID="{AB4E615F-1272-4AAA-B14A-0B54583B6C57}" presName="background" presStyleLbl="node0" presStyleIdx="2" presStyleCnt="4"/>
      <dgm:spPr/>
    </dgm:pt>
    <dgm:pt modelId="{80D8E662-1BED-49E5-B927-5E7D79057146}" type="pres">
      <dgm:prSet presAssocID="{AB4E615F-1272-4AAA-B14A-0B54583B6C57}" presName="text" presStyleLbl="fgAcc0" presStyleIdx="2" presStyleCnt="4">
        <dgm:presLayoutVars>
          <dgm:chPref val="3"/>
        </dgm:presLayoutVars>
      </dgm:prSet>
      <dgm:spPr/>
    </dgm:pt>
    <dgm:pt modelId="{58DF5294-3747-40F5-BE93-761959A90738}" type="pres">
      <dgm:prSet presAssocID="{AB4E615F-1272-4AAA-B14A-0B54583B6C57}" presName="hierChild2" presStyleCnt="0"/>
      <dgm:spPr/>
    </dgm:pt>
    <dgm:pt modelId="{BD38803F-2F91-4709-AB60-197FA22CF706}" type="pres">
      <dgm:prSet presAssocID="{CBDD7810-EB22-45CC-B1F4-C7FC3E07D5CF}" presName="hierRoot1" presStyleCnt="0"/>
      <dgm:spPr/>
    </dgm:pt>
    <dgm:pt modelId="{1846D4C9-A252-4B86-B6DC-158D25EFC15F}" type="pres">
      <dgm:prSet presAssocID="{CBDD7810-EB22-45CC-B1F4-C7FC3E07D5CF}" presName="composite" presStyleCnt="0"/>
      <dgm:spPr/>
    </dgm:pt>
    <dgm:pt modelId="{CFDD0355-DFF2-4463-8EC3-67E8AC066C4A}" type="pres">
      <dgm:prSet presAssocID="{CBDD7810-EB22-45CC-B1F4-C7FC3E07D5CF}" presName="background" presStyleLbl="node0" presStyleIdx="3" presStyleCnt="4"/>
      <dgm:spPr/>
    </dgm:pt>
    <dgm:pt modelId="{8262611F-0D84-42A8-9F3F-5503261D211C}" type="pres">
      <dgm:prSet presAssocID="{CBDD7810-EB22-45CC-B1F4-C7FC3E07D5CF}" presName="text" presStyleLbl="fgAcc0" presStyleIdx="3" presStyleCnt="4">
        <dgm:presLayoutVars>
          <dgm:chPref val="3"/>
        </dgm:presLayoutVars>
      </dgm:prSet>
      <dgm:spPr/>
    </dgm:pt>
    <dgm:pt modelId="{42BD1036-C5C1-44D1-87C3-DE6AA1F40D1C}" type="pres">
      <dgm:prSet presAssocID="{CBDD7810-EB22-45CC-B1F4-C7FC3E07D5CF}" presName="hierChild2" presStyleCnt="0"/>
      <dgm:spPr/>
    </dgm:pt>
  </dgm:ptLst>
  <dgm:cxnLst>
    <dgm:cxn modelId="{06386706-8750-44F4-9873-FABFA56A5490}" type="presOf" srcId="{AB4E615F-1272-4AAA-B14A-0B54583B6C57}" destId="{80D8E662-1BED-49E5-B927-5E7D79057146}" srcOrd="0" destOrd="0" presId="urn:microsoft.com/office/officeart/2005/8/layout/hierarchy1"/>
    <dgm:cxn modelId="{78830D29-653D-41E7-9449-B960AB349E57}" type="presOf" srcId="{AEAB19F6-219F-4C29-8CA9-A8783A8EBDFE}" destId="{760AC9B6-F52D-4310-AB71-8D9AA8F9E16F}" srcOrd="0" destOrd="0" presId="urn:microsoft.com/office/officeart/2005/8/layout/hierarchy1"/>
    <dgm:cxn modelId="{F2B27935-9C87-4062-9B62-226A68600530}" srcId="{A97333CC-CABC-42EC-AE53-5BBE4B362816}" destId="{AB4E615F-1272-4AAA-B14A-0B54583B6C57}" srcOrd="2" destOrd="0" parTransId="{39953AEC-581B-4720-B205-544ABEB0B139}" sibTransId="{227D8EE6-A727-473A-BA9F-04A4C9883C4F}"/>
    <dgm:cxn modelId="{DBF8E685-9062-4532-9778-1A1B14B889D9}" type="presOf" srcId="{A97333CC-CABC-42EC-AE53-5BBE4B362816}" destId="{E8D7C130-E3A5-480D-A547-7E3D792010D4}" srcOrd="0" destOrd="0" presId="urn:microsoft.com/office/officeart/2005/8/layout/hierarchy1"/>
    <dgm:cxn modelId="{723B3A97-8E16-4E2E-BBFD-3C316E406E68}" srcId="{A97333CC-CABC-42EC-AE53-5BBE4B362816}" destId="{AEAB19F6-219F-4C29-8CA9-A8783A8EBDFE}" srcOrd="1" destOrd="0" parTransId="{7DE6680D-39B8-40E1-8EF1-8EE2949A7204}" sibTransId="{A0894F5B-C098-431C-921C-32D7F4C8A10F}"/>
    <dgm:cxn modelId="{9E727D9A-856B-477A-9F4E-3AE47A549FC2}" type="presOf" srcId="{CBDD7810-EB22-45CC-B1F4-C7FC3E07D5CF}" destId="{8262611F-0D84-42A8-9F3F-5503261D211C}" srcOrd="0" destOrd="0" presId="urn:microsoft.com/office/officeart/2005/8/layout/hierarchy1"/>
    <dgm:cxn modelId="{B71C3DC6-DB2F-4307-A44D-2162D2ACE439}" type="presOf" srcId="{C8D55675-AED7-4907-BAEC-52AD05C880D5}" destId="{AF16A5DD-2A6E-4151-BEB7-F3DA3C610FC9}" srcOrd="0" destOrd="0" presId="urn:microsoft.com/office/officeart/2005/8/layout/hierarchy1"/>
    <dgm:cxn modelId="{8B1EBFC9-08E6-40CD-AFAE-420580A17A50}" srcId="{A97333CC-CABC-42EC-AE53-5BBE4B362816}" destId="{CBDD7810-EB22-45CC-B1F4-C7FC3E07D5CF}" srcOrd="3" destOrd="0" parTransId="{FD4B92B2-D8C8-4B0C-8F56-AECE26DBD2C3}" sibTransId="{FE113626-E2AF-42AF-91A2-7F0A2DA366AD}"/>
    <dgm:cxn modelId="{C622B0FC-D604-472E-B0C4-D9995CBA95EE}" srcId="{A97333CC-CABC-42EC-AE53-5BBE4B362816}" destId="{C8D55675-AED7-4907-BAEC-52AD05C880D5}" srcOrd="0" destOrd="0" parTransId="{64BDA566-E71C-4A42-8B7F-77AF6B1351B9}" sibTransId="{A19536DA-56A9-41DD-88BB-5C9D9606648F}"/>
    <dgm:cxn modelId="{6C436245-17FC-4C1B-A0A1-678E9E3C95A6}" type="presParOf" srcId="{E8D7C130-E3A5-480D-A547-7E3D792010D4}" destId="{19B1EB46-1C73-4C6B-BB91-CFDFA7AD8F77}" srcOrd="0" destOrd="0" presId="urn:microsoft.com/office/officeart/2005/8/layout/hierarchy1"/>
    <dgm:cxn modelId="{5D194DA0-FD4C-4B0B-95EE-8221A8AB53B6}" type="presParOf" srcId="{19B1EB46-1C73-4C6B-BB91-CFDFA7AD8F77}" destId="{8FFEC4B3-C125-4D0E-B300-9BA92B4C1318}" srcOrd="0" destOrd="0" presId="urn:microsoft.com/office/officeart/2005/8/layout/hierarchy1"/>
    <dgm:cxn modelId="{A1FF61F7-96CD-4DA4-9B31-EAE42BD93714}" type="presParOf" srcId="{8FFEC4B3-C125-4D0E-B300-9BA92B4C1318}" destId="{67F10E34-4BC3-47FD-AD0C-9E8022E8FC3C}" srcOrd="0" destOrd="0" presId="urn:microsoft.com/office/officeart/2005/8/layout/hierarchy1"/>
    <dgm:cxn modelId="{8B5765AB-7B8B-48D4-AE5E-9729BB5CA632}" type="presParOf" srcId="{8FFEC4B3-C125-4D0E-B300-9BA92B4C1318}" destId="{AF16A5DD-2A6E-4151-BEB7-F3DA3C610FC9}" srcOrd="1" destOrd="0" presId="urn:microsoft.com/office/officeart/2005/8/layout/hierarchy1"/>
    <dgm:cxn modelId="{43E95A46-7D94-4503-9CFC-399915803E3F}" type="presParOf" srcId="{19B1EB46-1C73-4C6B-BB91-CFDFA7AD8F77}" destId="{BBA93DBB-DDCD-436F-8E70-96392A19B3FC}" srcOrd="1" destOrd="0" presId="urn:microsoft.com/office/officeart/2005/8/layout/hierarchy1"/>
    <dgm:cxn modelId="{411064C7-2897-4314-A339-BF2100BBAAE7}" type="presParOf" srcId="{E8D7C130-E3A5-480D-A547-7E3D792010D4}" destId="{A0ABFAC5-3BC0-4DFB-B22D-775CC572897A}" srcOrd="1" destOrd="0" presId="urn:microsoft.com/office/officeart/2005/8/layout/hierarchy1"/>
    <dgm:cxn modelId="{677617D5-A7CB-44CE-B4BE-42E3916E3C61}" type="presParOf" srcId="{A0ABFAC5-3BC0-4DFB-B22D-775CC572897A}" destId="{E1526066-4754-452A-AB49-BB897CADE290}" srcOrd="0" destOrd="0" presId="urn:microsoft.com/office/officeart/2005/8/layout/hierarchy1"/>
    <dgm:cxn modelId="{F6D09A4C-D122-4E7C-A8A1-126CF17CC66D}" type="presParOf" srcId="{E1526066-4754-452A-AB49-BB897CADE290}" destId="{27B829A8-3BBB-4A54-95BE-AF1D7BB58E7F}" srcOrd="0" destOrd="0" presId="urn:microsoft.com/office/officeart/2005/8/layout/hierarchy1"/>
    <dgm:cxn modelId="{86A98A11-B963-4204-A6F5-E1DB5FB408BA}" type="presParOf" srcId="{E1526066-4754-452A-AB49-BB897CADE290}" destId="{760AC9B6-F52D-4310-AB71-8D9AA8F9E16F}" srcOrd="1" destOrd="0" presId="urn:microsoft.com/office/officeart/2005/8/layout/hierarchy1"/>
    <dgm:cxn modelId="{43D13F6C-4FFE-4E0F-AA41-E426BB49EFB3}" type="presParOf" srcId="{A0ABFAC5-3BC0-4DFB-B22D-775CC572897A}" destId="{2B471EC3-38AB-4771-BCFD-5BD8E09B35FE}" srcOrd="1" destOrd="0" presId="urn:microsoft.com/office/officeart/2005/8/layout/hierarchy1"/>
    <dgm:cxn modelId="{4C1F5FAA-9FB9-42AE-8A51-0D8EFA609BD2}" type="presParOf" srcId="{E8D7C130-E3A5-480D-A547-7E3D792010D4}" destId="{21A3617A-3709-44CF-84E5-BB29D753E07E}" srcOrd="2" destOrd="0" presId="urn:microsoft.com/office/officeart/2005/8/layout/hierarchy1"/>
    <dgm:cxn modelId="{702248F7-F531-4EE1-88C5-69FBDD5A1651}" type="presParOf" srcId="{21A3617A-3709-44CF-84E5-BB29D753E07E}" destId="{F5C83896-C792-4BD4-81C3-AA63C6E78658}" srcOrd="0" destOrd="0" presId="urn:microsoft.com/office/officeart/2005/8/layout/hierarchy1"/>
    <dgm:cxn modelId="{D54A85A7-AA12-4F8D-A7D7-4D018FEDADBF}" type="presParOf" srcId="{F5C83896-C792-4BD4-81C3-AA63C6E78658}" destId="{5F0396F5-86D3-4221-9FDA-885E296709A1}" srcOrd="0" destOrd="0" presId="urn:microsoft.com/office/officeart/2005/8/layout/hierarchy1"/>
    <dgm:cxn modelId="{CC7BFE05-9804-463B-9AE9-1CB1D41021E1}" type="presParOf" srcId="{F5C83896-C792-4BD4-81C3-AA63C6E78658}" destId="{80D8E662-1BED-49E5-B927-5E7D79057146}" srcOrd="1" destOrd="0" presId="urn:microsoft.com/office/officeart/2005/8/layout/hierarchy1"/>
    <dgm:cxn modelId="{6F1C8BB6-3ADB-412F-BB67-C50B5CC7E004}" type="presParOf" srcId="{21A3617A-3709-44CF-84E5-BB29D753E07E}" destId="{58DF5294-3747-40F5-BE93-761959A90738}" srcOrd="1" destOrd="0" presId="urn:microsoft.com/office/officeart/2005/8/layout/hierarchy1"/>
    <dgm:cxn modelId="{2E623448-58F5-4CFC-8E49-047C641B4492}" type="presParOf" srcId="{E8D7C130-E3A5-480D-A547-7E3D792010D4}" destId="{BD38803F-2F91-4709-AB60-197FA22CF706}" srcOrd="3" destOrd="0" presId="urn:microsoft.com/office/officeart/2005/8/layout/hierarchy1"/>
    <dgm:cxn modelId="{F43F2342-DD0C-48F4-BDF2-3E5AC7A0E022}" type="presParOf" srcId="{BD38803F-2F91-4709-AB60-197FA22CF706}" destId="{1846D4C9-A252-4B86-B6DC-158D25EFC15F}" srcOrd="0" destOrd="0" presId="urn:microsoft.com/office/officeart/2005/8/layout/hierarchy1"/>
    <dgm:cxn modelId="{295C7D48-3A12-48F0-94ED-9D8878E88F1A}" type="presParOf" srcId="{1846D4C9-A252-4B86-B6DC-158D25EFC15F}" destId="{CFDD0355-DFF2-4463-8EC3-67E8AC066C4A}" srcOrd="0" destOrd="0" presId="urn:microsoft.com/office/officeart/2005/8/layout/hierarchy1"/>
    <dgm:cxn modelId="{EA3A6055-5D6E-4D0F-9243-05627C99D65F}" type="presParOf" srcId="{1846D4C9-A252-4B86-B6DC-158D25EFC15F}" destId="{8262611F-0D84-42A8-9F3F-5503261D211C}" srcOrd="1" destOrd="0" presId="urn:microsoft.com/office/officeart/2005/8/layout/hierarchy1"/>
    <dgm:cxn modelId="{D184F2FB-5C9A-4C52-AC9E-E201FA5BCA00}" type="presParOf" srcId="{BD38803F-2F91-4709-AB60-197FA22CF706}" destId="{42BD1036-C5C1-44D1-87C3-DE6AA1F40D1C}"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3D6488-8A25-4F67-9938-1B6EB7197604}"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3DF437E6-C7D7-47A9-9C4C-585EA93672D5}">
      <dgm:prSet/>
      <dgm:spPr/>
      <dgm:t>
        <a:bodyPr/>
        <a:lstStyle/>
        <a:p>
          <a:r>
            <a:rPr lang="en-US"/>
            <a:t>Anyone who provides information on the FAFSA</a:t>
          </a:r>
        </a:p>
      </dgm:t>
    </dgm:pt>
    <dgm:pt modelId="{7848C7D6-AB00-4ACB-BA91-605D890A8156}" type="parTrans" cxnId="{C256F580-6914-4653-BDD5-E4569F180D5E}">
      <dgm:prSet/>
      <dgm:spPr/>
      <dgm:t>
        <a:bodyPr/>
        <a:lstStyle/>
        <a:p>
          <a:endParaRPr lang="en-US"/>
        </a:p>
      </dgm:t>
    </dgm:pt>
    <dgm:pt modelId="{2A3CF86E-638C-462E-AFE0-1909A34417FA}" type="sibTrans" cxnId="{C256F580-6914-4653-BDD5-E4569F180D5E}">
      <dgm:prSet/>
      <dgm:spPr/>
      <dgm:t>
        <a:bodyPr/>
        <a:lstStyle/>
        <a:p>
          <a:endParaRPr lang="en-US"/>
        </a:p>
      </dgm:t>
    </dgm:pt>
    <dgm:pt modelId="{8700D6CC-1E6E-4FD6-AF66-028CB3A295B2}">
      <dgm:prSet/>
      <dgm:spPr/>
      <dgm:t>
        <a:bodyPr/>
        <a:lstStyle/>
        <a:p>
          <a:r>
            <a:rPr lang="en-US" dirty="0"/>
            <a:t>	Student (and spouse if married)</a:t>
          </a:r>
        </a:p>
      </dgm:t>
    </dgm:pt>
    <dgm:pt modelId="{8AD45156-F78C-4B6D-AD5D-DC78C66F0D15}" type="parTrans" cxnId="{50077FD0-267A-4AED-83B7-54D278BA6191}">
      <dgm:prSet/>
      <dgm:spPr/>
      <dgm:t>
        <a:bodyPr/>
        <a:lstStyle/>
        <a:p>
          <a:endParaRPr lang="en-US"/>
        </a:p>
      </dgm:t>
    </dgm:pt>
    <dgm:pt modelId="{B1D2B556-6335-4FB9-91A1-9B29A0F9E658}" type="sibTrans" cxnId="{50077FD0-267A-4AED-83B7-54D278BA6191}">
      <dgm:prSet/>
      <dgm:spPr/>
      <dgm:t>
        <a:bodyPr/>
        <a:lstStyle/>
        <a:p>
          <a:endParaRPr lang="en-US"/>
        </a:p>
      </dgm:t>
    </dgm:pt>
    <dgm:pt modelId="{7E07B782-7009-428F-93BA-E195907032B3}">
      <dgm:prSet/>
      <dgm:spPr/>
      <dgm:t>
        <a:bodyPr/>
        <a:lstStyle/>
        <a:p>
          <a:r>
            <a:rPr lang="en-US" dirty="0"/>
            <a:t>	Parent/Parents (for dependent students)</a:t>
          </a:r>
        </a:p>
      </dgm:t>
    </dgm:pt>
    <dgm:pt modelId="{3342B2E4-6BF2-487B-8D44-553DA5A70A72}" type="parTrans" cxnId="{4296B3A9-1432-468A-9F54-C45D3325DFAC}">
      <dgm:prSet/>
      <dgm:spPr/>
      <dgm:t>
        <a:bodyPr/>
        <a:lstStyle/>
        <a:p>
          <a:endParaRPr lang="en-US"/>
        </a:p>
      </dgm:t>
    </dgm:pt>
    <dgm:pt modelId="{AE17C1AD-4726-4CB6-80E8-CCA8F2255CF8}" type="sibTrans" cxnId="{4296B3A9-1432-468A-9F54-C45D3325DFAC}">
      <dgm:prSet/>
      <dgm:spPr/>
      <dgm:t>
        <a:bodyPr/>
        <a:lstStyle/>
        <a:p>
          <a:endParaRPr lang="en-US"/>
        </a:p>
      </dgm:t>
    </dgm:pt>
    <dgm:pt modelId="{E58F7703-C02A-428A-82E0-A4AD4093530F}">
      <dgm:prSet/>
      <dgm:spPr/>
      <dgm:t>
        <a:bodyPr/>
        <a:lstStyle/>
        <a:p>
          <a:endParaRPr lang="en-US" dirty="0"/>
        </a:p>
      </dgm:t>
    </dgm:pt>
    <dgm:pt modelId="{31DEDAFB-DFFC-4560-B8EA-A24A296BA331}" type="parTrans" cxnId="{EF3574E3-A750-45BF-91E5-BD621A218E89}">
      <dgm:prSet/>
      <dgm:spPr/>
      <dgm:t>
        <a:bodyPr/>
        <a:lstStyle/>
        <a:p>
          <a:endParaRPr lang="en-US"/>
        </a:p>
      </dgm:t>
    </dgm:pt>
    <dgm:pt modelId="{D8981D68-2D61-4BFF-A82C-F67A435D5691}" type="sibTrans" cxnId="{EF3574E3-A750-45BF-91E5-BD621A218E89}">
      <dgm:prSet/>
      <dgm:spPr/>
      <dgm:t>
        <a:bodyPr/>
        <a:lstStyle/>
        <a:p>
          <a:endParaRPr lang="en-US"/>
        </a:p>
      </dgm:t>
    </dgm:pt>
    <dgm:pt modelId="{4C440B62-D25F-4FEF-93CC-031BA51BCC77}" type="pres">
      <dgm:prSet presAssocID="{433D6488-8A25-4F67-9938-1B6EB7197604}" presName="vert0" presStyleCnt="0">
        <dgm:presLayoutVars>
          <dgm:dir/>
          <dgm:animOne val="branch"/>
          <dgm:animLvl val="lvl"/>
        </dgm:presLayoutVars>
      </dgm:prSet>
      <dgm:spPr/>
    </dgm:pt>
    <dgm:pt modelId="{F11027DA-7062-4EA2-9EE9-06D56876A817}" type="pres">
      <dgm:prSet presAssocID="{3DF437E6-C7D7-47A9-9C4C-585EA93672D5}" presName="thickLine" presStyleLbl="alignNode1" presStyleIdx="0" presStyleCnt="4"/>
      <dgm:spPr/>
    </dgm:pt>
    <dgm:pt modelId="{EAA9A7B7-F8D7-4B11-BC13-0F0814EC0998}" type="pres">
      <dgm:prSet presAssocID="{3DF437E6-C7D7-47A9-9C4C-585EA93672D5}" presName="horz1" presStyleCnt="0"/>
      <dgm:spPr/>
    </dgm:pt>
    <dgm:pt modelId="{355E44A8-5FEC-4CBC-93BF-3E936EA49F2B}" type="pres">
      <dgm:prSet presAssocID="{3DF437E6-C7D7-47A9-9C4C-585EA93672D5}" presName="tx1" presStyleLbl="revTx" presStyleIdx="0" presStyleCnt="4"/>
      <dgm:spPr/>
    </dgm:pt>
    <dgm:pt modelId="{897E3B0B-4951-49C1-B5E6-9EEA0E4D41DB}" type="pres">
      <dgm:prSet presAssocID="{3DF437E6-C7D7-47A9-9C4C-585EA93672D5}" presName="vert1" presStyleCnt="0"/>
      <dgm:spPr/>
    </dgm:pt>
    <dgm:pt modelId="{D9032EDD-EA27-4039-9D9F-3053BC81B300}" type="pres">
      <dgm:prSet presAssocID="{8700D6CC-1E6E-4FD6-AF66-028CB3A295B2}" presName="thickLine" presStyleLbl="alignNode1" presStyleIdx="1" presStyleCnt="4"/>
      <dgm:spPr/>
    </dgm:pt>
    <dgm:pt modelId="{645970C0-ED28-4780-890D-F302312666BB}" type="pres">
      <dgm:prSet presAssocID="{8700D6CC-1E6E-4FD6-AF66-028CB3A295B2}" presName="horz1" presStyleCnt="0"/>
      <dgm:spPr/>
    </dgm:pt>
    <dgm:pt modelId="{6AA3AB7F-2F2F-456B-9321-C74F49D83434}" type="pres">
      <dgm:prSet presAssocID="{8700D6CC-1E6E-4FD6-AF66-028CB3A295B2}" presName="tx1" presStyleLbl="revTx" presStyleIdx="1" presStyleCnt="4"/>
      <dgm:spPr/>
    </dgm:pt>
    <dgm:pt modelId="{1B0E6E27-C6E6-472D-B09C-A903612E7ECD}" type="pres">
      <dgm:prSet presAssocID="{8700D6CC-1E6E-4FD6-AF66-028CB3A295B2}" presName="vert1" presStyleCnt="0"/>
      <dgm:spPr/>
    </dgm:pt>
    <dgm:pt modelId="{4EDA0AE0-32E3-45F0-9893-791CA993387F}" type="pres">
      <dgm:prSet presAssocID="{7E07B782-7009-428F-93BA-E195907032B3}" presName="thickLine" presStyleLbl="alignNode1" presStyleIdx="2" presStyleCnt="4"/>
      <dgm:spPr/>
    </dgm:pt>
    <dgm:pt modelId="{B268488C-A2C8-4B2A-8D2D-C3346CEEFA5C}" type="pres">
      <dgm:prSet presAssocID="{7E07B782-7009-428F-93BA-E195907032B3}" presName="horz1" presStyleCnt="0"/>
      <dgm:spPr/>
    </dgm:pt>
    <dgm:pt modelId="{D22950FE-E171-4262-9E91-892877090A0F}" type="pres">
      <dgm:prSet presAssocID="{7E07B782-7009-428F-93BA-E195907032B3}" presName="tx1" presStyleLbl="revTx" presStyleIdx="2" presStyleCnt="4"/>
      <dgm:spPr/>
    </dgm:pt>
    <dgm:pt modelId="{72C0930C-879E-4EB8-99E7-9F7202B5DDBA}" type="pres">
      <dgm:prSet presAssocID="{7E07B782-7009-428F-93BA-E195907032B3}" presName="vert1" presStyleCnt="0"/>
      <dgm:spPr/>
    </dgm:pt>
    <dgm:pt modelId="{6F35EC84-7D67-4FF2-8721-4E90C28B3C0E}" type="pres">
      <dgm:prSet presAssocID="{E58F7703-C02A-428A-82E0-A4AD4093530F}" presName="thickLine" presStyleLbl="alignNode1" presStyleIdx="3" presStyleCnt="4"/>
      <dgm:spPr/>
    </dgm:pt>
    <dgm:pt modelId="{B0328924-BA28-48B4-96AD-2F70E96C6C2D}" type="pres">
      <dgm:prSet presAssocID="{E58F7703-C02A-428A-82E0-A4AD4093530F}" presName="horz1" presStyleCnt="0"/>
      <dgm:spPr/>
    </dgm:pt>
    <dgm:pt modelId="{D48F47C5-2933-438A-8C35-2BCD02565EF3}" type="pres">
      <dgm:prSet presAssocID="{E58F7703-C02A-428A-82E0-A4AD4093530F}" presName="tx1" presStyleLbl="revTx" presStyleIdx="3" presStyleCnt="4"/>
      <dgm:spPr/>
    </dgm:pt>
    <dgm:pt modelId="{672FC293-D876-43D4-B50A-360D5B665566}" type="pres">
      <dgm:prSet presAssocID="{E58F7703-C02A-428A-82E0-A4AD4093530F}" presName="vert1" presStyleCnt="0"/>
      <dgm:spPr/>
    </dgm:pt>
  </dgm:ptLst>
  <dgm:cxnLst>
    <dgm:cxn modelId="{B8DA232D-BF1E-451A-9E71-440FBC2B2F14}" type="presOf" srcId="{7E07B782-7009-428F-93BA-E195907032B3}" destId="{D22950FE-E171-4262-9E91-892877090A0F}" srcOrd="0" destOrd="0" presId="urn:microsoft.com/office/officeart/2008/layout/LinedList"/>
    <dgm:cxn modelId="{1E24A06D-3675-4DFE-8259-55581BC97641}" type="presOf" srcId="{8700D6CC-1E6E-4FD6-AF66-028CB3A295B2}" destId="{6AA3AB7F-2F2F-456B-9321-C74F49D83434}" srcOrd="0" destOrd="0" presId="urn:microsoft.com/office/officeart/2008/layout/LinedList"/>
    <dgm:cxn modelId="{40D93F54-10EE-4572-99E2-C3944738BBF5}" type="presOf" srcId="{E58F7703-C02A-428A-82E0-A4AD4093530F}" destId="{D48F47C5-2933-438A-8C35-2BCD02565EF3}" srcOrd="0" destOrd="0" presId="urn:microsoft.com/office/officeart/2008/layout/LinedList"/>
    <dgm:cxn modelId="{E953487F-8C56-416B-BB70-52EFF905BD47}" type="presOf" srcId="{433D6488-8A25-4F67-9938-1B6EB7197604}" destId="{4C440B62-D25F-4FEF-93CC-031BA51BCC77}" srcOrd="0" destOrd="0" presId="urn:microsoft.com/office/officeart/2008/layout/LinedList"/>
    <dgm:cxn modelId="{C256F580-6914-4653-BDD5-E4569F180D5E}" srcId="{433D6488-8A25-4F67-9938-1B6EB7197604}" destId="{3DF437E6-C7D7-47A9-9C4C-585EA93672D5}" srcOrd="0" destOrd="0" parTransId="{7848C7D6-AB00-4ACB-BA91-605D890A8156}" sibTransId="{2A3CF86E-638C-462E-AFE0-1909A34417FA}"/>
    <dgm:cxn modelId="{4296B3A9-1432-468A-9F54-C45D3325DFAC}" srcId="{433D6488-8A25-4F67-9938-1B6EB7197604}" destId="{7E07B782-7009-428F-93BA-E195907032B3}" srcOrd="2" destOrd="0" parTransId="{3342B2E4-6BF2-487B-8D44-553DA5A70A72}" sibTransId="{AE17C1AD-4726-4CB6-80E8-CCA8F2255CF8}"/>
    <dgm:cxn modelId="{17536CB8-78E1-49EA-B939-88E63213D9FF}" type="presOf" srcId="{3DF437E6-C7D7-47A9-9C4C-585EA93672D5}" destId="{355E44A8-5FEC-4CBC-93BF-3E936EA49F2B}" srcOrd="0" destOrd="0" presId="urn:microsoft.com/office/officeart/2008/layout/LinedList"/>
    <dgm:cxn modelId="{50077FD0-267A-4AED-83B7-54D278BA6191}" srcId="{433D6488-8A25-4F67-9938-1B6EB7197604}" destId="{8700D6CC-1E6E-4FD6-AF66-028CB3A295B2}" srcOrd="1" destOrd="0" parTransId="{8AD45156-F78C-4B6D-AD5D-DC78C66F0D15}" sibTransId="{B1D2B556-6335-4FB9-91A1-9B29A0F9E658}"/>
    <dgm:cxn modelId="{EF3574E3-A750-45BF-91E5-BD621A218E89}" srcId="{433D6488-8A25-4F67-9938-1B6EB7197604}" destId="{E58F7703-C02A-428A-82E0-A4AD4093530F}" srcOrd="3" destOrd="0" parTransId="{31DEDAFB-DFFC-4560-B8EA-A24A296BA331}" sibTransId="{D8981D68-2D61-4BFF-A82C-F67A435D5691}"/>
    <dgm:cxn modelId="{7F086C59-DDE8-41C9-84E1-61F1391D37F0}" type="presParOf" srcId="{4C440B62-D25F-4FEF-93CC-031BA51BCC77}" destId="{F11027DA-7062-4EA2-9EE9-06D56876A817}" srcOrd="0" destOrd="0" presId="urn:microsoft.com/office/officeart/2008/layout/LinedList"/>
    <dgm:cxn modelId="{8E599512-4C67-4D10-8488-B7FA64E056BE}" type="presParOf" srcId="{4C440B62-D25F-4FEF-93CC-031BA51BCC77}" destId="{EAA9A7B7-F8D7-4B11-BC13-0F0814EC0998}" srcOrd="1" destOrd="0" presId="urn:microsoft.com/office/officeart/2008/layout/LinedList"/>
    <dgm:cxn modelId="{8EF41ECE-DAD3-403D-B5B0-2F387ECB15D7}" type="presParOf" srcId="{EAA9A7B7-F8D7-4B11-BC13-0F0814EC0998}" destId="{355E44A8-5FEC-4CBC-93BF-3E936EA49F2B}" srcOrd="0" destOrd="0" presId="urn:microsoft.com/office/officeart/2008/layout/LinedList"/>
    <dgm:cxn modelId="{6CBE97F4-A58B-40BE-A506-5C7DF0D85C44}" type="presParOf" srcId="{EAA9A7B7-F8D7-4B11-BC13-0F0814EC0998}" destId="{897E3B0B-4951-49C1-B5E6-9EEA0E4D41DB}" srcOrd="1" destOrd="0" presId="urn:microsoft.com/office/officeart/2008/layout/LinedList"/>
    <dgm:cxn modelId="{85199FDD-FC7A-4A99-BA46-21116F59DB3B}" type="presParOf" srcId="{4C440B62-D25F-4FEF-93CC-031BA51BCC77}" destId="{D9032EDD-EA27-4039-9D9F-3053BC81B300}" srcOrd="2" destOrd="0" presId="urn:microsoft.com/office/officeart/2008/layout/LinedList"/>
    <dgm:cxn modelId="{7C11940F-AA84-473A-ACCD-03C31A597617}" type="presParOf" srcId="{4C440B62-D25F-4FEF-93CC-031BA51BCC77}" destId="{645970C0-ED28-4780-890D-F302312666BB}" srcOrd="3" destOrd="0" presId="urn:microsoft.com/office/officeart/2008/layout/LinedList"/>
    <dgm:cxn modelId="{A273CFAF-9663-4ABE-85A3-0FEB7EB2B062}" type="presParOf" srcId="{645970C0-ED28-4780-890D-F302312666BB}" destId="{6AA3AB7F-2F2F-456B-9321-C74F49D83434}" srcOrd="0" destOrd="0" presId="urn:microsoft.com/office/officeart/2008/layout/LinedList"/>
    <dgm:cxn modelId="{08BBA309-933B-4121-A188-1DB5247CEAE4}" type="presParOf" srcId="{645970C0-ED28-4780-890D-F302312666BB}" destId="{1B0E6E27-C6E6-472D-B09C-A903612E7ECD}" srcOrd="1" destOrd="0" presId="urn:microsoft.com/office/officeart/2008/layout/LinedList"/>
    <dgm:cxn modelId="{91A7DC1A-1E09-41DE-9BA6-B6E93C3DC1E1}" type="presParOf" srcId="{4C440B62-D25F-4FEF-93CC-031BA51BCC77}" destId="{4EDA0AE0-32E3-45F0-9893-791CA993387F}" srcOrd="4" destOrd="0" presId="urn:microsoft.com/office/officeart/2008/layout/LinedList"/>
    <dgm:cxn modelId="{82A2EAE0-BA07-436B-A14B-0F8FD52763E0}" type="presParOf" srcId="{4C440B62-D25F-4FEF-93CC-031BA51BCC77}" destId="{B268488C-A2C8-4B2A-8D2D-C3346CEEFA5C}" srcOrd="5" destOrd="0" presId="urn:microsoft.com/office/officeart/2008/layout/LinedList"/>
    <dgm:cxn modelId="{13793E70-0ED7-4DC0-9426-3B069B19776E}" type="presParOf" srcId="{B268488C-A2C8-4B2A-8D2D-C3346CEEFA5C}" destId="{D22950FE-E171-4262-9E91-892877090A0F}" srcOrd="0" destOrd="0" presId="urn:microsoft.com/office/officeart/2008/layout/LinedList"/>
    <dgm:cxn modelId="{75232A41-0E4F-4587-9D6B-255971EB5E47}" type="presParOf" srcId="{B268488C-A2C8-4B2A-8D2D-C3346CEEFA5C}" destId="{72C0930C-879E-4EB8-99E7-9F7202B5DDBA}" srcOrd="1" destOrd="0" presId="urn:microsoft.com/office/officeart/2008/layout/LinedList"/>
    <dgm:cxn modelId="{1289AA65-92E0-475D-9730-FF15D11DEE2D}" type="presParOf" srcId="{4C440B62-D25F-4FEF-93CC-031BA51BCC77}" destId="{6F35EC84-7D67-4FF2-8721-4E90C28B3C0E}" srcOrd="6" destOrd="0" presId="urn:microsoft.com/office/officeart/2008/layout/LinedList"/>
    <dgm:cxn modelId="{2B02F182-1295-4980-B2B1-79EC698DFD47}" type="presParOf" srcId="{4C440B62-D25F-4FEF-93CC-031BA51BCC77}" destId="{B0328924-BA28-48B4-96AD-2F70E96C6C2D}" srcOrd="7" destOrd="0" presId="urn:microsoft.com/office/officeart/2008/layout/LinedList"/>
    <dgm:cxn modelId="{4A75E020-C284-4AA5-BEB7-E63F4E43FA13}" type="presParOf" srcId="{B0328924-BA28-48B4-96AD-2F70E96C6C2D}" destId="{D48F47C5-2933-438A-8C35-2BCD02565EF3}" srcOrd="0" destOrd="0" presId="urn:microsoft.com/office/officeart/2008/layout/LinedList"/>
    <dgm:cxn modelId="{BBC4C449-8AA1-4AD8-B718-01389F52472D}" type="presParOf" srcId="{B0328924-BA28-48B4-96AD-2F70E96C6C2D}" destId="{672FC293-D876-43D4-B50A-360D5B66556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1E46BA-C439-46CA-9C20-5DF5EE356B26}"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262F68CD-B76E-49CB-9291-C1FCDF6DBCE7}">
      <dgm:prSet/>
      <dgm:spPr/>
      <dgm:t>
        <a:bodyPr/>
        <a:lstStyle/>
        <a:p>
          <a:r>
            <a:rPr lang="en-US"/>
            <a:t>Designed to allow each contributor to complete the portion pertinent to them. </a:t>
          </a:r>
        </a:p>
      </dgm:t>
    </dgm:pt>
    <dgm:pt modelId="{EEF63BCB-9358-4035-8A3F-9357FC61752A}" type="parTrans" cxnId="{9DBF3929-1478-439A-8553-834EAED98BC9}">
      <dgm:prSet/>
      <dgm:spPr/>
      <dgm:t>
        <a:bodyPr/>
        <a:lstStyle/>
        <a:p>
          <a:endParaRPr lang="en-US"/>
        </a:p>
      </dgm:t>
    </dgm:pt>
    <dgm:pt modelId="{F83C18E5-8A6D-4339-ABE9-707DF5D478A1}" type="sibTrans" cxnId="{9DBF3929-1478-439A-8553-834EAED98BC9}">
      <dgm:prSet/>
      <dgm:spPr/>
      <dgm:t>
        <a:bodyPr/>
        <a:lstStyle/>
        <a:p>
          <a:endParaRPr lang="en-US"/>
        </a:p>
      </dgm:t>
    </dgm:pt>
    <dgm:pt modelId="{DDE1636B-06FE-40FC-A739-AD439AEF6DC9}">
      <dgm:prSet/>
      <dgm:spPr/>
      <dgm:t>
        <a:bodyPr/>
        <a:lstStyle/>
        <a:p>
          <a:r>
            <a:rPr lang="en-US" dirty="0"/>
            <a:t>Each contributor must provide </a:t>
          </a:r>
          <a:r>
            <a:rPr lang="en-US" b="1" dirty="0"/>
            <a:t>consent</a:t>
          </a:r>
          <a:r>
            <a:rPr lang="en-US" dirty="0"/>
            <a:t> and </a:t>
          </a:r>
          <a:r>
            <a:rPr lang="en-US" b="1" dirty="0"/>
            <a:t>approval</a:t>
          </a:r>
          <a:r>
            <a:rPr lang="en-US" dirty="0"/>
            <a:t> for retrieval and disclosure of their </a:t>
          </a:r>
          <a:r>
            <a:rPr lang="en-US" b="1" dirty="0"/>
            <a:t>Federal Tax Information </a:t>
          </a:r>
          <a:r>
            <a:rPr lang="en-US" dirty="0"/>
            <a:t>(FTI).</a:t>
          </a:r>
        </a:p>
      </dgm:t>
    </dgm:pt>
    <dgm:pt modelId="{A97EBE4F-292E-491C-947D-54D6ED0A9DE5}" type="parTrans" cxnId="{E1824D2F-2F76-4A3D-A3F5-E174D01A88B0}">
      <dgm:prSet/>
      <dgm:spPr/>
      <dgm:t>
        <a:bodyPr/>
        <a:lstStyle/>
        <a:p>
          <a:endParaRPr lang="en-US"/>
        </a:p>
      </dgm:t>
    </dgm:pt>
    <dgm:pt modelId="{08DD0ABF-9F03-41C3-AE91-2D3BBBF91B65}" type="sibTrans" cxnId="{E1824D2F-2F76-4A3D-A3F5-E174D01A88B0}">
      <dgm:prSet/>
      <dgm:spPr/>
      <dgm:t>
        <a:bodyPr/>
        <a:lstStyle/>
        <a:p>
          <a:endParaRPr lang="en-US"/>
        </a:p>
      </dgm:t>
    </dgm:pt>
    <dgm:pt modelId="{847EE812-9175-49C4-BC37-CBEF8289733C}">
      <dgm:prSet/>
      <dgm:spPr/>
      <dgm:t>
        <a:bodyPr/>
        <a:lstStyle/>
        <a:p>
          <a:r>
            <a:rPr lang="en-US"/>
            <a:t>All contributors must complete and sign their respective sections.</a:t>
          </a:r>
        </a:p>
      </dgm:t>
    </dgm:pt>
    <dgm:pt modelId="{E570637E-C134-47AA-A1BE-2E135B1313F5}" type="parTrans" cxnId="{823B7923-5AD5-40F2-8954-E82B09DE3DC9}">
      <dgm:prSet/>
      <dgm:spPr/>
      <dgm:t>
        <a:bodyPr/>
        <a:lstStyle/>
        <a:p>
          <a:endParaRPr lang="en-US"/>
        </a:p>
      </dgm:t>
    </dgm:pt>
    <dgm:pt modelId="{396F1A5D-19FC-4173-9159-881FDA0490E8}" type="sibTrans" cxnId="{823B7923-5AD5-40F2-8954-E82B09DE3DC9}">
      <dgm:prSet/>
      <dgm:spPr/>
      <dgm:t>
        <a:bodyPr/>
        <a:lstStyle/>
        <a:p>
          <a:endParaRPr lang="en-US"/>
        </a:p>
      </dgm:t>
    </dgm:pt>
    <dgm:pt modelId="{864F122F-FA39-4164-A97A-9DC81797D07D}">
      <dgm:prSet/>
      <dgm:spPr/>
      <dgm:t>
        <a:bodyPr/>
        <a:lstStyle/>
        <a:p>
          <a:r>
            <a:rPr lang="en-US"/>
            <a:t>An incomplete application will not have an SAI calculated and the applicant will not be eligible for federal, state and some institutional aid. </a:t>
          </a:r>
        </a:p>
      </dgm:t>
    </dgm:pt>
    <dgm:pt modelId="{3E29BF6A-D323-4F11-8496-B5CA35C1AE41}" type="parTrans" cxnId="{4F440993-4418-4BA4-8D35-76CDEFFFB3C8}">
      <dgm:prSet/>
      <dgm:spPr/>
      <dgm:t>
        <a:bodyPr/>
        <a:lstStyle/>
        <a:p>
          <a:endParaRPr lang="en-US"/>
        </a:p>
      </dgm:t>
    </dgm:pt>
    <dgm:pt modelId="{A0BE7797-B779-4892-A9F9-FAC65377E860}" type="sibTrans" cxnId="{4F440993-4418-4BA4-8D35-76CDEFFFB3C8}">
      <dgm:prSet/>
      <dgm:spPr/>
      <dgm:t>
        <a:bodyPr/>
        <a:lstStyle/>
        <a:p>
          <a:endParaRPr lang="en-US"/>
        </a:p>
      </dgm:t>
    </dgm:pt>
    <dgm:pt modelId="{BEC19AD1-BB14-4D73-9485-1D4FDECA9110}" type="pres">
      <dgm:prSet presAssocID="{B51E46BA-C439-46CA-9C20-5DF5EE356B26}" presName="vert0" presStyleCnt="0">
        <dgm:presLayoutVars>
          <dgm:dir/>
          <dgm:animOne val="branch"/>
          <dgm:animLvl val="lvl"/>
        </dgm:presLayoutVars>
      </dgm:prSet>
      <dgm:spPr/>
    </dgm:pt>
    <dgm:pt modelId="{5A0FCF52-ECBA-4C42-BA21-B27BD3DE8495}" type="pres">
      <dgm:prSet presAssocID="{262F68CD-B76E-49CB-9291-C1FCDF6DBCE7}" presName="thickLine" presStyleLbl="alignNode1" presStyleIdx="0" presStyleCnt="4"/>
      <dgm:spPr/>
    </dgm:pt>
    <dgm:pt modelId="{376DD606-BCC4-47D8-ABBB-5BAB16CE55A5}" type="pres">
      <dgm:prSet presAssocID="{262F68CD-B76E-49CB-9291-C1FCDF6DBCE7}" presName="horz1" presStyleCnt="0"/>
      <dgm:spPr/>
    </dgm:pt>
    <dgm:pt modelId="{A6FDFE35-E909-4E12-8194-B618C639809D}" type="pres">
      <dgm:prSet presAssocID="{262F68CD-B76E-49CB-9291-C1FCDF6DBCE7}" presName="tx1" presStyleLbl="revTx" presStyleIdx="0" presStyleCnt="4"/>
      <dgm:spPr/>
    </dgm:pt>
    <dgm:pt modelId="{6966039A-1897-4757-B2EB-94FAA9750197}" type="pres">
      <dgm:prSet presAssocID="{262F68CD-B76E-49CB-9291-C1FCDF6DBCE7}" presName="vert1" presStyleCnt="0"/>
      <dgm:spPr/>
    </dgm:pt>
    <dgm:pt modelId="{8FCD63B1-1CCD-4F57-BD7D-7E7EECD2B1F4}" type="pres">
      <dgm:prSet presAssocID="{DDE1636B-06FE-40FC-A739-AD439AEF6DC9}" presName="thickLine" presStyleLbl="alignNode1" presStyleIdx="1" presStyleCnt="4"/>
      <dgm:spPr/>
    </dgm:pt>
    <dgm:pt modelId="{8450E675-9485-4308-BD0E-4DB80DF56B2C}" type="pres">
      <dgm:prSet presAssocID="{DDE1636B-06FE-40FC-A739-AD439AEF6DC9}" presName="horz1" presStyleCnt="0"/>
      <dgm:spPr/>
    </dgm:pt>
    <dgm:pt modelId="{CFDF8D7F-FDBE-4F5D-BCD5-301B4B05D83E}" type="pres">
      <dgm:prSet presAssocID="{DDE1636B-06FE-40FC-A739-AD439AEF6DC9}" presName="tx1" presStyleLbl="revTx" presStyleIdx="1" presStyleCnt="4"/>
      <dgm:spPr/>
    </dgm:pt>
    <dgm:pt modelId="{410D4D72-0FED-4609-9BC3-367416A647E5}" type="pres">
      <dgm:prSet presAssocID="{DDE1636B-06FE-40FC-A739-AD439AEF6DC9}" presName="vert1" presStyleCnt="0"/>
      <dgm:spPr/>
    </dgm:pt>
    <dgm:pt modelId="{8DFFAE33-D816-4EEF-9C3E-33E43EFD4D86}" type="pres">
      <dgm:prSet presAssocID="{847EE812-9175-49C4-BC37-CBEF8289733C}" presName="thickLine" presStyleLbl="alignNode1" presStyleIdx="2" presStyleCnt="4"/>
      <dgm:spPr/>
    </dgm:pt>
    <dgm:pt modelId="{549FA696-8F4C-4672-A87F-6E695C0AD407}" type="pres">
      <dgm:prSet presAssocID="{847EE812-9175-49C4-BC37-CBEF8289733C}" presName="horz1" presStyleCnt="0"/>
      <dgm:spPr/>
    </dgm:pt>
    <dgm:pt modelId="{6260F71B-D46A-45CA-BB80-B7BE3DC3E68C}" type="pres">
      <dgm:prSet presAssocID="{847EE812-9175-49C4-BC37-CBEF8289733C}" presName="tx1" presStyleLbl="revTx" presStyleIdx="2" presStyleCnt="4"/>
      <dgm:spPr/>
    </dgm:pt>
    <dgm:pt modelId="{BEDF5AFE-BF08-4DC4-83BA-990B08AA2AAE}" type="pres">
      <dgm:prSet presAssocID="{847EE812-9175-49C4-BC37-CBEF8289733C}" presName="vert1" presStyleCnt="0"/>
      <dgm:spPr/>
    </dgm:pt>
    <dgm:pt modelId="{D269CB8B-EDA1-4235-951D-DC55E33F9CBD}" type="pres">
      <dgm:prSet presAssocID="{864F122F-FA39-4164-A97A-9DC81797D07D}" presName="thickLine" presStyleLbl="alignNode1" presStyleIdx="3" presStyleCnt="4"/>
      <dgm:spPr/>
    </dgm:pt>
    <dgm:pt modelId="{AE4A2335-BFE3-40CE-8718-497D3FA4BF86}" type="pres">
      <dgm:prSet presAssocID="{864F122F-FA39-4164-A97A-9DC81797D07D}" presName="horz1" presStyleCnt="0"/>
      <dgm:spPr/>
    </dgm:pt>
    <dgm:pt modelId="{2111C3A6-F4EC-49C9-8313-E5D4D7C39CD8}" type="pres">
      <dgm:prSet presAssocID="{864F122F-FA39-4164-A97A-9DC81797D07D}" presName="tx1" presStyleLbl="revTx" presStyleIdx="3" presStyleCnt="4"/>
      <dgm:spPr/>
    </dgm:pt>
    <dgm:pt modelId="{3436B3B7-3BD2-4E7B-A2DB-AE64846B5EAC}" type="pres">
      <dgm:prSet presAssocID="{864F122F-FA39-4164-A97A-9DC81797D07D}" presName="vert1" presStyleCnt="0"/>
      <dgm:spPr/>
    </dgm:pt>
  </dgm:ptLst>
  <dgm:cxnLst>
    <dgm:cxn modelId="{823B7923-5AD5-40F2-8954-E82B09DE3DC9}" srcId="{B51E46BA-C439-46CA-9C20-5DF5EE356B26}" destId="{847EE812-9175-49C4-BC37-CBEF8289733C}" srcOrd="2" destOrd="0" parTransId="{E570637E-C134-47AA-A1BE-2E135B1313F5}" sibTransId="{396F1A5D-19FC-4173-9159-881FDA0490E8}"/>
    <dgm:cxn modelId="{9DBF3929-1478-439A-8553-834EAED98BC9}" srcId="{B51E46BA-C439-46CA-9C20-5DF5EE356B26}" destId="{262F68CD-B76E-49CB-9291-C1FCDF6DBCE7}" srcOrd="0" destOrd="0" parTransId="{EEF63BCB-9358-4035-8A3F-9357FC61752A}" sibTransId="{F83C18E5-8A6D-4339-ABE9-707DF5D478A1}"/>
    <dgm:cxn modelId="{E1824D2F-2F76-4A3D-A3F5-E174D01A88B0}" srcId="{B51E46BA-C439-46CA-9C20-5DF5EE356B26}" destId="{DDE1636B-06FE-40FC-A739-AD439AEF6DC9}" srcOrd="1" destOrd="0" parTransId="{A97EBE4F-292E-491C-947D-54D6ED0A9DE5}" sibTransId="{08DD0ABF-9F03-41C3-AE91-2D3BBBF91B65}"/>
    <dgm:cxn modelId="{7EC7C62F-12BB-4AE4-AA27-E45C552E4904}" type="presOf" srcId="{864F122F-FA39-4164-A97A-9DC81797D07D}" destId="{2111C3A6-F4EC-49C9-8313-E5D4D7C39CD8}" srcOrd="0" destOrd="0" presId="urn:microsoft.com/office/officeart/2008/layout/LinedList"/>
    <dgm:cxn modelId="{74070C34-72D0-4613-AA77-376C4C7DEA8E}" type="presOf" srcId="{847EE812-9175-49C4-BC37-CBEF8289733C}" destId="{6260F71B-D46A-45CA-BB80-B7BE3DC3E68C}" srcOrd="0" destOrd="0" presId="urn:microsoft.com/office/officeart/2008/layout/LinedList"/>
    <dgm:cxn modelId="{4F440993-4418-4BA4-8D35-76CDEFFFB3C8}" srcId="{B51E46BA-C439-46CA-9C20-5DF5EE356B26}" destId="{864F122F-FA39-4164-A97A-9DC81797D07D}" srcOrd="3" destOrd="0" parTransId="{3E29BF6A-D323-4F11-8496-B5CA35C1AE41}" sibTransId="{A0BE7797-B779-4892-A9F9-FAC65377E860}"/>
    <dgm:cxn modelId="{A490EFD6-CF91-419F-BC3C-D476031F53DA}" type="presOf" srcId="{DDE1636B-06FE-40FC-A739-AD439AEF6DC9}" destId="{CFDF8D7F-FDBE-4F5D-BCD5-301B4B05D83E}" srcOrd="0" destOrd="0" presId="urn:microsoft.com/office/officeart/2008/layout/LinedList"/>
    <dgm:cxn modelId="{FEE89CDB-3682-4DDA-BEE3-A6D355CF5FDF}" type="presOf" srcId="{262F68CD-B76E-49CB-9291-C1FCDF6DBCE7}" destId="{A6FDFE35-E909-4E12-8194-B618C639809D}" srcOrd="0" destOrd="0" presId="urn:microsoft.com/office/officeart/2008/layout/LinedList"/>
    <dgm:cxn modelId="{4E5954F6-0EB9-48C8-829E-EF35679BBA4E}" type="presOf" srcId="{B51E46BA-C439-46CA-9C20-5DF5EE356B26}" destId="{BEC19AD1-BB14-4D73-9485-1D4FDECA9110}" srcOrd="0" destOrd="0" presId="urn:microsoft.com/office/officeart/2008/layout/LinedList"/>
    <dgm:cxn modelId="{10AB908B-277B-45A8-91DC-38C2B3135349}" type="presParOf" srcId="{BEC19AD1-BB14-4D73-9485-1D4FDECA9110}" destId="{5A0FCF52-ECBA-4C42-BA21-B27BD3DE8495}" srcOrd="0" destOrd="0" presId="urn:microsoft.com/office/officeart/2008/layout/LinedList"/>
    <dgm:cxn modelId="{1DAAD834-5948-4993-8927-A29BA4F28FEF}" type="presParOf" srcId="{BEC19AD1-BB14-4D73-9485-1D4FDECA9110}" destId="{376DD606-BCC4-47D8-ABBB-5BAB16CE55A5}" srcOrd="1" destOrd="0" presId="urn:microsoft.com/office/officeart/2008/layout/LinedList"/>
    <dgm:cxn modelId="{7B0A3CA6-9ED8-4344-95A8-AC5FD843478F}" type="presParOf" srcId="{376DD606-BCC4-47D8-ABBB-5BAB16CE55A5}" destId="{A6FDFE35-E909-4E12-8194-B618C639809D}" srcOrd="0" destOrd="0" presId="urn:microsoft.com/office/officeart/2008/layout/LinedList"/>
    <dgm:cxn modelId="{F784DCD9-001C-432F-A88D-9B1BF178C5EA}" type="presParOf" srcId="{376DD606-BCC4-47D8-ABBB-5BAB16CE55A5}" destId="{6966039A-1897-4757-B2EB-94FAA9750197}" srcOrd="1" destOrd="0" presId="urn:microsoft.com/office/officeart/2008/layout/LinedList"/>
    <dgm:cxn modelId="{5258C596-CB88-45EB-83C2-3BE345F0A7A1}" type="presParOf" srcId="{BEC19AD1-BB14-4D73-9485-1D4FDECA9110}" destId="{8FCD63B1-1CCD-4F57-BD7D-7E7EECD2B1F4}" srcOrd="2" destOrd="0" presId="urn:microsoft.com/office/officeart/2008/layout/LinedList"/>
    <dgm:cxn modelId="{B0F077B5-9075-4897-B047-45E561341D89}" type="presParOf" srcId="{BEC19AD1-BB14-4D73-9485-1D4FDECA9110}" destId="{8450E675-9485-4308-BD0E-4DB80DF56B2C}" srcOrd="3" destOrd="0" presId="urn:microsoft.com/office/officeart/2008/layout/LinedList"/>
    <dgm:cxn modelId="{66B36A13-3808-49E6-9FFB-74C7664C9E3C}" type="presParOf" srcId="{8450E675-9485-4308-BD0E-4DB80DF56B2C}" destId="{CFDF8D7F-FDBE-4F5D-BCD5-301B4B05D83E}" srcOrd="0" destOrd="0" presId="urn:microsoft.com/office/officeart/2008/layout/LinedList"/>
    <dgm:cxn modelId="{B4D61765-740A-4A0E-B152-7CF40620F017}" type="presParOf" srcId="{8450E675-9485-4308-BD0E-4DB80DF56B2C}" destId="{410D4D72-0FED-4609-9BC3-367416A647E5}" srcOrd="1" destOrd="0" presId="urn:microsoft.com/office/officeart/2008/layout/LinedList"/>
    <dgm:cxn modelId="{C318F7B3-E533-4164-A9F3-B74960073C2A}" type="presParOf" srcId="{BEC19AD1-BB14-4D73-9485-1D4FDECA9110}" destId="{8DFFAE33-D816-4EEF-9C3E-33E43EFD4D86}" srcOrd="4" destOrd="0" presId="urn:microsoft.com/office/officeart/2008/layout/LinedList"/>
    <dgm:cxn modelId="{BE8F27FB-48D5-4F82-A3AF-69C6FB2FBF27}" type="presParOf" srcId="{BEC19AD1-BB14-4D73-9485-1D4FDECA9110}" destId="{549FA696-8F4C-4672-A87F-6E695C0AD407}" srcOrd="5" destOrd="0" presId="urn:microsoft.com/office/officeart/2008/layout/LinedList"/>
    <dgm:cxn modelId="{C06EB5FE-3309-475C-9A40-588E4746FF53}" type="presParOf" srcId="{549FA696-8F4C-4672-A87F-6E695C0AD407}" destId="{6260F71B-D46A-45CA-BB80-B7BE3DC3E68C}" srcOrd="0" destOrd="0" presId="urn:microsoft.com/office/officeart/2008/layout/LinedList"/>
    <dgm:cxn modelId="{21197EF2-4D3D-447D-A89B-3ED2671DE755}" type="presParOf" srcId="{549FA696-8F4C-4672-A87F-6E695C0AD407}" destId="{BEDF5AFE-BF08-4DC4-83BA-990B08AA2AAE}" srcOrd="1" destOrd="0" presId="urn:microsoft.com/office/officeart/2008/layout/LinedList"/>
    <dgm:cxn modelId="{544A5FA6-771D-4D5F-8139-C0E8FC11E028}" type="presParOf" srcId="{BEC19AD1-BB14-4D73-9485-1D4FDECA9110}" destId="{D269CB8B-EDA1-4235-951D-DC55E33F9CBD}" srcOrd="6" destOrd="0" presId="urn:microsoft.com/office/officeart/2008/layout/LinedList"/>
    <dgm:cxn modelId="{47F05751-CD06-4922-B91D-5A5B451FFECD}" type="presParOf" srcId="{BEC19AD1-BB14-4D73-9485-1D4FDECA9110}" destId="{AE4A2335-BFE3-40CE-8718-497D3FA4BF86}" srcOrd="7" destOrd="0" presId="urn:microsoft.com/office/officeart/2008/layout/LinedList"/>
    <dgm:cxn modelId="{171EA5CE-2E9A-48AE-8DB3-9A3E20CD6B41}" type="presParOf" srcId="{AE4A2335-BFE3-40CE-8718-497D3FA4BF86}" destId="{2111C3A6-F4EC-49C9-8313-E5D4D7C39CD8}" srcOrd="0" destOrd="0" presId="urn:microsoft.com/office/officeart/2008/layout/LinedList"/>
    <dgm:cxn modelId="{D6E80838-0779-47B3-A71D-0ED35C03ECA2}" type="presParOf" srcId="{AE4A2335-BFE3-40CE-8718-497D3FA4BF86}" destId="{3436B3B7-3BD2-4E7B-A2DB-AE64846B5EA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05D39AA-55A3-47E8-8D98-1BC176E70AF1}" type="doc">
      <dgm:prSet loTypeId="urn:microsoft.com/office/officeart/2005/8/layout/chevron2" loCatId="process" qsTypeId="urn:microsoft.com/office/officeart/2005/8/quickstyle/simple1" qsCatId="simple" csTypeId="urn:microsoft.com/office/officeart/2005/8/colors/accent2_2" csCatId="accent2" phldr="1"/>
      <dgm:spPr/>
      <dgm:t>
        <a:bodyPr/>
        <a:lstStyle/>
        <a:p>
          <a:endParaRPr lang="en-US"/>
        </a:p>
      </dgm:t>
    </dgm:pt>
    <dgm:pt modelId="{40CA040A-8012-4913-AFAB-FD44E5D3B91F}">
      <dgm:prSet/>
      <dgm:spPr/>
      <dgm:t>
        <a:bodyPr/>
        <a:lstStyle/>
        <a:p>
          <a:r>
            <a:rPr lang="en-US"/>
            <a:t>Biological or Adoptive Parent(s)</a:t>
          </a:r>
        </a:p>
      </dgm:t>
    </dgm:pt>
    <dgm:pt modelId="{FF0A16FA-5955-4EBF-B6F2-48B780ABFB25}" type="parTrans" cxnId="{6022437D-803C-4464-9AE9-2100EC016663}">
      <dgm:prSet/>
      <dgm:spPr/>
      <dgm:t>
        <a:bodyPr/>
        <a:lstStyle/>
        <a:p>
          <a:endParaRPr lang="en-US"/>
        </a:p>
      </dgm:t>
    </dgm:pt>
    <dgm:pt modelId="{F621C4AF-6FFC-4010-B5FA-D62AD8EA5FE4}" type="sibTrans" cxnId="{6022437D-803C-4464-9AE9-2100EC016663}">
      <dgm:prSet/>
      <dgm:spPr/>
      <dgm:t>
        <a:bodyPr/>
        <a:lstStyle/>
        <a:p>
          <a:endParaRPr lang="en-US"/>
        </a:p>
      </dgm:t>
    </dgm:pt>
    <dgm:pt modelId="{D2C67AC6-3438-40FA-B460-0380F54052CD}">
      <dgm:prSet custT="1"/>
      <dgm:spPr/>
      <dgm:t>
        <a:bodyPr/>
        <a:lstStyle/>
        <a:p>
          <a:r>
            <a:rPr lang="en-US" sz="2400" dirty="0">
              <a:latin typeface="Oswald" panose="00000500000000000000" pitchFamily="2" charset="0"/>
            </a:rPr>
            <a:t>If not married BUT living together report </a:t>
          </a:r>
          <a:r>
            <a:rPr lang="en-US" sz="2400" u="sng" dirty="0">
              <a:latin typeface="Oswald" panose="00000500000000000000" pitchFamily="2" charset="0"/>
            </a:rPr>
            <a:t>BOTH</a:t>
          </a:r>
          <a:r>
            <a:rPr lang="en-US" sz="2400" dirty="0">
              <a:latin typeface="Oswald" panose="00000500000000000000" pitchFamily="2" charset="0"/>
            </a:rPr>
            <a:t> parents</a:t>
          </a:r>
        </a:p>
      </dgm:t>
    </dgm:pt>
    <dgm:pt modelId="{E5011B16-F1DA-4C42-9E09-D1C5B4431E8F}" type="parTrans" cxnId="{00FE2B54-0903-4569-BA1B-3B0D778C2CF4}">
      <dgm:prSet/>
      <dgm:spPr/>
      <dgm:t>
        <a:bodyPr/>
        <a:lstStyle/>
        <a:p>
          <a:endParaRPr lang="en-US"/>
        </a:p>
      </dgm:t>
    </dgm:pt>
    <dgm:pt modelId="{AFC84477-0EB8-4E7C-90A3-DA3326A29314}" type="sibTrans" cxnId="{00FE2B54-0903-4569-BA1B-3B0D778C2CF4}">
      <dgm:prSet/>
      <dgm:spPr/>
      <dgm:t>
        <a:bodyPr/>
        <a:lstStyle/>
        <a:p>
          <a:endParaRPr lang="en-US"/>
        </a:p>
      </dgm:t>
    </dgm:pt>
    <dgm:pt modelId="{9310F838-7AC9-40F6-87DC-F0F0EEE34380}">
      <dgm:prSet/>
      <dgm:spPr/>
      <dgm:t>
        <a:bodyPr/>
        <a:lstStyle/>
        <a:p>
          <a:r>
            <a:rPr lang="en-US"/>
            <a:t>If biological parents are divorced or never married: </a:t>
          </a:r>
        </a:p>
      </dgm:t>
    </dgm:pt>
    <dgm:pt modelId="{9FEF410D-58E6-41C2-B300-78D18F58C31C}" type="parTrans" cxnId="{4BD0DFD1-302F-434B-A37A-8341C2511B93}">
      <dgm:prSet/>
      <dgm:spPr/>
      <dgm:t>
        <a:bodyPr/>
        <a:lstStyle/>
        <a:p>
          <a:endParaRPr lang="en-US"/>
        </a:p>
      </dgm:t>
    </dgm:pt>
    <dgm:pt modelId="{23A84D58-339B-40E9-A9E4-80062D20D426}" type="sibTrans" cxnId="{4BD0DFD1-302F-434B-A37A-8341C2511B93}">
      <dgm:prSet/>
      <dgm:spPr/>
      <dgm:t>
        <a:bodyPr/>
        <a:lstStyle/>
        <a:p>
          <a:endParaRPr lang="en-US"/>
        </a:p>
      </dgm:t>
    </dgm:pt>
    <dgm:pt modelId="{CB8CB6EB-1B79-4699-83B5-46BF65DD86B7}">
      <dgm:prSet custT="1"/>
      <dgm:spPr/>
      <dgm:t>
        <a:bodyPr/>
        <a:lstStyle/>
        <a:p>
          <a:pPr>
            <a:lnSpc>
              <a:spcPct val="100000"/>
            </a:lnSpc>
          </a:pPr>
          <a:r>
            <a:rPr lang="en-US" sz="1800" dirty="0">
              <a:latin typeface="Oswald" panose="00000500000000000000" pitchFamily="2" charset="0"/>
            </a:rPr>
            <a:t>Provide information for the parent that provides most financial support in 12 months prior to completing the FAFSA. </a:t>
          </a:r>
        </a:p>
      </dgm:t>
    </dgm:pt>
    <dgm:pt modelId="{F8E51B46-CCB3-4610-8C9B-DE0C4D893D8E}" type="parTrans" cxnId="{F0A535DF-1A6E-4E9A-9770-96588D87B471}">
      <dgm:prSet/>
      <dgm:spPr/>
      <dgm:t>
        <a:bodyPr/>
        <a:lstStyle/>
        <a:p>
          <a:endParaRPr lang="en-US"/>
        </a:p>
      </dgm:t>
    </dgm:pt>
    <dgm:pt modelId="{39AC042F-B7AB-4476-8BF7-CD048CFAC771}" type="sibTrans" cxnId="{F0A535DF-1A6E-4E9A-9770-96588D87B471}">
      <dgm:prSet/>
      <dgm:spPr/>
      <dgm:t>
        <a:bodyPr/>
        <a:lstStyle/>
        <a:p>
          <a:endParaRPr lang="en-US"/>
        </a:p>
      </dgm:t>
    </dgm:pt>
    <dgm:pt modelId="{FCD43E91-B4C7-48BB-B21B-0FA31038B685}">
      <dgm:prSet custT="1"/>
      <dgm:spPr/>
      <dgm:t>
        <a:bodyPr/>
        <a:lstStyle/>
        <a:p>
          <a:pPr>
            <a:lnSpc>
              <a:spcPct val="150000"/>
            </a:lnSpc>
          </a:pPr>
          <a:r>
            <a:rPr lang="en-US" sz="1600" dirty="0">
              <a:latin typeface="Oswald" panose="00000500000000000000" pitchFamily="2" charset="0"/>
            </a:rPr>
            <a:t>If support provided is equal, report for the parent with the greater income and assets.</a:t>
          </a:r>
        </a:p>
      </dgm:t>
    </dgm:pt>
    <dgm:pt modelId="{3A53E95C-06BE-409B-823B-07426F0B3036}" type="parTrans" cxnId="{A9F88F3F-6BEF-4CB3-9E70-28218F678915}">
      <dgm:prSet/>
      <dgm:spPr/>
      <dgm:t>
        <a:bodyPr/>
        <a:lstStyle/>
        <a:p>
          <a:endParaRPr lang="en-US"/>
        </a:p>
      </dgm:t>
    </dgm:pt>
    <dgm:pt modelId="{E58201D6-F03A-4C21-84BE-25B9811C1695}" type="sibTrans" cxnId="{A9F88F3F-6BEF-4CB3-9E70-28218F678915}">
      <dgm:prSet/>
      <dgm:spPr/>
      <dgm:t>
        <a:bodyPr/>
        <a:lstStyle/>
        <a:p>
          <a:endParaRPr lang="en-US"/>
        </a:p>
      </dgm:t>
    </dgm:pt>
    <dgm:pt modelId="{47F0F99C-7B14-4BB8-ABBD-41546EB9B20F}">
      <dgm:prSet custT="1"/>
      <dgm:spPr/>
      <dgm:t>
        <a:bodyPr/>
        <a:lstStyle/>
        <a:p>
          <a:pPr>
            <a:lnSpc>
              <a:spcPct val="150000"/>
            </a:lnSpc>
          </a:pPr>
          <a:r>
            <a:rPr lang="en-US" sz="1600" dirty="0">
              <a:latin typeface="Oswald" panose="00000500000000000000" pitchFamily="2" charset="0"/>
            </a:rPr>
            <a:t>EVEN if the student does not live with that parent. </a:t>
          </a:r>
        </a:p>
      </dgm:t>
    </dgm:pt>
    <dgm:pt modelId="{B2DB17DD-463A-4EBD-A303-732F63BEBC8B}" type="parTrans" cxnId="{54444562-8477-4C86-BF8C-46E5CD60F641}">
      <dgm:prSet/>
      <dgm:spPr/>
      <dgm:t>
        <a:bodyPr/>
        <a:lstStyle/>
        <a:p>
          <a:endParaRPr lang="en-US"/>
        </a:p>
      </dgm:t>
    </dgm:pt>
    <dgm:pt modelId="{85D7853C-9B31-402A-92EF-D6228BFEA969}" type="sibTrans" cxnId="{54444562-8477-4C86-BF8C-46E5CD60F641}">
      <dgm:prSet/>
      <dgm:spPr/>
      <dgm:t>
        <a:bodyPr/>
        <a:lstStyle/>
        <a:p>
          <a:endParaRPr lang="en-US"/>
        </a:p>
      </dgm:t>
    </dgm:pt>
    <dgm:pt modelId="{7887C4D7-D06B-4DFF-8EB6-B0A6E6A40054}">
      <dgm:prSet custT="1"/>
      <dgm:spPr/>
      <dgm:t>
        <a:bodyPr/>
        <a:lstStyle/>
        <a:p>
          <a:pPr>
            <a:lnSpc>
              <a:spcPct val="150000"/>
            </a:lnSpc>
          </a:pPr>
          <a:r>
            <a:rPr lang="en-US" sz="1600" dirty="0">
              <a:latin typeface="Oswald" panose="00000500000000000000" pitchFamily="2" charset="0"/>
            </a:rPr>
            <a:t>If parent is re-married, report information about their spouse (student’s step-parent)</a:t>
          </a:r>
        </a:p>
      </dgm:t>
    </dgm:pt>
    <dgm:pt modelId="{CAADE9C7-14DB-4912-8F41-FAFA31D4AFEC}" type="sibTrans" cxnId="{9612E764-C72C-4F95-A1D1-50C9D9D71680}">
      <dgm:prSet/>
      <dgm:spPr/>
      <dgm:t>
        <a:bodyPr/>
        <a:lstStyle/>
        <a:p>
          <a:endParaRPr lang="en-US"/>
        </a:p>
      </dgm:t>
    </dgm:pt>
    <dgm:pt modelId="{20C1D26F-45A7-41B6-A834-63B62EC0FBC2}" type="parTrans" cxnId="{9612E764-C72C-4F95-A1D1-50C9D9D71680}">
      <dgm:prSet/>
      <dgm:spPr/>
      <dgm:t>
        <a:bodyPr/>
        <a:lstStyle/>
        <a:p>
          <a:endParaRPr lang="en-US"/>
        </a:p>
      </dgm:t>
    </dgm:pt>
    <dgm:pt modelId="{59F16E44-9FF4-4551-8225-746E1C335532}" type="pres">
      <dgm:prSet presAssocID="{705D39AA-55A3-47E8-8D98-1BC176E70AF1}" presName="linearFlow" presStyleCnt="0">
        <dgm:presLayoutVars>
          <dgm:dir/>
          <dgm:animLvl val="lvl"/>
          <dgm:resizeHandles val="exact"/>
        </dgm:presLayoutVars>
      </dgm:prSet>
      <dgm:spPr/>
    </dgm:pt>
    <dgm:pt modelId="{B060978C-C489-4E9A-B120-52133523F92F}" type="pres">
      <dgm:prSet presAssocID="{40CA040A-8012-4913-AFAB-FD44E5D3B91F}" presName="composite" presStyleCnt="0"/>
      <dgm:spPr/>
    </dgm:pt>
    <dgm:pt modelId="{B335BFF4-9E9C-44FB-93F1-3C31B901D57A}" type="pres">
      <dgm:prSet presAssocID="{40CA040A-8012-4913-AFAB-FD44E5D3B91F}" presName="parentText" presStyleLbl="alignNode1" presStyleIdx="0" presStyleCnt="2">
        <dgm:presLayoutVars>
          <dgm:chMax val="1"/>
          <dgm:bulletEnabled val="1"/>
        </dgm:presLayoutVars>
      </dgm:prSet>
      <dgm:spPr/>
    </dgm:pt>
    <dgm:pt modelId="{083B4992-07FF-4491-88D1-2C4362BF2808}" type="pres">
      <dgm:prSet presAssocID="{40CA040A-8012-4913-AFAB-FD44E5D3B91F}" presName="descendantText" presStyleLbl="alignAcc1" presStyleIdx="0" presStyleCnt="2">
        <dgm:presLayoutVars>
          <dgm:bulletEnabled val="1"/>
        </dgm:presLayoutVars>
      </dgm:prSet>
      <dgm:spPr/>
    </dgm:pt>
    <dgm:pt modelId="{77A35CAE-5787-49AB-B9D2-1F985F2E9F69}" type="pres">
      <dgm:prSet presAssocID="{F621C4AF-6FFC-4010-B5FA-D62AD8EA5FE4}" presName="sp" presStyleCnt="0"/>
      <dgm:spPr/>
    </dgm:pt>
    <dgm:pt modelId="{D90913AC-6446-4939-9D89-E944C979766B}" type="pres">
      <dgm:prSet presAssocID="{9310F838-7AC9-40F6-87DC-F0F0EEE34380}" presName="composite" presStyleCnt="0"/>
      <dgm:spPr/>
    </dgm:pt>
    <dgm:pt modelId="{CAE76F48-4FBF-4C3A-92A3-768BFDDF063E}" type="pres">
      <dgm:prSet presAssocID="{9310F838-7AC9-40F6-87DC-F0F0EEE34380}" presName="parentText" presStyleLbl="alignNode1" presStyleIdx="1" presStyleCnt="2">
        <dgm:presLayoutVars>
          <dgm:chMax val="1"/>
          <dgm:bulletEnabled val="1"/>
        </dgm:presLayoutVars>
      </dgm:prSet>
      <dgm:spPr/>
    </dgm:pt>
    <dgm:pt modelId="{C1BB19C9-551B-40A3-8A67-D37FB76A88C7}" type="pres">
      <dgm:prSet presAssocID="{9310F838-7AC9-40F6-87DC-F0F0EEE34380}" presName="descendantText" presStyleLbl="alignAcc1" presStyleIdx="1" presStyleCnt="2" custScaleX="98875" custScaleY="224018">
        <dgm:presLayoutVars>
          <dgm:bulletEnabled val="1"/>
        </dgm:presLayoutVars>
      </dgm:prSet>
      <dgm:spPr/>
    </dgm:pt>
  </dgm:ptLst>
  <dgm:cxnLst>
    <dgm:cxn modelId="{A9F88F3F-6BEF-4CB3-9E70-28218F678915}" srcId="{9310F838-7AC9-40F6-87DC-F0F0EEE34380}" destId="{FCD43E91-B4C7-48BB-B21B-0FA31038B685}" srcOrd="1" destOrd="0" parTransId="{3A53E95C-06BE-409B-823B-07426F0B3036}" sibTransId="{E58201D6-F03A-4C21-84BE-25B9811C1695}"/>
    <dgm:cxn modelId="{880FDC61-C712-4957-92EE-3AC1A07104E0}" type="presOf" srcId="{FCD43E91-B4C7-48BB-B21B-0FA31038B685}" destId="{C1BB19C9-551B-40A3-8A67-D37FB76A88C7}" srcOrd="0" destOrd="2" presId="urn:microsoft.com/office/officeart/2005/8/layout/chevron2"/>
    <dgm:cxn modelId="{54444562-8477-4C86-BF8C-46E5CD60F641}" srcId="{CB8CB6EB-1B79-4699-83B5-46BF65DD86B7}" destId="{47F0F99C-7B14-4BB8-ABBD-41546EB9B20F}" srcOrd="0" destOrd="0" parTransId="{B2DB17DD-463A-4EBD-A303-732F63BEBC8B}" sibTransId="{85D7853C-9B31-402A-92EF-D6228BFEA969}"/>
    <dgm:cxn modelId="{9612E764-C72C-4F95-A1D1-50C9D9D71680}" srcId="{9310F838-7AC9-40F6-87DC-F0F0EEE34380}" destId="{7887C4D7-D06B-4DFF-8EB6-B0A6E6A40054}" srcOrd="2" destOrd="0" parTransId="{20C1D26F-45A7-41B6-A834-63B62EC0FBC2}" sibTransId="{CAADE9C7-14DB-4912-8F41-FAFA31D4AFEC}"/>
    <dgm:cxn modelId="{AB8D326D-1A09-45AB-94EB-7D15C43684DB}" type="presOf" srcId="{47F0F99C-7B14-4BB8-ABBD-41546EB9B20F}" destId="{C1BB19C9-551B-40A3-8A67-D37FB76A88C7}" srcOrd="0" destOrd="1" presId="urn:microsoft.com/office/officeart/2005/8/layout/chevron2"/>
    <dgm:cxn modelId="{28980C72-F102-4101-B3B1-888DACBC7C1A}" type="presOf" srcId="{7887C4D7-D06B-4DFF-8EB6-B0A6E6A40054}" destId="{C1BB19C9-551B-40A3-8A67-D37FB76A88C7}" srcOrd="0" destOrd="3" presId="urn:microsoft.com/office/officeart/2005/8/layout/chevron2"/>
    <dgm:cxn modelId="{9C828353-7C1C-4578-8D47-3A2F25D45464}" type="presOf" srcId="{CB8CB6EB-1B79-4699-83B5-46BF65DD86B7}" destId="{C1BB19C9-551B-40A3-8A67-D37FB76A88C7}" srcOrd="0" destOrd="0" presId="urn:microsoft.com/office/officeart/2005/8/layout/chevron2"/>
    <dgm:cxn modelId="{00FE2B54-0903-4569-BA1B-3B0D778C2CF4}" srcId="{40CA040A-8012-4913-AFAB-FD44E5D3B91F}" destId="{D2C67AC6-3438-40FA-B460-0380F54052CD}" srcOrd="0" destOrd="0" parTransId="{E5011B16-F1DA-4C42-9E09-D1C5B4431E8F}" sibTransId="{AFC84477-0EB8-4E7C-90A3-DA3326A29314}"/>
    <dgm:cxn modelId="{6022437D-803C-4464-9AE9-2100EC016663}" srcId="{705D39AA-55A3-47E8-8D98-1BC176E70AF1}" destId="{40CA040A-8012-4913-AFAB-FD44E5D3B91F}" srcOrd="0" destOrd="0" parTransId="{FF0A16FA-5955-4EBF-B6F2-48B780ABFB25}" sibTransId="{F621C4AF-6FFC-4010-B5FA-D62AD8EA5FE4}"/>
    <dgm:cxn modelId="{60EC657E-1DF1-4CB3-A082-966641CCEF1B}" type="presOf" srcId="{40CA040A-8012-4913-AFAB-FD44E5D3B91F}" destId="{B335BFF4-9E9C-44FB-93F1-3C31B901D57A}" srcOrd="0" destOrd="0" presId="urn:microsoft.com/office/officeart/2005/8/layout/chevron2"/>
    <dgm:cxn modelId="{9642688D-D9BE-40E8-8887-C4C68316CDD9}" type="presOf" srcId="{9310F838-7AC9-40F6-87DC-F0F0EEE34380}" destId="{CAE76F48-4FBF-4C3A-92A3-768BFDDF063E}" srcOrd="0" destOrd="0" presId="urn:microsoft.com/office/officeart/2005/8/layout/chevron2"/>
    <dgm:cxn modelId="{41C25DB4-C6C5-47B3-9EC6-CF85383906CE}" type="presOf" srcId="{705D39AA-55A3-47E8-8D98-1BC176E70AF1}" destId="{59F16E44-9FF4-4551-8225-746E1C335532}" srcOrd="0" destOrd="0" presId="urn:microsoft.com/office/officeart/2005/8/layout/chevron2"/>
    <dgm:cxn modelId="{4BD0DFD1-302F-434B-A37A-8341C2511B93}" srcId="{705D39AA-55A3-47E8-8D98-1BC176E70AF1}" destId="{9310F838-7AC9-40F6-87DC-F0F0EEE34380}" srcOrd="1" destOrd="0" parTransId="{9FEF410D-58E6-41C2-B300-78D18F58C31C}" sibTransId="{23A84D58-339B-40E9-A9E4-80062D20D426}"/>
    <dgm:cxn modelId="{F0A535DF-1A6E-4E9A-9770-96588D87B471}" srcId="{9310F838-7AC9-40F6-87DC-F0F0EEE34380}" destId="{CB8CB6EB-1B79-4699-83B5-46BF65DD86B7}" srcOrd="0" destOrd="0" parTransId="{F8E51B46-CCB3-4610-8C9B-DE0C4D893D8E}" sibTransId="{39AC042F-B7AB-4476-8BF7-CD048CFAC771}"/>
    <dgm:cxn modelId="{86F77CE5-92B7-4984-ABB1-422A7A9EC530}" type="presOf" srcId="{D2C67AC6-3438-40FA-B460-0380F54052CD}" destId="{083B4992-07FF-4491-88D1-2C4362BF2808}" srcOrd="0" destOrd="0" presId="urn:microsoft.com/office/officeart/2005/8/layout/chevron2"/>
    <dgm:cxn modelId="{0A52B02A-AA71-4201-88CF-B15824140798}" type="presParOf" srcId="{59F16E44-9FF4-4551-8225-746E1C335532}" destId="{B060978C-C489-4E9A-B120-52133523F92F}" srcOrd="0" destOrd="0" presId="urn:microsoft.com/office/officeart/2005/8/layout/chevron2"/>
    <dgm:cxn modelId="{EEF563B8-E97F-418B-A2A2-A57A4059E32A}" type="presParOf" srcId="{B060978C-C489-4E9A-B120-52133523F92F}" destId="{B335BFF4-9E9C-44FB-93F1-3C31B901D57A}" srcOrd="0" destOrd="0" presId="urn:microsoft.com/office/officeart/2005/8/layout/chevron2"/>
    <dgm:cxn modelId="{F4C77D3F-727D-4117-8AE8-D2E85D2D6809}" type="presParOf" srcId="{B060978C-C489-4E9A-B120-52133523F92F}" destId="{083B4992-07FF-4491-88D1-2C4362BF2808}" srcOrd="1" destOrd="0" presId="urn:microsoft.com/office/officeart/2005/8/layout/chevron2"/>
    <dgm:cxn modelId="{90E01986-A679-4B13-8F6B-1F86D5ECC6CD}" type="presParOf" srcId="{59F16E44-9FF4-4551-8225-746E1C335532}" destId="{77A35CAE-5787-49AB-B9D2-1F985F2E9F69}" srcOrd="1" destOrd="0" presId="urn:microsoft.com/office/officeart/2005/8/layout/chevron2"/>
    <dgm:cxn modelId="{28723268-AE8D-4703-B927-076FFBA697E0}" type="presParOf" srcId="{59F16E44-9FF4-4551-8225-746E1C335532}" destId="{D90913AC-6446-4939-9D89-E944C979766B}" srcOrd="2" destOrd="0" presId="urn:microsoft.com/office/officeart/2005/8/layout/chevron2"/>
    <dgm:cxn modelId="{12382CB3-730C-4E20-A364-FE09FF477739}" type="presParOf" srcId="{D90913AC-6446-4939-9D89-E944C979766B}" destId="{CAE76F48-4FBF-4C3A-92A3-768BFDDF063E}" srcOrd="0" destOrd="0" presId="urn:microsoft.com/office/officeart/2005/8/layout/chevron2"/>
    <dgm:cxn modelId="{EE0F15DB-1A55-48FC-B663-CC626C2E63E0}" type="presParOf" srcId="{D90913AC-6446-4939-9D89-E944C979766B}" destId="{C1BB19C9-551B-40A3-8A67-D37FB76A88C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61202E-DAE6-4B48-A432-D328B3C53460}" type="doc">
      <dgm:prSet loTypeId="urn:microsoft.com/office/officeart/2005/8/layout/list1" loCatId="list" qsTypeId="urn:microsoft.com/office/officeart/2005/8/quickstyle/simple1" qsCatId="simple" csTypeId="urn:microsoft.com/office/officeart/2005/8/colors/accent3_2" csCatId="accent3" phldr="1"/>
      <dgm:spPr/>
      <dgm:t>
        <a:bodyPr/>
        <a:lstStyle/>
        <a:p>
          <a:endParaRPr lang="en-US"/>
        </a:p>
      </dgm:t>
    </dgm:pt>
    <dgm:pt modelId="{3414B98B-8540-4F58-82C5-1180A9E6FA9E}">
      <dgm:prSet/>
      <dgm:spPr/>
      <dgm:t>
        <a:bodyPr/>
        <a:lstStyle/>
        <a:p>
          <a:r>
            <a:rPr lang="en-US" dirty="0"/>
            <a:t>Primary residence</a:t>
          </a:r>
        </a:p>
      </dgm:t>
    </dgm:pt>
    <dgm:pt modelId="{C8B3A7B5-BE6E-41C6-90C4-FE2BE889626B}" type="parTrans" cxnId="{6847D9EB-3480-4EA2-9B8E-31022924921E}">
      <dgm:prSet/>
      <dgm:spPr/>
      <dgm:t>
        <a:bodyPr/>
        <a:lstStyle/>
        <a:p>
          <a:endParaRPr lang="en-US"/>
        </a:p>
      </dgm:t>
    </dgm:pt>
    <dgm:pt modelId="{553E6109-0CD8-43A4-8A5E-C227AB541CCF}" type="sibTrans" cxnId="{6847D9EB-3480-4EA2-9B8E-31022924921E}">
      <dgm:prSet/>
      <dgm:spPr/>
      <dgm:t>
        <a:bodyPr/>
        <a:lstStyle/>
        <a:p>
          <a:endParaRPr lang="en-US"/>
        </a:p>
      </dgm:t>
    </dgm:pt>
    <dgm:pt modelId="{2183BCFB-1390-437C-AA3C-D1674B05E707}">
      <dgm:prSet/>
      <dgm:spPr/>
      <dgm:t>
        <a:bodyPr/>
        <a:lstStyle/>
        <a:p>
          <a:r>
            <a:rPr lang="en-US" dirty="0"/>
            <a:t>Life insurance plans</a:t>
          </a:r>
        </a:p>
      </dgm:t>
    </dgm:pt>
    <dgm:pt modelId="{8F3366AD-DEA5-4D45-B570-1296BD1DE7D9}" type="parTrans" cxnId="{6962C1B1-759C-4C00-A0E2-075F5F29C3AE}">
      <dgm:prSet/>
      <dgm:spPr/>
      <dgm:t>
        <a:bodyPr/>
        <a:lstStyle/>
        <a:p>
          <a:endParaRPr lang="en-US"/>
        </a:p>
      </dgm:t>
    </dgm:pt>
    <dgm:pt modelId="{DA3E3E21-A93A-4B64-A2BF-FBD20FB4003B}" type="sibTrans" cxnId="{6962C1B1-759C-4C00-A0E2-075F5F29C3AE}">
      <dgm:prSet/>
      <dgm:spPr/>
      <dgm:t>
        <a:bodyPr/>
        <a:lstStyle/>
        <a:p>
          <a:endParaRPr lang="en-US"/>
        </a:p>
      </dgm:t>
    </dgm:pt>
    <dgm:pt modelId="{64FC57E1-EEB7-47E6-B0DD-4A8C1D2E67E7}">
      <dgm:prSet/>
      <dgm:spPr/>
      <dgm:t>
        <a:bodyPr/>
        <a:lstStyle/>
        <a:p>
          <a:r>
            <a:rPr lang="en-US"/>
            <a:t>Retirement Plans </a:t>
          </a:r>
        </a:p>
      </dgm:t>
    </dgm:pt>
    <dgm:pt modelId="{988C6C5B-B4C9-47D6-B002-D475F348DF7A}" type="parTrans" cxnId="{01280F5E-678D-4235-AEA4-0A1FA73DBFE7}">
      <dgm:prSet/>
      <dgm:spPr/>
      <dgm:t>
        <a:bodyPr/>
        <a:lstStyle/>
        <a:p>
          <a:endParaRPr lang="en-US"/>
        </a:p>
      </dgm:t>
    </dgm:pt>
    <dgm:pt modelId="{CE09D462-F4D2-47F8-998C-BD424451F1FB}" type="sibTrans" cxnId="{01280F5E-678D-4235-AEA4-0A1FA73DBFE7}">
      <dgm:prSet/>
      <dgm:spPr/>
      <dgm:t>
        <a:bodyPr/>
        <a:lstStyle/>
        <a:p>
          <a:endParaRPr lang="en-US"/>
        </a:p>
      </dgm:t>
    </dgm:pt>
    <dgm:pt modelId="{6FD341E6-1E30-40BC-9A61-06F782F8AAAE}">
      <dgm:prSet/>
      <dgm:spPr/>
      <dgm:t>
        <a:bodyPr/>
        <a:lstStyle/>
        <a:p>
          <a:r>
            <a:rPr lang="en-US"/>
            <a:t>PERS/STERS</a:t>
          </a:r>
        </a:p>
      </dgm:t>
    </dgm:pt>
    <dgm:pt modelId="{D0E57839-8C81-43A2-B5A8-06BBD7331E87}" type="parTrans" cxnId="{956DC93C-0E56-4221-9F3C-03E822B2E897}">
      <dgm:prSet/>
      <dgm:spPr/>
      <dgm:t>
        <a:bodyPr/>
        <a:lstStyle/>
        <a:p>
          <a:endParaRPr lang="en-US"/>
        </a:p>
      </dgm:t>
    </dgm:pt>
    <dgm:pt modelId="{7A6309DE-F383-4C84-B0F5-6D8E90CDFF1A}" type="sibTrans" cxnId="{956DC93C-0E56-4221-9F3C-03E822B2E897}">
      <dgm:prSet/>
      <dgm:spPr/>
      <dgm:t>
        <a:bodyPr/>
        <a:lstStyle/>
        <a:p>
          <a:endParaRPr lang="en-US"/>
        </a:p>
      </dgm:t>
    </dgm:pt>
    <dgm:pt modelId="{5BEDED5A-19C7-48B3-9A49-F537BCC44D83}">
      <dgm:prSet/>
      <dgm:spPr/>
      <dgm:t>
        <a:bodyPr/>
        <a:lstStyle/>
        <a:p>
          <a:r>
            <a:rPr lang="en-US"/>
            <a:t>401K</a:t>
          </a:r>
        </a:p>
      </dgm:t>
    </dgm:pt>
    <dgm:pt modelId="{86430709-551E-468B-A90E-E652150FFF41}" type="parTrans" cxnId="{29E0F909-16BD-4A0F-B53B-134C38277967}">
      <dgm:prSet/>
      <dgm:spPr/>
      <dgm:t>
        <a:bodyPr/>
        <a:lstStyle/>
        <a:p>
          <a:endParaRPr lang="en-US"/>
        </a:p>
      </dgm:t>
    </dgm:pt>
    <dgm:pt modelId="{C5B28FA1-A082-4100-A4DA-FBF538B1D901}" type="sibTrans" cxnId="{29E0F909-16BD-4A0F-B53B-134C38277967}">
      <dgm:prSet/>
      <dgm:spPr/>
      <dgm:t>
        <a:bodyPr/>
        <a:lstStyle/>
        <a:p>
          <a:endParaRPr lang="en-US"/>
        </a:p>
      </dgm:t>
    </dgm:pt>
    <dgm:pt modelId="{4181764F-1D77-4576-9305-DEFEF929F32D}">
      <dgm:prSet/>
      <dgm:spPr/>
      <dgm:t>
        <a:bodyPr/>
        <a:lstStyle/>
        <a:p>
          <a:r>
            <a:rPr lang="en-US"/>
            <a:t>Pension funds</a:t>
          </a:r>
        </a:p>
      </dgm:t>
    </dgm:pt>
    <dgm:pt modelId="{CC80E4F0-60BF-41A9-B3DC-C635D0285866}" type="parTrans" cxnId="{DAF7BFFD-8491-4EED-8AEA-4AE394642634}">
      <dgm:prSet/>
      <dgm:spPr/>
      <dgm:t>
        <a:bodyPr/>
        <a:lstStyle/>
        <a:p>
          <a:endParaRPr lang="en-US"/>
        </a:p>
      </dgm:t>
    </dgm:pt>
    <dgm:pt modelId="{DE816F2F-F69B-43C5-B609-2C67A429B688}" type="sibTrans" cxnId="{DAF7BFFD-8491-4EED-8AEA-4AE394642634}">
      <dgm:prSet/>
      <dgm:spPr/>
      <dgm:t>
        <a:bodyPr/>
        <a:lstStyle/>
        <a:p>
          <a:endParaRPr lang="en-US"/>
        </a:p>
      </dgm:t>
    </dgm:pt>
    <dgm:pt modelId="{4A12A582-5C07-4541-A834-28A850C9F827}">
      <dgm:prSet/>
      <dgm:spPr/>
      <dgm:t>
        <a:bodyPr/>
        <a:lstStyle/>
        <a:p>
          <a:r>
            <a:rPr lang="en-US"/>
            <a:t>Annuties</a:t>
          </a:r>
        </a:p>
      </dgm:t>
    </dgm:pt>
    <dgm:pt modelId="{85DE8A8A-0566-477F-B2C1-6381C446B8CB}" type="parTrans" cxnId="{4D628867-1796-438E-9942-2D9EA7AE8834}">
      <dgm:prSet/>
      <dgm:spPr/>
      <dgm:t>
        <a:bodyPr/>
        <a:lstStyle/>
        <a:p>
          <a:endParaRPr lang="en-US"/>
        </a:p>
      </dgm:t>
    </dgm:pt>
    <dgm:pt modelId="{81D05B9E-790C-4EE4-ACE8-A35171EC4A93}" type="sibTrans" cxnId="{4D628867-1796-438E-9942-2D9EA7AE8834}">
      <dgm:prSet/>
      <dgm:spPr/>
      <dgm:t>
        <a:bodyPr/>
        <a:lstStyle/>
        <a:p>
          <a:endParaRPr lang="en-US"/>
        </a:p>
      </dgm:t>
    </dgm:pt>
    <dgm:pt modelId="{4D080598-0839-48A0-8F91-70B794C7CB53}">
      <dgm:prSet/>
      <dgm:spPr/>
      <dgm:t>
        <a:bodyPr/>
        <a:lstStyle/>
        <a:p>
          <a:r>
            <a:rPr lang="en-US"/>
            <a:t>Non-education IRAs</a:t>
          </a:r>
        </a:p>
      </dgm:t>
    </dgm:pt>
    <dgm:pt modelId="{9ACE86BD-B559-4941-BDEB-004B95497A99}" type="parTrans" cxnId="{3698DD42-28A6-40EA-BFB4-503DB98ADBB9}">
      <dgm:prSet/>
      <dgm:spPr/>
      <dgm:t>
        <a:bodyPr/>
        <a:lstStyle/>
        <a:p>
          <a:endParaRPr lang="en-US"/>
        </a:p>
      </dgm:t>
    </dgm:pt>
    <dgm:pt modelId="{EF7F7BFA-69EC-4F99-BEF0-C94E29333F4E}" type="sibTrans" cxnId="{3698DD42-28A6-40EA-BFB4-503DB98ADBB9}">
      <dgm:prSet/>
      <dgm:spPr/>
      <dgm:t>
        <a:bodyPr/>
        <a:lstStyle/>
        <a:p>
          <a:endParaRPr lang="en-US"/>
        </a:p>
      </dgm:t>
    </dgm:pt>
    <dgm:pt modelId="{4BB934DE-FE18-4CF8-A8FE-31AC82EAF6BE}">
      <dgm:prSet/>
      <dgm:spPr/>
      <dgm:t>
        <a:bodyPr/>
        <a:lstStyle/>
        <a:p>
          <a:r>
            <a:rPr lang="en-US"/>
            <a:t>KEOG plans</a:t>
          </a:r>
        </a:p>
      </dgm:t>
    </dgm:pt>
    <dgm:pt modelId="{3AB71319-2B16-4B60-9573-2CB4EC4A1B6F}" type="parTrans" cxnId="{F99AB189-381B-448B-B40D-D3E1D21FBB5F}">
      <dgm:prSet/>
      <dgm:spPr/>
      <dgm:t>
        <a:bodyPr/>
        <a:lstStyle/>
        <a:p>
          <a:endParaRPr lang="en-US"/>
        </a:p>
      </dgm:t>
    </dgm:pt>
    <dgm:pt modelId="{210CEB7F-CD2B-455F-B4ED-5807893F7242}" type="sibTrans" cxnId="{F99AB189-381B-448B-B40D-D3E1D21FBB5F}">
      <dgm:prSet/>
      <dgm:spPr/>
      <dgm:t>
        <a:bodyPr/>
        <a:lstStyle/>
        <a:p>
          <a:endParaRPr lang="en-US"/>
        </a:p>
      </dgm:t>
    </dgm:pt>
    <dgm:pt modelId="{90300D39-CBAC-4685-846E-244F22BAD32D}" type="pres">
      <dgm:prSet presAssocID="{1B61202E-DAE6-4B48-A432-D328B3C53460}" presName="linear" presStyleCnt="0">
        <dgm:presLayoutVars>
          <dgm:dir/>
          <dgm:animLvl val="lvl"/>
          <dgm:resizeHandles val="exact"/>
        </dgm:presLayoutVars>
      </dgm:prSet>
      <dgm:spPr/>
    </dgm:pt>
    <dgm:pt modelId="{E37E7DF3-C695-402D-B1A3-43A1D5F61567}" type="pres">
      <dgm:prSet presAssocID="{3414B98B-8540-4F58-82C5-1180A9E6FA9E}" presName="parentLin" presStyleCnt="0"/>
      <dgm:spPr/>
    </dgm:pt>
    <dgm:pt modelId="{A5B9BC9F-8BAB-49E6-8D59-186C07849226}" type="pres">
      <dgm:prSet presAssocID="{3414B98B-8540-4F58-82C5-1180A9E6FA9E}" presName="parentLeftMargin" presStyleLbl="node1" presStyleIdx="0" presStyleCnt="3"/>
      <dgm:spPr/>
    </dgm:pt>
    <dgm:pt modelId="{C8263AEA-5A55-4CE3-9D2C-F63A2F8FF859}" type="pres">
      <dgm:prSet presAssocID="{3414B98B-8540-4F58-82C5-1180A9E6FA9E}" presName="parentText" presStyleLbl="node1" presStyleIdx="0" presStyleCnt="3">
        <dgm:presLayoutVars>
          <dgm:chMax val="0"/>
          <dgm:bulletEnabled val="1"/>
        </dgm:presLayoutVars>
      </dgm:prSet>
      <dgm:spPr/>
    </dgm:pt>
    <dgm:pt modelId="{4834FF93-B443-422E-8E2C-36D0EFB3D8C7}" type="pres">
      <dgm:prSet presAssocID="{3414B98B-8540-4F58-82C5-1180A9E6FA9E}" presName="negativeSpace" presStyleCnt="0"/>
      <dgm:spPr/>
    </dgm:pt>
    <dgm:pt modelId="{0E41F614-671C-4928-BFFB-384306D53CB4}" type="pres">
      <dgm:prSet presAssocID="{3414B98B-8540-4F58-82C5-1180A9E6FA9E}" presName="childText" presStyleLbl="conFgAcc1" presStyleIdx="0" presStyleCnt="3">
        <dgm:presLayoutVars>
          <dgm:bulletEnabled val="1"/>
        </dgm:presLayoutVars>
      </dgm:prSet>
      <dgm:spPr/>
    </dgm:pt>
    <dgm:pt modelId="{7879861C-FAC1-476B-8EF7-A2ED116C09B1}" type="pres">
      <dgm:prSet presAssocID="{553E6109-0CD8-43A4-8A5E-C227AB541CCF}" presName="spaceBetweenRectangles" presStyleCnt="0"/>
      <dgm:spPr/>
    </dgm:pt>
    <dgm:pt modelId="{82EC8383-45FA-4A49-87C0-715FCA993692}" type="pres">
      <dgm:prSet presAssocID="{2183BCFB-1390-437C-AA3C-D1674B05E707}" presName="parentLin" presStyleCnt="0"/>
      <dgm:spPr/>
    </dgm:pt>
    <dgm:pt modelId="{F6A2C7B3-3C3C-420A-80FE-17B173FA08B5}" type="pres">
      <dgm:prSet presAssocID="{2183BCFB-1390-437C-AA3C-D1674B05E707}" presName="parentLeftMargin" presStyleLbl="node1" presStyleIdx="0" presStyleCnt="3"/>
      <dgm:spPr/>
    </dgm:pt>
    <dgm:pt modelId="{AE315F56-3895-4E2F-A754-EC19E43958F1}" type="pres">
      <dgm:prSet presAssocID="{2183BCFB-1390-437C-AA3C-D1674B05E707}" presName="parentText" presStyleLbl="node1" presStyleIdx="1" presStyleCnt="3">
        <dgm:presLayoutVars>
          <dgm:chMax val="0"/>
          <dgm:bulletEnabled val="1"/>
        </dgm:presLayoutVars>
      </dgm:prSet>
      <dgm:spPr/>
    </dgm:pt>
    <dgm:pt modelId="{DDDAC475-83FB-43F4-80A0-C5F56ED162A4}" type="pres">
      <dgm:prSet presAssocID="{2183BCFB-1390-437C-AA3C-D1674B05E707}" presName="negativeSpace" presStyleCnt="0"/>
      <dgm:spPr/>
    </dgm:pt>
    <dgm:pt modelId="{847DB235-BA49-41E7-8390-7DB887DBC850}" type="pres">
      <dgm:prSet presAssocID="{2183BCFB-1390-437C-AA3C-D1674B05E707}" presName="childText" presStyleLbl="conFgAcc1" presStyleIdx="1" presStyleCnt="3">
        <dgm:presLayoutVars>
          <dgm:bulletEnabled val="1"/>
        </dgm:presLayoutVars>
      </dgm:prSet>
      <dgm:spPr/>
    </dgm:pt>
    <dgm:pt modelId="{85FD910A-6819-4A2B-A514-A568355F4A46}" type="pres">
      <dgm:prSet presAssocID="{DA3E3E21-A93A-4B64-A2BF-FBD20FB4003B}" presName="spaceBetweenRectangles" presStyleCnt="0"/>
      <dgm:spPr/>
    </dgm:pt>
    <dgm:pt modelId="{2EA540BF-FE74-4320-A467-5A53B9600D66}" type="pres">
      <dgm:prSet presAssocID="{64FC57E1-EEB7-47E6-B0DD-4A8C1D2E67E7}" presName="parentLin" presStyleCnt="0"/>
      <dgm:spPr/>
    </dgm:pt>
    <dgm:pt modelId="{510F7111-0868-421C-802E-6CC15B10EE50}" type="pres">
      <dgm:prSet presAssocID="{64FC57E1-EEB7-47E6-B0DD-4A8C1D2E67E7}" presName="parentLeftMargin" presStyleLbl="node1" presStyleIdx="1" presStyleCnt="3"/>
      <dgm:spPr/>
    </dgm:pt>
    <dgm:pt modelId="{E31B003B-2B4D-46F9-B0DB-F956F947FEA7}" type="pres">
      <dgm:prSet presAssocID="{64FC57E1-EEB7-47E6-B0DD-4A8C1D2E67E7}" presName="parentText" presStyleLbl="node1" presStyleIdx="2" presStyleCnt="3">
        <dgm:presLayoutVars>
          <dgm:chMax val="0"/>
          <dgm:bulletEnabled val="1"/>
        </dgm:presLayoutVars>
      </dgm:prSet>
      <dgm:spPr/>
    </dgm:pt>
    <dgm:pt modelId="{005A7BCB-A312-49F2-8BC8-EE5C9D3F6D84}" type="pres">
      <dgm:prSet presAssocID="{64FC57E1-EEB7-47E6-B0DD-4A8C1D2E67E7}" presName="negativeSpace" presStyleCnt="0"/>
      <dgm:spPr/>
    </dgm:pt>
    <dgm:pt modelId="{48F9E9DF-04C0-4B8A-A6D0-FC9B7E06671C}" type="pres">
      <dgm:prSet presAssocID="{64FC57E1-EEB7-47E6-B0DD-4A8C1D2E67E7}" presName="childText" presStyleLbl="conFgAcc1" presStyleIdx="2" presStyleCnt="3">
        <dgm:presLayoutVars>
          <dgm:bulletEnabled val="1"/>
        </dgm:presLayoutVars>
      </dgm:prSet>
      <dgm:spPr/>
    </dgm:pt>
  </dgm:ptLst>
  <dgm:cxnLst>
    <dgm:cxn modelId="{A1A44807-5858-4038-915C-9D3612E8DD92}" type="presOf" srcId="{4D080598-0839-48A0-8F91-70B794C7CB53}" destId="{48F9E9DF-04C0-4B8A-A6D0-FC9B7E06671C}" srcOrd="0" destOrd="4" presId="urn:microsoft.com/office/officeart/2005/8/layout/list1"/>
    <dgm:cxn modelId="{29E0F909-16BD-4A0F-B53B-134C38277967}" srcId="{64FC57E1-EEB7-47E6-B0DD-4A8C1D2E67E7}" destId="{5BEDED5A-19C7-48B3-9A49-F537BCC44D83}" srcOrd="1" destOrd="0" parTransId="{86430709-551E-468B-A90E-E652150FFF41}" sibTransId="{C5B28FA1-A082-4100-A4DA-FBF538B1D901}"/>
    <dgm:cxn modelId="{6DEC4D21-A0BC-4BF9-A15A-324209303C74}" type="presOf" srcId="{3414B98B-8540-4F58-82C5-1180A9E6FA9E}" destId="{A5B9BC9F-8BAB-49E6-8D59-186C07849226}" srcOrd="0" destOrd="0" presId="urn:microsoft.com/office/officeart/2005/8/layout/list1"/>
    <dgm:cxn modelId="{4E834434-A75A-431D-AACD-EBD435066863}" type="presOf" srcId="{64FC57E1-EEB7-47E6-B0DD-4A8C1D2E67E7}" destId="{510F7111-0868-421C-802E-6CC15B10EE50}" srcOrd="0" destOrd="0" presId="urn:microsoft.com/office/officeart/2005/8/layout/list1"/>
    <dgm:cxn modelId="{06E5003A-B3BA-437E-BBCE-96D8EDAAC1A0}" type="presOf" srcId="{1B61202E-DAE6-4B48-A432-D328B3C53460}" destId="{90300D39-CBAC-4685-846E-244F22BAD32D}" srcOrd="0" destOrd="0" presId="urn:microsoft.com/office/officeart/2005/8/layout/list1"/>
    <dgm:cxn modelId="{956DC93C-0E56-4221-9F3C-03E822B2E897}" srcId="{64FC57E1-EEB7-47E6-B0DD-4A8C1D2E67E7}" destId="{6FD341E6-1E30-40BC-9A61-06F782F8AAAE}" srcOrd="0" destOrd="0" parTransId="{D0E57839-8C81-43A2-B5A8-06BBD7331E87}" sibTransId="{7A6309DE-F383-4C84-B0F5-6D8E90CDFF1A}"/>
    <dgm:cxn modelId="{01280F5E-678D-4235-AEA4-0A1FA73DBFE7}" srcId="{1B61202E-DAE6-4B48-A432-D328B3C53460}" destId="{64FC57E1-EEB7-47E6-B0DD-4A8C1D2E67E7}" srcOrd="2" destOrd="0" parTransId="{988C6C5B-B4C9-47D6-B002-D475F348DF7A}" sibTransId="{CE09D462-F4D2-47F8-998C-BD424451F1FB}"/>
    <dgm:cxn modelId="{3698DD42-28A6-40EA-BFB4-503DB98ADBB9}" srcId="{64FC57E1-EEB7-47E6-B0DD-4A8C1D2E67E7}" destId="{4D080598-0839-48A0-8F91-70B794C7CB53}" srcOrd="4" destOrd="0" parTransId="{9ACE86BD-B559-4941-BDEB-004B95497A99}" sibTransId="{EF7F7BFA-69EC-4F99-BEF0-C94E29333F4E}"/>
    <dgm:cxn modelId="{4D628867-1796-438E-9942-2D9EA7AE8834}" srcId="{64FC57E1-EEB7-47E6-B0DD-4A8C1D2E67E7}" destId="{4A12A582-5C07-4541-A834-28A850C9F827}" srcOrd="3" destOrd="0" parTransId="{85DE8A8A-0566-477F-B2C1-6381C446B8CB}" sibTransId="{81D05B9E-790C-4EE4-ACE8-A35171EC4A93}"/>
    <dgm:cxn modelId="{F99AB189-381B-448B-B40D-D3E1D21FBB5F}" srcId="{64FC57E1-EEB7-47E6-B0DD-4A8C1D2E67E7}" destId="{4BB934DE-FE18-4CF8-A8FE-31AC82EAF6BE}" srcOrd="5" destOrd="0" parTransId="{3AB71319-2B16-4B60-9573-2CB4EC4A1B6F}" sibTransId="{210CEB7F-CD2B-455F-B4ED-5807893F7242}"/>
    <dgm:cxn modelId="{1F18529C-264D-4DF4-9568-CAD6A7A897F4}" type="presOf" srcId="{5BEDED5A-19C7-48B3-9A49-F537BCC44D83}" destId="{48F9E9DF-04C0-4B8A-A6D0-FC9B7E06671C}" srcOrd="0" destOrd="1" presId="urn:microsoft.com/office/officeart/2005/8/layout/list1"/>
    <dgm:cxn modelId="{92A7FC9F-FB58-4EA6-A72B-3959333E79C4}" type="presOf" srcId="{2183BCFB-1390-437C-AA3C-D1674B05E707}" destId="{AE315F56-3895-4E2F-A754-EC19E43958F1}" srcOrd="1" destOrd="0" presId="urn:microsoft.com/office/officeart/2005/8/layout/list1"/>
    <dgm:cxn modelId="{99520AA3-9A6A-4A56-BB94-DEEFE5BE6730}" type="presOf" srcId="{2183BCFB-1390-437C-AA3C-D1674B05E707}" destId="{F6A2C7B3-3C3C-420A-80FE-17B173FA08B5}" srcOrd="0" destOrd="0" presId="urn:microsoft.com/office/officeart/2005/8/layout/list1"/>
    <dgm:cxn modelId="{6962C1B1-759C-4C00-A0E2-075F5F29C3AE}" srcId="{1B61202E-DAE6-4B48-A432-D328B3C53460}" destId="{2183BCFB-1390-437C-AA3C-D1674B05E707}" srcOrd="1" destOrd="0" parTransId="{8F3366AD-DEA5-4D45-B570-1296BD1DE7D9}" sibTransId="{DA3E3E21-A93A-4B64-A2BF-FBD20FB4003B}"/>
    <dgm:cxn modelId="{3B3897CA-DBB9-4A29-9FEB-331E675F8777}" type="presOf" srcId="{3414B98B-8540-4F58-82C5-1180A9E6FA9E}" destId="{C8263AEA-5A55-4CE3-9D2C-F63A2F8FF859}" srcOrd="1" destOrd="0" presId="urn:microsoft.com/office/officeart/2005/8/layout/list1"/>
    <dgm:cxn modelId="{4ACBF4D3-D86E-47BB-9FA7-2545F0601A5A}" type="presOf" srcId="{4BB934DE-FE18-4CF8-A8FE-31AC82EAF6BE}" destId="{48F9E9DF-04C0-4B8A-A6D0-FC9B7E06671C}" srcOrd="0" destOrd="5" presId="urn:microsoft.com/office/officeart/2005/8/layout/list1"/>
    <dgm:cxn modelId="{009C5AD8-7645-44D6-8985-645F8AB594E0}" type="presOf" srcId="{4A12A582-5C07-4541-A834-28A850C9F827}" destId="{48F9E9DF-04C0-4B8A-A6D0-FC9B7E06671C}" srcOrd="0" destOrd="3" presId="urn:microsoft.com/office/officeart/2005/8/layout/list1"/>
    <dgm:cxn modelId="{F9B4CBE1-DE38-463D-BD0D-31DC2DEA5172}" type="presOf" srcId="{4181764F-1D77-4576-9305-DEFEF929F32D}" destId="{48F9E9DF-04C0-4B8A-A6D0-FC9B7E06671C}" srcOrd="0" destOrd="2" presId="urn:microsoft.com/office/officeart/2005/8/layout/list1"/>
    <dgm:cxn modelId="{8C920DE6-E705-45E1-AAFD-315CF6FBB36E}" type="presOf" srcId="{6FD341E6-1E30-40BC-9A61-06F782F8AAAE}" destId="{48F9E9DF-04C0-4B8A-A6D0-FC9B7E06671C}" srcOrd="0" destOrd="0" presId="urn:microsoft.com/office/officeart/2005/8/layout/list1"/>
    <dgm:cxn modelId="{6847D9EB-3480-4EA2-9B8E-31022924921E}" srcId="{1B61202E-DAE6-4B48-A432-D328B3C53460}" destId="{3414B98B-8540-4F58-82C5-1180A9E6FA9E}" srcOrd="0" destOrd="0" parTransId="{C8B3A7B5-BE6E-41C6-90C4-FE2BE889626B}" sibTransId="{553E6109-0CD8-43A4-8A5E-C227AB541CCF}"/>
    <dgm:cxn modelId="{90AE19ED-B8A2-42A5-AE3B-B3D0920D0FB1}" type="presOf" srcId="{64FC57E1-EEB7-47E6-B0DD-4A8C1D2E67E7}" destId="{E31B003B-2B4D-46F9-B0DB-F956F947FEA7}" srcOrd="1" destOrd="0" presId="urn:microsoft.com/office/officeart/2005/8/layout/list1"/>
    <dgm:cxn modelId="{DAF7BFFD-8491-4EED-8AEA-4AE394642634}" srcId="{64FC57E1-EEB7-47E6-B0DD-4A8C1D2E67E7}" destId="{4181764F-1D77-4576-9305-DEFEF929F32D}" srcOrd="2" destOrd="0" parTransId="{CC80E4F0-60BF-41A9-B3DC-C635D0285866}" sibTransId="{DE816F2F-F69B-43C5-B609-2C67A429B688}"/>
    <dgm:cxn modelId="{086AFC4D-58D7-4915-ADCE-192B6C60D96B}" type="presParOf" srcId="{90300D39-CBAC-4685-846E-244F22BAD32D}" destId="{E37E7DF3-C695-402D-B1A3-43A1D5F61567}" srcOrd="0" destOrd="0" presId="urn:microsoft.com/office/officeart/2005/8/layout/list1"/>
    <dgm:cxn modelId="{D04EBDC6-FAFC-4AD2-AD0E-E67B4F172F5E}" type="presParOf" srcId="{E37E7DF3-C695-402D-B1A3-43A1D5F61567}" destId="{A5B9BC9F-8BAB-49E6-8D59-186C07849226}" srcOrd="0" destOrd="0" presId="urn:microsoft.com/office/officeart/2005/8/layout/list1"/>
    <dgm:cxn modelId="{EEC71827-6145-4EB3-B46D-AD9A67D84AF6}" type="presParOf" srcId="{E37E7DF3-C695-402D-B1A3-43A1D5F61567}" destId="{C8263AEA-5A55-4CE3-9D2C-F63A2F8FF859}" srcOrd="1" destOrd="0" presId="urn:microsoft.com/office/officeart/2005/8/layout/list1"/>
    <dgm:cxn modelId="{0C5E7B0F-48AE-4C83-AA28-365493ACE532}" type="presParOf" srcId="{90300D39-CBAC-4685-846E-244F22BAD32D}" destId="{4834FF93-B443-422E-8E2C-36D0EFB3D8C7}" srcOrd="1" destOrd="0" presId="urn:microsoft.com/office/officeart/2005/8/layout/list1"/>
    <dgm:cxn modelId="{37973A5B-DEB4-438E-9515-752A73B53930}" type="presParOf" srcId="{90300D39-CBAC-4685-846E-244F22BAD32D}" destId="{0E41F614-671C-4928-BFFB-384306D53CB4}" srcOrd="2" destOrd="0" presId="urn:microsoft.com/office/officeart/2005/8/layout/list1"/>
    <dgm:cxn modelId="{8646CA5F-07CE-4E11-9107-EFCB441124C4}" type="presParOf" srcId="{90300D39-CBAC-4685-846E-244F22BAD32D}" destId="{7879861C-FAC1-476B-8EF7-A2ED116C09B1}" srcOrd="3" destOrd="0" presId="urn:microsoft.com/office/officeart/2005/8/layout/list1"/>
    <dgm:cxn modelId="{2DB94BE3-D526-4224-A667-6F7F1CB02EA3}" type="presParOf" srcId="{90300D39-CBAC-4685-846E-244F22BAD32D}" destId="{82EC8383-45FA-4A49-87C0-715FCA993692}" srcOrd="4" destOrd="0" presId="urn:microsoft.com/office/officeart/2005/8/layout/list1"/>
    <dgm:cxn modelId="{79C516E5-A58E-4B75-810D-E2D74A6811AF}" type="presParOf" srcId="{82EC8383-45FA-4A49-87C0-715FCA993692}" destId="{F6A2C7B3-3C3C-420A-80FE-17B173FA08B5}" srcOrd="0" destOrd="0" presId="urn:microsoft.com/office/officeart/2005/8/layout/list1"/>
    <dgm:cxn modelId="{3E8C917D-23D4-4EA8-88CC-E1928342694D}" type="presParOf" srcId="{82EC8383-45FA-4A49-87C0-715FCA993692}" destId="{AE315F56-3895-4E2F-A754-EC19E43958F1}" srcOrd="1" destOrd="0" presId="urn:microsoft.com/office/officeart/2005/8/layout/list1"/>
    <dgm:cxn modelId="{EFECCCA1-8438-4070-A028-5C4F6685242A}" type="presParOf" srcId="{90300D39-CBAC-4685-846E-244F22BAD32D}" destId="{DDDAC475-83FB-43F4-80A0-C5F56ED162A4}" srcOrd="5" destOrd="0" presId="urn:microsoft.com/office/officeart/2005/8/layout/list1"/>
    <dgm:cxn modelId="{E8BB0C4F-A1D7-4D2D-8600-65594B34BC07}" type="presParOf" srcId="{90300D39-CBAC-4685-846E-244F22BAD32D}" destId="{847DB235-BA49-41E7-8390-7DB887DBC850}" srcOrd="6" destOrd="0" presId="urn:microsoft.com/office/officeart/2005/8/layout/list1"/>
    <dgm:cxn modelId="{D1972E63-DE47-4D67-BBAF-1C173E381A83}" type="presParOf" srcId="{90300D39-CBAC-4685-846E-244F22BAD32D}" destId="{85FD910A-6819-4A2B-A514-A568355F4A46}" srcOrd="7" destOrd="0" presId="urn:microsoft.com/office/officeart/2005/8/layout/list1"/>
    <dgm:cxn modelId="{363BE1F8-A64A-417E-B5AA-42B88B7E40F4}" type="presParOf" srcId="{90300D39-CBAC-4685-846E-244F22BAD32D}" destId="{2EA540BF-FE74-4320-A467-5A53B9600D66}" srcOrd="8" destOrd="0" presId="urn:microsoft.com/office/officeart/2005/8/layout/list1"/>
    <dgm:cxn modelId="{F802CF3E-AA69-4DBA-90ED-AEBCEC069EF5}" type="presParOf" srcId="{2EA540BF-FE74-4320-A467-5A53B9600D66}" destId="{510F7111-0868-421C-802E-6CC15B10EE50}" srcOrd="0" destOrd="0" presId="urn:microsoft.com/office/officeart/2005/8/layout/list1"/>
    <dgm:cxn modelId="{2B0C994A-A342-4612-82A8-9CB859910CA1}" type="presParOf" srcId="{2EA540BF-FE74-4320-A467-5A53B9600D66}" destId="{E31B003B-2B4D-46F9-B0DB-F956F947FEA7}" srcOrd="1" destOrd="0" presId="urn:microsoft.com/office/officeart/2005/8/layout/list1"/>
    <dgm:cxn modelId="{2425C713-4CED-4691-BD17-0AAEBFF212F7}" type="presParOf" srcId="{90300D39-CBAC-4685-846E-244F22BAD32D}" destId="{005A7BCB-A312-49F2-8BC8-EE5C9D3F6D84}" srcOrd="9" destOrd="0" presId="urn:microsoft.com/office/officeart/2005/8/layout/list1"/>
    <dgm:cxn modelId="{3CFFF6C5-6BDC-4309-B5DD-090F625E4191}" type="presParOf" srcId="{90300D39-CBAC-4685-846E-244F22BAD32D}" destId="{48F9E9DF-04C0-4B8A-A6D0-FC9B7E06671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522A89-2E6C-4CC4-B7F3-AF7EE0FE55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2EEF68A-99B2-4F2D-B6E7-0088FD1C1766}">
      <dgm:prSet/>
      <dgm:spPr/>
      <dgm:t>
        <a:bodyPr/>
        <a:lstStyle/>
        <a:p>
          <a:r>
            <a:rPr lang="en-US" dirty="0">
              <a:latin typeface="Oswald" panose="00000500000000000000" pitchFamily="2" charset="0"/>
            </a:rPr>
            <a:t>Conditions exist that cannot be documented on the FAFSA</a:t>
          </a:r>
        </a:p>
      </dgm:t>
    </dgm:pt>
    <dgm:pt modelId="{A9216720-A202-4A47-8478-BED55802D527}" type="parTrans" cxnId="{2DEE6668-7383-4953-80E8-772E6606CB0E}">
      <dgm:prSet/>
      <dgm:spPr/>
      <dgm:t>
        <a:bodyPr/>
        <a:lstStyle/>
        <a:p>
          <a:endParaRPr lang="en-US"/>
        </a:p>
      </dgm:t>
    </dgm:pt>
    <dgm:pt modelId="{CD54F421-8E53-4872-9A3B-0BB1D45A99C3}" type="sibTrans" cxnId="{2DEE6668-7383-4953-80E8-772E6606CB0E}">
      <dgm:prSet/>
      <dgm:spPr/>
      <dgm:t>
        <a:bodyPr/>
        <a:lstStyle/>
        <a:p>
          <a:endParaRPr lang="en-US"/>
        </a:p>
      </dgm:t>
    </dgm:pt>
    <dgm:pt modelId="{BD390535-ABFB-4845-8A0E-552190A5ADB6}">
      <dgm:prSet/>
      <dgm:spPr/>
      <dgm:t>
        <a:bodyPr/>
        <a:lstStyle/>
        <a:p>
          <a:r>
            <a:rPr lang="en-US" dirty="0">
              <a:latin typeface="Oswald" panose="00000500000000000000" pitchFamily="2" charset="0"/>
            </a:rPr>
            <a:t>Send written explanation and documentation to the financial aid office(s)</a:t>
          </a:r>
        </a:p>
      </dgm:t>
    </dgm:pt>
    <dgm:pt modelId="{0DB57B90-D40F-46B6-9461-0A56E26B019E}" type="parTrans" cxnId="{AC2C27DB-5049-4BB1-8F0A-69D06A25B5A7}">
      <dgm:prSet/>
      <dgm:spPr/>
      <dgm:t>
        <a:bodyPr/>
        <a:lstStyle/>
        <a:p>
          <a:endParaRPr lang="en-US"/>
        </a:p>
      </dgm:t>
    </dgm:pt>
    <dgm:pt modelId="{5A88A40C-7795-45C9-A371-8D0A3E5F57FC}" type="sibTrans" cxnId="{AC2C27DB-5049-4BB1-8F0A-69D06A25B5A7}">
      <dgm:prSet/>
      <dgm:spPr/>
      <dgm:t>
        <a:bodyPr/>
        <a:lstStyle/>
        <a:p>
          <a:endParaRPr lang="en-US"/>
        </a:p>
      </dgm:t>
    </dgm:pt>
    <dgm:pt modelId="{9AFDF2BF-5B32-482F-826B-E58E69A77D2E}">
      <dgm:prSet/>
      <dgm:spPr/>
      <dgm:t>
        <a:bodyPr/>
        <a:lstStyle/>
        <a:p>
          <a:r>
            <a:rPr lang="en-US" dirty="0">
              <a:latin typeface="Oswald" panose="00000500000000000000" pitchFamily="2" charset="0"/>
            </a:rPr>
            <a:t>School will review and request additional information if necessary</a:t>
          </a:r>
        </a:p>
      </dgm:t>
    </dgm:pt>
    <dgm:pt modelId="{D64F5AC9-6B44-4183-842F-47DA81D86339}" type="parTrans" cxnId="{DFE21E55-1CBB-4482-A274-AE0FC6EEFCC4}">
      <dgm:prSet/>
      <dgm:spPr/>
      <dgm:t>
        <a:bodyPr/>
        <a:lstStyle/>
        <a:p>
          <a:endParaRPr lang="en-US"/>
        </a:p>
      </dgm:t>
    </dgm:pt>
    <dgm:pt modelId="{C104E917-9852-41D2-AC87-A452036C58EB}" type="sibTrans" cxnId="{DFE21E55-1CBB-4482-A274-AE0FC6EEFCC4}">
      <dgm:prSet/>
      <dgm:spPr/>
      <dgm:t>
        <a:bodyPr/>
        <a:lstStyle/>
        <a:p>
          <a:endParaRPr lang="en-US"/>
        </a:p>
      </dgm:t>
    </dgm:pt>
    <dgm:pt modelId="{249B5974-FE39-40F7-80BE-7BBD32C2B01E}">
      <dgm:prSet/>
      <dgm:spPr/>
      <dgm:t>
        <a:bodyPr/>
        <a:lstStyle/>
        <a:p>
          <a:r>
            <a:rPr lang="en-US" dirty="0">
              <a:latin typeface="Oswald" panose="00000500000000000000" pitchFamily="2" charset="0"/>
            </a:rPr>
            <a:t>School decisions are final and cannot be appealed to the U.S. Department of Education</a:t>
          </a:r>
        </a:p>
      </dgm:t>
    </dgm:pt>
    <dgm:pt modelId="{9C5441CE-C2BE-4181-BF82-076FDCE2C5CB}" type="parTrans" cxnId="{E3CAADAE-3942-4824-B4B9-38BFA896E68B}">
      <dgm:prSet/>
      <dgm:spPr/>
      <dgm:t>
        <a:bodyPr/>
        <a:lstStyle/>
        <a:p>
          <a:endParaRPr lang="en-US"/>
        </a:p>
      </dgm:t>
    </dgm:pt>
    <dgm:pt modelId="{B3A727F3-9E3B-4C94-BCE2-9EDB98C1D065}" type="sibTrans" cxnId="{E3CAADAE-3942-4824-B4B9-38BFA896E68B}">
      <dgm:prSet/>
      <dgm:spPr/>
      <dgm:t>
        <a:bodyPr/>
        <a:lstStyle/>
        <a:p>
          <a:endParaRPr lang="en-US"/>
        </a:p>
      </dgm:t>
    </dgm:pt>
    <dgm:pt modelId="{062A2779-8386-4E33-8AC5-E3761966D056}" type="pres">
      <dgm:prSet presAssocID="{4B522A89-2E6C-4CC4-B7F3-AF7EE0FE5506}" presName="linear" presStyleCnt="0">
        <dgm:presLayoutVars>
          <dgm:animLvl val="lvl"/>
          <dgm:resizeHandles val="exact"/>
        </dgm:presLayoutVars>
      </dgm:prSet>
      <dgm:spPr/>
    </dgm:pt>
    <dgm:pt modelId="{0520F528-1818-4987-8B0E-EDE6914149C5}" type="pres">
      <dgm:prSet presAssocID="{32EEF68A-99B2-4F2D-B6E7-0088FD1C1766}" presName="parentText" presStyleLbl="node1" presStyleIdx="0" presStyleCnt="4">
        <dgm:presLayoutVars>
          <dgm:chMax val="0"/>
          <dgm:bulletEnabled val="1"/>
        </dgm:presLayoutVars>
      </dgm:prSet>
      <dgm:spPr/>
    </dgm:pt>
    <dgm:pt modelId="{AA31D132-D3BA-464C-8833-ED679A77480C}" type="pres">
      <dgm:prSet presAssocID="{CD54F421-8E53-4872-9A3B-0BB1D45A99C3}" presName="spacer" presStyleCnt="0"/>
      <dgm:spPr/>
    </dgm:pt>
    <dgm:pt modelId="{2FE1FB0C-5BFA-4049-BD51-ECA2AFD46D92}" type="pres">
      <dgm:prSet presAssocID="{BD390535-ABFB-4845-8A0E-552190A5ADB6}" presName="parentText" presStyleLbl="node1" presStyleIdx="1" presStyleCnt="4">
        <dgm:presLayoutVars>
          <dgm:chMax val="0"/>
          <dgm:bulletEnabled val="1"/>
        </dgm:presLayoutVars>
      </dgm:prSet>
      <dgm:spPr/>
    </dgm:pt>
    <dgm:pt modelId="{F04787BF-C2E6-405A-89D5-34F616B99B2A}" type="pres">
      <dgm:prSet presAssocID="{5A88A40C-7795-45C9-A371-8D0A3E5F57FC}" presName="spacer" presStyleCnt="0"/>
      <dgm:spPr/>
    </dgm:pt>
    <dgm:pt modelId="{CE81488A-D80C-47A8-8CCC-CCC33088E688}" type="pres">
      <dgm:prSet presAssocID="{9AFDF2BF-5B32-482F-826B-E58E69A77D2E}" presName="parentText" presStyleLbl="node1" presStyleIdx="2" presStyleCnt="4">
        <dgm:presLayoutVars>
          <dgm:chMax val="0"/>
          <dgm:bulletEnabled val="1"/>
        </dgm:presLayoutVars>
      </dgm:prSet>
      <dgm:spPr/>
    </dgm:pt>
    <dgm:pt modelId="{DA49D91B-DCA4-42B3-AA19-89B5B6A7C081}" type="pres">
      <dgm:prSet presAssocID="{C104E917-9852-41D2-AC87-A452036C58EB}" presName="spacer" presStyleCnt="0"/>
      <dgm:spPr/>
    </dgm:pt>
    <dgm:pt modelId="{1FDFF6C7-4B39-48D4-8A79-97D094732B6D}" type="pres">
      <dgm:prSet presAssocID="{249B5974-FE39-40F7-80BE-7BBD32C2B01E}" presName="parentText" presStyleLbl="node1" presStyleIdx="3" presStyleCnt="4">
        <dgm:presLayoutVars>
          <dgm:chMax val="0"/>
          <dgm:bulletEnabled val="1"/>
        </dgm:presLayoutVars>
      </dgm:prSet>
      <dgm:spPr/>
    </dgm:pt>
  </dgm:ptLst>
  <dgm:cxnLst>
    <dgm:cxn modelId="{66A5980E-4312-4548-AB4B-B8C589B581C3}" type="presOf" srcId="{9AFDF2BF-5B32-482F-826B-E58E69A77D2E}" destId="{CE81488A-D80C-47A8-8CCC-CCC33088E688}" srcOrd="0" destOrd="0" presId="urn:microsoft.com/office/officeart/2005/8/layout/vList2"/>
    <dgm:cxn modelId="{2DEE6668-7383-4953-80E8-772E6606CB0E}" srcId="{4B522A89-2E6C-4CC4-B7F3-AF7EE0FE5506}" destId="{32EEF68A-99B2-4F2D-B6E7-0088FD1C1766}" srcOrd="0" destOrd="0" parTransId="{A9216720-A202-4A47-8478-BED55802D527}" sibTransId="{CD54F421-8E53-4872-9A3B-0BB1D45A99C3}"/>
    <dgm:cxn modelId="{DFE21E55-1CBB-4482-A274-AE0FC6EEFCC4}" srcId="{4B522A89-2E6C-4CC4-B7F3-AF7EE0FE5506}" destId="{9AFDF2BF-5B32-482F-826B-E58E69A77D2E}" srcOrd="2" destOrd="0" parTransId="{D64F5AC9-6B44-4183-842F-47DA81D86339}" sibTransId="{C104E917-9852-41D2-AC87-A452036C58EB}"/>
    <dgm:cxn modelId="{31750A84-B769-43F1-B9DE-386E3E2D705A}" type="presOf" srcId="{249B5974-FE39-40F7-80BE-7BBD32C2B01E}" destId="{1FDFF6C7-4B39-48D4-8A79-97D094732B6D}" srcOrd="0" destOrd="0" presId="urn:microsoft.com/office/officeart/2005/8/layout/vList2"/>
    <dgm:cxn modelId="{A6CE4189-9C4E-4E2B-ADF1-490E01523F03}" type="presOf" srcId="{32EEF68A-99B2-4F2D-B6E7-0088FD1C1766}" destId="{0520F528-1818-4987-8B0E-EDE6914149C5}" srcOrd="0" destOrd="0" presId="urn:microsoft.com/office/officeart/2005/8/layout/vList2"/>
    <dgm:cxn modelId="{4FB20191-0A4D-49E5-807E-B8E51574700B}" type="presOf" srcId="{4B522A89-2E6C-4CC4-B7F3-AF7EE0FE5506}" destId="{062A2779-8386-4E33-8AC5-E3761966D056}" srcOrd="0" destOrd="0" presId="urn:microsoft.com/office/officeart/2005/8/layout/vList2"/>
    <dgm:cxn modelId="{E3CAADAE-3942-4824-B4B9-38BFA896E68B}" srcId="{4B522A89-2E6C-4CC4-B7F3-AF7EE0FE5506}" destId="{249B5974-FE39-40F7-80BE-7BBD32C2B01E}" srcOrd="3" destOrd="0" parTransId="{9C5441CE-C2BE-4181-BF82-076FDCE2C5CB}" sibTransId="{B3A727F3-9E3B-4C94-BCE2-9EDB98C1D065}"/>
    <dgm:cxn modelId="{AC2C27DB-5049-4BB1-8F0A-69D06A25B5A7}" srcId="{4B522A89-2E6C-4CC4-B7F3-AF7EE0FE5506}" destId="{BD390535-ABFB-4845-8A0E-552190A5ADB6}" srcOrd="1" destOrd="0" parTransId="{0DB57B90-D40F-46B6-9461-0A56E26B019E}" sibTransId="{5A88A40C-7795-45C9-A371-8D0A3E5F57FC}"/>
    <dgm:cxn modelId="{3D9087EF-91E4-4E87-BE39-E2DAAD4830D4}" type="presOf" srcId="{BD390535-ABFB-4845-8A0E-552190A5ADB6}" destId="{2FE1FB0C-5BFA-4049-BD51-ECA2AFD46D92}" srcOrd="0" destOrd="0" presId="urn:microsoft.com/office/officeart/2005/8/layout/vList2"/>
    <dgm:cxn modelId="{4A9B0D4F-88B1-47E8-AA53-DE9843C5487C}" type="presParOf" srcId="{062A2779-8386-4E33-8AC5-E3761966D056}" destId="{0520F528-1818-4987-8B0E-EDE6914149C5}" srcOrd="0" destOrd="0" presId="urn:microsoft.com/office/officeart/2005/8/layout/vList2"/>
    <dgm:cxn modelId="{57B99A4A-917F-4190-BD19-6FCF33158468}" type="presParOf" srcId="{062A2779-8386-4E33-8AC5-E3761966D056}" destId="{AA31D132-D3BA-464C-8833-ED679A77480C}" srcOrd="1" destOrd="0" presId="urn:microsoft.com/office/officeart/2005/8/layout/vList2"/>
    <dgm:cxn modelId="{31CBD152-45F7-4376-A9A9-08062839A7D8}" type="presParOf" srcId="{062A2779-8386-4E33-8AC5-E3761966D056}" destId="{2FE1FB0C-5BFA-4049-BD51-ECA2AFD46D92}" srcOrd="2" destOrd="0" presId="urn:microsoft.com/office/officeart/2005/8/layout/vList2"/>
    <dgm:cxn modelId="{CB60CB7F-4EDA-45AA-9103-BFEBC3D2CDA4}" type="presParOf" srcId="{062A2779-8386-4E33-8AC5-E3761966D056}" destId="{F04787BF-C2E6-405A-89D5-34F616B99B2A}" srcOrd="3" destOrd="0" presId="urn:microsoft.com/office/officeart/2005/8/layout/vList2"/>
    <dgm:cxn modelId="{3F8907EC-FC2A-4D84-B618-269DEAA8A737}" type="presParOf" srcId="{062A2779-8386-4E33-8AC5-E3761966D056}" destId="{CE81488A-D80C-47A8-8CCC-CCC33088E688}" srcOrd="4" destOrd="0" presId="urn:microsoft.com/office/officeart/2005/8/layout/vList2"/>
    <dgm:cxn modelId="{7A0B4027-A39A-4735-B1DD-497BBD54D44E}" type="presParOf" srcId="{062A2779-8386-4E33-8AC5-E3761966D056}" destId="{DA49D91B-DCA4-42B3-AA19-89B5B6A7C081}" srcOrd="5" destOrd="0" presId="urn:microsoft.com/office/officeart/2005/8/layout/vList2"/>
    <dgm:cxn modelId="{C7FCF510-B01E-4960-B670-8E1DF66D8AC7}" type="presParOf" srcId="{062A2779-8386-4E33-8AC5-E3761966D056}" destId="{1FDFF6C7-4B39-48D4-8A79-97D094732B6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293F3F6-C702-41B2-9631-CD19E2439425}"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D1413CF4-EBA7-499E-ABBF-1E7A20939BC0}">
      <dgm:prSet/>
      <dgm:spPr/>
      <dgm:t>
        <a:bodyPr/>
        <a:lstStyle/>
        <a:p>
          <a:r>
            <a:rPr lang="en-US" b="1"/>
            <a:t>May require additional information</a:t>
          </a:r>
          <a:endParaRPr lang="en-US"/>
        </a:p>
      </dgm:t>
    </dgm:pt>
    <dgm:pt modelId="{9813D707-4279-45A5-B230-AA68886E91CC}" type="parTrans" cxnId="{5C9CC3AA-EBEE-443F-91C0-41D34902B9CD}">
      <dgm:prSet/>
      <dgm:spPr/>
      <dgm:t>
        <a:bodyPr/>
        <a:lstStyle/>
        <a:p>
          <a:endParaRPr lang="en-US"/>
        </a:p>
      </dgm:t>
    </dgm:pt>
    <dgm:pt modelId="{73B402A2-A553-4E31-A8CE-9A3CC852132C}" type="sibTrans" cxnId="{5C9CC3AA-EBEE-443F-91C0-41D34902B9CD}">
      <dgm:prSet/>
      <dgm:spPr/>
      <dgm:t>
        <a:bodyPr/>
        <a:lstStyle/>
        <a:p>
          <a:endParaRPr lang="en-US"/>
        </a:p>
      </dgm:t>
    </dgm:pt>
    <dgm:pt modelId="{5D1AD21A-D9BA-4F74-B7D0-CF2AA9014D79}">
      <dgm:prSet/>
      <dgm:spPr/>
      <dgm:t>
        <a:bodyPr/>
        <a:lstStyle/>
        <a:p>
          <a:r>
            <a:rPr lang="en-US"/>
            <a:t>Verification of Income</a:t>
          </a:r>
        </a:p>
      </dgm:t>
    </dgm:pt>
    <dgm:pt modelId="{BF2AA4B3-FE3D-4B54-8454-A56CB8153CE2}" type="parTrans" cxnId="{89B6A225-B765-418F-9061-871629E295CE}">
      <dgm:prSet/>
      <dgm:spPr/>
      <dgm:t>
        <a:bodyPr/>
        <a:lstStyle/>
        <a:p>
          <a:endParaRPr lang="en-US"/>
        </a:p>
      </dgm:t>
    </dgm:pt>
    <dgm:pt modelId="{834E5579-37E2-4C37-AD9F-EAF23F64E733}" type="sibTrans" cxnId="{89B6A225-B765-418F-9061-871629E295CE}">
      <dgm:prSet/>
      <dgm:spPr/>
      <dgm:t>
        <a:bodyPr/>
        <a:lstStyle/>
        <a:p>
          <a:endParaRPr lang="en-US"/>
        </a:p>
      </dgm:t>
    </dgm:pt>
    <dgm:pt modelId="{F9F6A0D0-0A75-4FFF-B983-0F7A7C03CA3D}">
      <dgm:prSet/>
      <dgm:spPr/>
      <dgm:t>
        <a:bodyPr/>
        <a:lstStyle/>
        <a:p>
          <a:r>
            <a:rPr lang="en-US" dirty="0"/>
            <a:t>Family Size</a:t>
          </a:r>
        </a:p>
      </dgm:t>
    </dgm:pt>
    <dgm:pt modelId="{6FCD969E-57D0-4989-B47B-43FD442E0520}" type="parTrans" cxnId="{B7B32818-7322-44BC-8DA1-8668C78116D2}">
      <dgm:prSet/>
      <dgm:spPr/>
      <dgm:t>
        <a:bodyPr/>
        <a:lstStyle/>
        <a:p>
          <a:endParaRPr lang="en-US"/>
        </a:p>
      </dgm:t>
    </dgm:pt>
    <dgm:pt modelId="{C2C11226-14DB-46AF-977D-416534E03E8C}" type="sibTrans" cxnId="{B7B32818-7322-44BC-8DA1-8668C78116D2}">
      <dgm:prSet/>
      <dgm:spPr/>
      <dgm:t>
        <a:bodyPr/>
        <a:lstStyle/>
        <a:p>
          <a:endParaRPr lang="en-US"/>
        </a:p>
      </dgm:t>
    </dgm:pt>
    <dgm:pt modelId="{F632F1C4-2B21-434E-9B95-21247CBFF5A9}">
      <dgm:prSet/>
      <dgm:spPr/>
      <dgm:t>
        <a:bodyPr/>
        <a:lstStyle/>
        <a:p>
          <a:r>
            <a:rPr lang="en-US" b="1"/>
            <a:t>Determines Financial Aid Offer</a:t>
          </a:r>
          <a:endParaRPr lang="en-US"/>
        </a:p>
      </dgm:t>
    </dgm:pt>
    <dgm:pt modelId="{27F5AA85-0A3A-48B1-8643-D79FC9D92D27}" type="parTrans" cxnId="{12B6D202-7CC7-4F5D-B840-C9D7252249B1}">
      <dgm:prSet/>
      <dgm:spPr/>
      <dgm:t>
        <a:bodyPr/>
        <a:lstStyle/>
        <a:p>
          <a:endParaRPr lang="en-US"/>
        </a:p>
      </dgm:t>
    </dgm:pt>
    <dgm:pt modelId="{FABA4643-25C2-42B0-BFA3-316D4FF2C2FA}" type="sibTrans" cxnId="{12B6D202-7CC7-4F5D-B840-C9D7252249B1}">
      <dgm:prSet/>
      <dgm:spPr/>
      <dgm:t>
        <a:bodyPr/>
        <a:lstStyle/>
        <a:p>
          <a:endParaRPr lang="en-US"/>
        </a:p>
      </dgm:t>
    </dgm:pt>
    <dgm:pt modelId="{77600B54-4BE3-4356-A9A3-525C8325B1C5}">
      <dgm:prSet/>
      <dgm:spPr/>
      <dgm:t>
        <a:bodyPr/>
        <a:lstStyle/>
        <a:p>
          <a:r>
            <a:rPr lang="en-US"/>
            <a:t>Sent by email or regular mail</a:t>
          </a:r>
        </a:p>
      </dgm:t>
    </dgm:pt>
    <dgm:pt modelId="{68126CE4-608E-4AD2-B762-E9C965FD12C9}" type="parTrans" cxnId="{A8EE34B6-3F27-49F8-A13A-0D070D44EA00}">
      <dgm:prSet/>
      <dgm:spPr/>
      <dgm:t>
        <a:bodyPr/>
        <a:lstStyle/>
        <a:p>
          <a:endParaRPr lang="en-US"/>
        </a:p>
      </dgm:t>
    </dgm:pt>
    <dgm:pt modelId="{A98B9980-0287-4D64-ADD6-E0EC07366D80}" type="sibTrans" cxnId="{A8EE34B6-3F27-49F8-A13A-0D070D44EA00}">
      <dgm:prSet/>
      <dgm:spPr/>
      <dgm:t>
        <a:bodyPr/>
        <a:lstStyle/>
        <a:p>
          <a:endParaRPr lang="en-US"/>
        </a:p>
      </dgm:t>
    </dgm:pt>
    <dgm:pt modelId="{38C43B64-454E-483E-A28E-5CB80D0A40D3}">
      <dgm:prSet/>
      <dgm:spPr/>
      <dgm:t>
        <a:bodyPr/>
        <a:lstStyle/>
        <a:p>
          <a:r>
            <a:rPr lang="en-US"/>
            <a:t>Amount of Aid awarded from each program</a:t>
          </a:r>
        </a:p>
      </dgm:t>
    </dgm:pt>
    <dgm:pt modelId="{9BF57111-B33D-440A-9A55-284697235774}" type="parTrans" cxnId="{466FC852-02A0-4333-894C-AF6033C8AFAB}">
      <dgm:prSet/>
      <dgm:spPr/>
      <dgm:t>
        <a:bodyPr/>
        <a:lstStyle/>
        <a:p>
          <a:endParaRPr lang="en-US"/>
        </a:p>
      </dgm:t>
    </dgm:pt>
    <dgm:pt modelId="{E38AA3E0-2066-4F4F-BBA8-8DF3FE5AA29B}" type="sibTrans" cxnId="{466FC852-02A0-4333-894C-AF6033C8AFAB}">
      <dgm:prSet/>
      <dgm:spPr/>
      <dgm:t>
        <a:bodyPr/>
        <a:lstStyle/>
        <a:p>
          <a:endParaRPr lang="en-US"/>
        </a:p>
      </dgm:t>
    </dgm:pt>
    <dgm:pt modelId="{8527059E-56CA-4B97-BB6D-1E96C2510A4B}">
      <dgm:prSet/>
      <dgm:spPr/>
      <dgm:t>
        <a:bodyPr/>
        <a:lstStyle/>
        <a:p>
          <a:r>
            <a:rPr lang="en-US"/>
            <a:t>How and when aid is disbursed</a:t>
          </a:r>
        </a:p>
      </dgm:t>
    </dgm:pt>
    <dgm:pt modelId="{B97D5B73-AA2A-4932-8B2E-B9BA970D1E63}" type="parTrans" cxnId="{E63F565A-4E83-44DF-8113-C828FE8CB187}">
      <dgm:prSet/>
      <dgm:spPr/>
      <dgm:t>
        <a:bodyPr/>
        <a:lstStyle/>
        <a:p>
          <a:endParaRPr lang="en-US"/>
        </a:p>
      </dgm:t>
    </dgm:pt>
    <dgm:pt modelId="{C5FAECF2-438F-47A9-AF64-DB0181B029C3}" type="sibTrans" cxnId="{E63F565A-4E83-44DF-8113-C828FE8CB187}">
      <dgm:prSet/>
      <dgm:spPr/>
      <dgm:t>
        <a:bodyPr/>
        <a:lstStyle/>
        <a:p>
          <a:endParaRPr lang="en-US"/>
        </a:p>
      </dgm:t>
    </dgm:pt>
    <dgm:pt modelId="{40E3A2B7-35BE-44D4-8A3F-AF73BF2E46A9}">
      <dgm:prSet/>
      <dgm:spPr/>
      <dgm:t>
        <a:bodyPr/>
        <a:lstStyle/>
        <a:p>
          <a:r>
            <a:rPr lang="en-US"/>
            <a:t>Terms and conditions of student’s offer</a:t>
          </a:r>
        </a:p>
      </dgm:t>
    </dgm:pt>
    <dgm:pt modelId="{CBEF2CF1-C2A6-48D4-BF02-0310D853CAB1}" type="parTrans" cxnId="{D8545F9A-AD2F-48C9-9C74-537C33AFE82F}">
      <dgm:prSet/>
      <dgm:spPr/>
      <dgm:t>
        <a:bodyPr/>
        <a:lstStyle/>
        <a:p>
          <a:endParaRPr lang="en-US"/>
        </a:p>
      </dgm:t>
    </dgm:pt>
    <dgm:pt modelId="{E8E53825-663D-4293-8092-C71080EC72B0}" type="sibTrans" cxnId="{D8545F9A-AD2F-48C9-9C74-537C33AFE82F}">
      <dgm:prSet/>
      <dgm:spPr/>
      <dgm:t>
        <a:bodyPr/>
        <a:lstStyle/>
        <a:p>
          <a:endParaRPr lang="en-US"/>
        </a:p>
      </dgm:t>
    </dgm:pt>
    <dgm:pt modelId="{ED54051A-E4DD-49DB-817F-7AB0367DDBB2}">
      <dgm:prSet/>
      <dgm:spPr/>
      <dgm:t>
        <a:bodyPr/>
        <a:lstStyle/>
        <a:p>
          <a:r>
            <a:rPr lang="en-US"/>
            <a:t>Identity and statement of educational purpose</a:t>
          </a:r>
        </a:p>
      </dgm:t>
    </dgm:pt>
    <dgm:pt modelId="{941E4A92-4405-437E-AFDA-E890B3D99490}" type="parTrans" cxnId="{172B315F-66A6-45F2-BBC5-FE90868BCC96}">
      <dgm:prSet/>
      <dgm:spPr/>
      <dgm:t>
        <a:bodyPr/>
        <a:lstStyle/>
        <a:p>
          <a:endParaRPr lang="en-US"/>
        </a:p>
      </dgm:t>
    </dgm:pt>
    <dgm:pt modelId="{1A2685DA-1ABF-4CBF-8557-B337DA42B077}" type="sibTrans" cxnId="{172B315F-66A6-45F2-BBC5-FE90868BCC96}">
      <dgm:prSet/>
      <dgm:spPr/>
      <dgm:t>
        <a:bodyPr/>
        <a:lstStyle/>
        <a:p>
          <a:endParaRPr lang="en-US"/>
        </a:p>
      </dgm:t>
    </dgm:pt>
    <dgm:pt modelId="{28898EAB-02C5-46E8-991B-1F8E1BE05BD0}">
      <dgm:prSet/>
      <dgm:spPr/>
      <dgm:t>
        <a:bodyPr/>
        <a:lstStyle/>
        <a:p>
          <a:r>
            <a:rPr lang="en-US"/>
            <a:t>Documentation of high school completion</a:t>
          </a:r>
        </a:p>
      </dgm:t>
    </dgm:pt>
    <dgm:pt modelId="{404E16D7-4AEA-4DD3-89C6-1328005130E8}" type="parTrans" cxnId="{8E37322C-9271-485D-9FD4-6E4A08C00F95}">
      <dgm:prSet/>
      <dgm:spPr/>
      <dgm:t>
        <a:bodyPr/>
        <a:lstStyle/>
        <a:p>
          <a:endParaRPr lang="en-US"/>
        </a:p>
      </dgm:t>
    </dgm:pt>
    <dgm:pt modelId="{8DBB2666-000A-4633-89BB-3B48E0DF9588}" type="sibTrans" cxnId="{8E37322C-9271-485D-9FD4-6E4A08C00F95}">
      <dgm:prSet/>
      <dgm:spPr/>
      <dgm:t>
        <a:bodyPr/>
        <a:lstStyle/>
        <a:p>
          <a:endParaRPr lang="en-US"/>
        </a:p>
      </dgm:t>
    </dgm:pt>
    <dgm:pt modelId="{5BE7398C-E364-49C0-86CD-C9AC8D4E60B8}">
      <dgm:prSet/>
      <dgm:spPr/>
      <dgm:t>
        <a:bodyPr/>
        <a:lstStyle/>
        <a:p>
          <a:r>
            <a:rPr lang="en-US" dirty="0"/>
            <a:t>2022 Tax returns/w2s</a:t>
          </a:r>
        </a:p>
      </dgm:t>
    </dgm:pt>
    <dgm:pt modelId="{232BF881-7BA7-4B4F-920B-40AB657E7835}" type="parTrans" cxnId="{D3B1AC9D-7417-42E8-B3F6-7D5CF560C87F}">
      <dgm:prSet/>
      <dgm:spPr/>
      <dgm:t>
        <a:bodyPr/>
        <a:lstStyle/>
        <a:p>
          <a:endParaRPr lang="en-US"/>
        </a:p>
      </dgm:t>
    </dgm:pt>
    <dgm:pt modelId="{3381936A-C619-48F9-9BBB-F08C614203E6}" type="sibTrans" cxnId="{D3B1AC9D-7417-42E8-B3F6-7D5CF560C87F}">
      <dgm:prSet/>
      <dgm:spPr/>
      <dgm:t>
        <a:bodyPr/>
        <a:lstStyle/>
        <a:p>
          <a:endParaRPr lang="en-US"/>
        </a:p>
      </dgm:t>
    </dgm:pt>
    <dgm:pt modelId="{8BF9852F-38B4-4B37-8EC6-17A0263F858C}" type="pres">
      <dgm:prSet presAssocID="{9293F3F6-C702-41B2-9631-CD19E2439425}" presName="Name0" presStyleCnt="0">
        <dgm:presLayoutVars>
          <dgm:dir/>
          <dgm:animLvl val="lvl"/>
          <dgm:resizeHandles val="exact"/>
        </dgm:presLayoutVars>
      </dgm:prSet>
      <dgm:spPr/>
    </dgm:pt>
    <dgm:pt modelId="{6129F005-7838-4802-B56E-E56D1303605F}" type="pres">
      <dgm:prSet presAssocID="{D1413CF4-EBA7-499E-ABBF-1E7A20939BC0}" presName="linNode" presStyleCnt="0"/>
      <dgm:spPr/>
    </dgm:pt>
    <dgm:pt modelId="{4C125109-504B-4B6C-982B-90396A2CB798}" type="pres">
      <dgm:prSet presAssocID="{D1413CF4-EBA7-499E-ABBF-1E7A20939BC0}" presName="parentText" presStyleLbl="node1" presStyleIdx="0" presStyleCnt="2">
        <dgm:presLayoutVars>
          <dgm:chMax val="1"/>
          <dgm:bulletEnabled val="1"/>
        </dgm:presLayoutVars>
      </dgm:prSet>
      <dgm:spPr/>
    </dgm:pt>
    <dgm:pt modelId="{4604941C-0CF5-4D9B-9798-306D4BFCDD59}" type="pres">
      <dgm:prSet presAssocID="{D1413CF4-EBA7-499E-ABBF-1E7A20939BC0}" presName="descendantText" presStyleLbl="alignAccFollowNode1" presStyleIdx="0" presStyleCnt="2">
        <dgm:presLayoutVars>
          <dgm:bulletEnabled val="1"/>
        </dgm:presLayoutVars>
      </dgm:prSet>
      <dgm:spPr/>
    </dgm:pt>
    <dgm:pt modelId="{00A3CCDF-9178-4A06-8F2C-1626CDC9D0BC}" type="pres">
      <dgm:prSet presAssocID="{73B402A2-A553-4E31-A8CE-9A3CC852132C}" presName="sp" presStyleCnt="0"/>
      <dgm:spPr/>
    </dgm:pt>
    <dgm:pt modelId="{B6AEA62B-1AB9-469E-B17B-BAC4756E7C17}" type="pres">
      <dgm:prSet presAssocID="{F632F1C4-2B21-434E-9B95-21247CBFF5A9}" presName="linNode" presStyleCnt="0"/>
      <dgm:spPr/>
    </dgm:pt>
    <dgm:pt modelId="{6616E20A-3FED-4555-9966-71E20F201A91}" type="pres">
      <dgm:prSet presAssocID="{F632F1C4-2B21-434E-9B95-21247CBFF5A9}" presName="parentText" presStyleLbl="node1" presStyleIdx="1" presStyleCnt="2">
        <dgm:presLayoutVars>
          <dgm:chMax val="1"/>
          <dgm:bulletEnabled val="1"/>
        </dgm:presLayoutVars>
      </dgm:prSet>
      <dgm:spPr/>
    </dgm:pt>
    <dgm:pt modelId="{EE3F4319-4C09-461D-899F-E60DAF4BABBB}" type="pres">
      <dgm:prSet presAssocID="{F632F1C4-2B21-434E-9B95-21247CBFF5A9}" presName="descendantText" presStyleLbl="alignAccFollowNode1" presStyleIdx="1" presStyleCnt="2">
        <dgm:presLayoutVars>
          <dgm:bulletEnabled val="1"/>
        </dgm:presLayoutVars>
      </dgm:prSet>
      <dgm:spPr/>
    </dgm:pt>
  </dgm:ptLst>
  <dgm:cxnLst>
    <dgm:cxn modelId="{E3566502-4768-491B-8345-0062A01BBD57}" type="presOf" srcId="{F9F6A0D0-0A75-4FFF-B983-0F7A7C03CA3D}" destId="{4604941C-0CF5-4D9B-9798-306D4BFCDD59}" srcOrd="0" destOrd="2" presId="urn:microsoft.com/office/officeart/2005/8/layout/vList5"/>
    <dgm:cxn modelId="{12B6D202-7CC7-4F5D-B840-C9D7252249B1}" srcId="{9293F3F6-C702-41B2-9631-CD19E2439425}" destId="{F632F1C4-2B21-434E-9B95-21247CBFF5A9}" srcOrd="1" destOrd="0" parTransId="{27F5AA85-0A3A-48B1-8643-D79FC9D92D27}" sibTransId="{FABA4643-25C2-42B0-BFA3-316D4FF2C2FA}"/>
    <dgm:cxn modelId="{EB830C11-8798-4D61-AD95-A3068A9B005B}" type="presOf" srcId="{D1413CF4-EBA7-499E-ABBF-1E7A20939BC0}" destId="{4C125109-504B-4B6C-982B-90396A2CB798}" srcOrd="0" destOrd="0" presId="urn:microsoft.com/office/officeart/2005/8/layout/vList5"/>
    <dgm:cxn modelId="{B7B32818-7322-44BC-8DA1-8668C78116D2}" srcId="{D1413CF4-EBA7-499E-ABBF-1E7A20939BC0}" destId="{F9F6A0D0-0A75-4FFF-B983-0F7A7C03CA3D}" srcOrd="1" destOrd="0" parTransId="{6FCD969E-57D0-4989-B47B-43FD442E0520}" sibTransId="{C2C11226-14DB-46AF-977D-416534E03E8C}"/>
    <dgm:cxn modelId="{1F493F1C-5AD3-48A3-B28B-CC31DAFB2B22}" type="presOf" srcId="{F632F1C4-2B21-434E-9B95-21247CBFF5A9}" destId="{6616E20A-3FED-4555-9966-71E20F201A91}" srcOrd="0" destOrd="0" presId="urn:microsoft.com/office/officeart/2005/8/layout/vList5"/>
    <dgm:cxn modelId="{89B6A225-B765-418F-9061-871629E295CE}" srcId="{D1413CF4-EBA7-499E-ABBF-1E7A20939BC0}" destId="{5D1AD21A-D9BA-4F74-B7D0-CF2AA9014D79}" srcOrd="0" destOrd="0" parTransId="{BF2AA4B3-FE3D-4B54-8454-A56CB8153CE2}" sibTransId="{834E5579-37E2-4C37-AD9F-EAF23F64E733}"/>
    <dgm:cxn modelId="{8E37322C-9271-485D-9FD4-6E4A08C00F95}" srcId="{D1413CF4-EBA7-499E-ABBF-1E7A20939BC0}" destId="{28898EAB-02C5-46E8-991B-1F8E1BE05BD0}" srcOrd="3" destOrd="0" parTransId="{404E16D7-4AEA-4DD3-89C6-1328005130E8}" sibTransId="{8DBB2666-000A-4633-89BB-3B48E0DF9588}"/>
    <dgm:cxn modelId="{D9D18931-1557-47D2-985B-F6A2B6AB579B}" type="presOf" srcId="{ED54051A-E4DD-49DB-817F-7AB0367DDBB2}" destId="{4604941C-0CF5-4D9B-9798-306D4BFCDD59}" srcOrd="0" destOrd="3" presId="urn:microsoft.com/office/officeart/2005/8/layout/vList5"/>
    <dgm:cxn modelId="{172B315F-66A6-45F2-BBC5-FE90868BCC96}" srcId="{D1413CF4-EBA7-499E-ABBF-1E7A20939BC0}" destId="{ED54051A-E4DD-49DB-817F-7AB0367DDBB2}" srcOrd="2" destOrd="0" parTransId="{941E4A92-4405-437E-AFDA-E890B3D99490}" sibTransId="{1A2685DA-1ABF-4CBF-8557-B337DA42B077}"/>
    <dgm:cxn modelId="{2C1F0341-6A31-4716-A66D-3EDC3D2D49E4}" type="presOf" srcId="{28898EAB-02C5-46E8-991B-1F8E1BE05BD0}" destId="{4604941C-0CF5-4D9B-9798-306D4BFCDD59}" srcOrd="0" destOrd="4" presId="urn:microsoft.com/office/officeart/2005/8/layout/vList5"/>
    <dgm:cxn modelId="{7D0E446A-27D8-43CD-AE5C-06384A3B19CE}" type="presOf" srcId="{40E3A2B7-35BE-44D4-8A3F-AF73BF2E46A9}" destId="{EE3F4319-4C09-461D-899F-E60DAF4BABBB}" srcOrd="0" destOrd="3" presId="urn:microsoft.com/office/officeart/2005/8/layout/vList5"/>
    <dgm:cxn modelId="{697C264F-36B3-4287-B63A-C8D006D76482}" type="presOf" srcId="{5D1AD21A-D9BA-4F74-B7D0-CF2AA9014D79}" destId="{4604941C-0CF5-4D9B-9798-306D4BFCDD59}" srcOrd="0" destOrd="0" presId="urn:microsoft.com/office/officeart/2005/8/layout/vList5"/>
    <dgm:cxn modelId="{6ECC2B52-03D9-4734-9A94-70582266C109}" type="presOf" srcId="{8527059E-56CA-4B97-BB6D-1E96C2510A4B}" destId="{EE3F4319-4C09-461D-899F-E60DAF4BABBB}" srcOrd="0" destOrd="2" presId="urn:microsoft.com/office/officeart/2005/8/layout/vList5"/>
    <dgm:cxn modelId="{466FC852-02A0-4333-894C-AF6033C8AFAB}" srcId="{F632F1C4-2B21-434E-9B95-21247CBFF5A9}" destId="{38C43B64-454E-483E-A28E-5CB80D0A40D3}" srcOrd="1" destOrd="0" parTransId="{9BF57111-B33D-440A-9A55-284697235774}" sibTransId="{E38AA3E0-2066-4F4F-BBA8-8DF3FE5AA29B}"/>
    <dgm:cxn modelId="{0B0BD674-5BBF-4DFF-B16B-0E192BB71F0E}" type="presOf" srcId="{77600B54-4BE3-4356-A9A3-525C8325B1C5}" destId="{EE3F4319-4C09-461D-899F-E60DAF4BABBB}" srcOrd="0" destOrd="0" presId="urn:microsoft.com/office/officeart/2005/8/layout/vList5"/>
    <dgm:cxn modelId="{E63F565A-4E83-44DF-8113-C828FE8CB187}" srcId="{F632F1C4-2B21-434E-9B95-21247CBFF5A9}" destId="{8527059E-56CA-4B97-BB6D-1E96C2510A4B}" srcOrd="2" destOrd="0" parTransId="{B97D5B73-AA2A-4932-8B2E-B9BA970D1E63}" sibTransId="{C5FAECF2-438F-47A9-AF64-DB0181B029C3}"/>
    <dgm:cxn modelId="{D8545F9A-AD2F-48C9-9C74-537C33AFE82F}" srcId="{F632F1C4-2B21-434E-9B95-21247CBFF5A9}" destId="{40E3A2B7-35BE-44D4-8A3F-AF73BF2E46A9}" srcOrd="3" destOrd="0" parTransId="{CBEF2CF1-C2A6-48D4-BF02-0310D853CAB1}" sibTransId="{E8E53825-663D-4293-8092-C71080EC72B0}"/>
    <dgm:cxn modelId="{D3B1AC9D-7417-42E8-B3F6-7D5CF560C87F}" srcId="{5D1AD21A-D9BA-4F74-B7D0-CF2AA9014D79}" destId="{5BE7398C-E364-49C0-86CD-C9AC8D4E60B8}" srcOrd="0" destOrd="0" parTransId="{232BF881-7BA7-4B4F-920B-40AB657E7835}" sibTransId="{3381936A-C619-48F9-9BBB-F08C614203E6}"/>
    <dgm:cxn modelId="{5C9CC3AA-EBEE-443F-91C0-41D34902B9CD}" srcId="{9293F3F6-C702-41B2-9631-CD19E2439425}" destId="{D1413CF4-EBA7-499E-ABBF-1E7A20939BC0}" srcOrd="0" destOrd="0" parTransId="{9813D707-4279-45A5-B230-AA68886E91CC}" sibTransId="{73B402A2-A553-4E31-A8CE-9A3CC852132C}"/>
    <dgm:cxn modelId="{A8EE34B6-3F27-49F8-A13A-0D070D44EA00}" srcId="{F632F1C4-2B21-434E-9B95-21247CBFF5A9}" destId="{77600B54-4BE3-4356-A9A3-525C8325B1C5}" srcOrd="0" destOrd="0" parTransId="{68126CE4-608E-4AD2-B762-E9C965FD12C9}" sibTransId="{A98B9980-0287-4D64-ADD6-E0EC07366D80}"/>
    <dgm:cxn modelId="{0A8411D6-2760-4191-B83F-7DDB7E17C08A}" type="presOf" srcId="{38C43B64-454E-483E-A28E-5CB80D0A40D3}" destId="{EE3F4319-4C09-461D-899F-E60DAF4BABBB}" srcOrd="0" destOrd="1" presId="urn:microsoft.com/office/officeart/2005/8/layout/vList5"/>
    <dgm:cxn modelId="{19620CDE-8C9E-49B7-AFA6-BED92823C881}" type="presOf" srcId="{9293F3F6-C702-41B2-9631-CD19E2439425}" destId="{8BF9852F-38B4-4B37-8EC6-17A0263F858C}" srcOrd="0" destOrd="0" presId="urn:microsoft.com/office/officeart/2005/8/layout/vList5"/>
    <dgm:cxn modelId="{9D5BACFC-2A8D-4450-97B3-D854A168E311}" type="presOf" srcId="{5BE7398C-E364-49C0-86CD-C9AC8D4E60B8}" destId="{4604941C-0CF5-4D9B-9798-306D4BFCDD59}" srcOrd="0" destOrd="1" presId="urn:microsoft.com/office/officeart/2005/8/layout/vList5"/>
    <dgm:cxn modelId="{ABD0BE2D-DB79-4586-B7DD-434290FC0BC1}" type="presParOf" srcId="{8BF9852F-38B4-4B37-8EC6-17A0263F858C}" destId="{6129F005-7838-4802-B56E-E56D1303605F}" srcOrd="0" destOrd="0" presId="urn:microsoft.com/office/officeart/2005/8/layout/vList5"/>
    <dgm:cxn modelId="{C6A93657-7D5D-431F-810A-069CB2F0517F}" type="presParOf" srcId="{6129F005-7838-4802-B56E-E56D1303605F}" destId="{4C125109-504B-4B6C-982B-90396A2CB798}" srcOrd="0" destOrd="0" presId="urn:microsoft.com/office/officeart/2005/8/layout/vList5"/>
    <dgm:cxn modelId="{1CA4FFD3-C47E-4128-B331-E748DAC43A03}" type="presParOf" srcId="{6129F005-7838-4802-B56E-E56D1303605F}" destId="{4604941C-0CF5-4D9B-9798-306D4BFCDD59}" srcOrd="1" destOrd="0" presId="urn:microsoft.com/office/officeart/2005/8/layout/vList5"/>
    <dgm:cxn modelId="{0AB9C98B-A902-44AB-83D9-BF82AF5A218B}" type="presParOf" srcId="{8BF9852F-38B4-4B37-8EC6-17A0263F858C}" destId="{00A3CCDF-9178-4A06-8F2C-1626CDC9D0BC}" srcOrd="1" destOrd="0" presId="urn:microsoft.com/office/officeart/2005/8/layout/vList5"/>
    <dgm:cxn modelId="{1816EBA6-D672-48C2-B00B-451C990B210E}" type="presParOf" srcId="{8BF9852F-38B4-4B37-8EC6-17A0263F858C}" destId="{B6AEA62B-1AB9-469E-B17B-BAC4756E7C17}" srcOrd="2" destOrd="0" presId="urn:microsoft.com/office/officeart/2005/8/layout/vList5"/>
    <dgm:cxn modelId="{CB9A374E-DA77-4D6E-B31D-174B36E5F9CB}" type="presParOf" srcId="{B6AEA62B-1AB9-469E-B17B-BAC4756E7C17}" destId="{6616E20A-3FED-4555-9966-71E20F201A91}" srcOrd="0" destOrd="0" presId="urn:microsoft.com/office/officeart/2005/8/layout/vList5"/>
    <dgm:cxn modelId="{63FDF8CF-3F50-4264-B114-37E3321160D3}" type="presParOf" srcId="{B6AEA62B-1AB9-469E-B17B-BAC4756E7C17}" destId="{EE3F4319-4C09-461D-899F-E60DAF4BABB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41A3E-F662-4E42-9CD3-52A4E1CDF016}">
      <dsp:nvSpPr>
        <dsp:cNvPr id="0" name=""/>
        <dsp:cNvSpPr/>
      </dsp:nvSpPr>
      <dsp:spPr>
        <a:xfrm>
          <a:off x="891336" y="1377863"/>
          <a:ext cx="543581" cy="5435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45A649E-D189-4C90-B7B7-E36957290318}">
      <dsp:nvSpPr>
        <dsp:cNvPr id="0" name=""/>
        <dsp:cNvSpPr/>
      </dsp:nvSpPr>
      <dsp:spPr>
        <a:xfrm>
          <a:off x="10601" y="2026772"/>
          <a:ext cx="2305051" cy="1271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kern="1200" dirty="0">
              <a:latin typeface="Oswald" panose="00000500000000000000" pitchFamily="2" charset="0"/>
            </a:rPr>
            <a:t>For students beginning enrollment Fall 2024 (possibly Summer 2024)</a:t>
          </a:r>
        </a:p>
      </dsp:txBody>
      <dsp:txXfrm>
        <a:off x="10601" y="2026772"/>
        <a:ext cx="2305051" cy="1271105"/>
      </dsp:txXfrm>
    </dsp:sp>
    <dsp:sp modelId="{BC02DA41-86F9-4E96-8EF5-5E33CDE6C500}">
      <dsp:nvSpPr>
        <dsp:cNvPr id="0" name=""/>
        <dsp:cNvSpPr/>
      </dsp:nvSpPr>
      <dsp:spPr>
        <a:xfrm>
          <a:off x="386581" y="3346866"/>
          <a:ext cx="1553091" cy="84463"/>
        </a:xfrm>
        <a:prstGeom prst="rect">
          <a:avLst/>
        </a:prstGeom>
        <a:noFill/>
        <a:ln>
          <a:noFill/>
        </a:ln>
        <a:effectLst/>
      </dsp:spPr>
      <dsp:style>
        <a:lnRef idx="0">
          <a:scrgbClr r="0" g="0" b="0"/>
        </a:lnRef>
        <a:fillRef idx="0">
          <a:scrgbClr r="0" g="0" b="0"/>
        </a:fillRef>
        <a:effectRef idx="0">
          <a:scrgbClr r="0" g="0" b="0"/>
        </a:effectRef>
        <a:fontRef idx="minor"/>
      </dsp:style>
    </dsp:sp>
    <dsp:sp modelId="{76A578AE-C373-40DA-B5B6-5823A8281195}">
      <dsp:nvSpPr>
        <dsp:cNvPr id="0" name=""/>
        <dsp:cNvSpPr/>
      </dsp:nvSpPr>
      <dsp:spPr>
        <a:xfrm>
          <a:off x="3092198" y="1377863"/>
          <a:ext cx="543581" cy="5435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EBA0A1-3EB7-43CC-B910-FB1ACF4119C3}">
      <dsp:nvSpPr>
        <dsp:cNvPr id="0" name=""/>
        <dsp:cNvSpPr/>
      </dsp:nvSpPr>
      <dsp:spPr>
        <a:xfrm>
          <a:off x="2587443" y="2026772"/>
          <a:ext cx="1553091" cy="1271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dirty="0">
              <a:latin typeface="Oswald" panose="00000500000000000000" pitchFamily="2" charset="0"/>
            </a:rPr>
            <a:t>Typically available online October 1. </a:t>
          </a:r>
        </a:p>
        <a:p>
          <a:pPr marL="0" lvl="0" indent="0" algn="ctr" defTabSz="800100">
            <a:lnSpc>
              <a:spcPct val="100000"/>
            </a:lnSpc>
            <a:spcBef>
              <a:spcPct val="0"/>
            </a:spcBef>
            <a:spcAft>
              <a:spcPct val="35000"/>
            </a:spcAft>
            <a:buNone/>
            <a:defRPr b="1"/>
          </a:pPr>
          <a:r>
            <a:rPr lang="en-US" sz="1400" kern="1200" dirty="0">
              <a:highlight>
                <a:srgbClr val="FFFF00"/>
              </a:highlight>
              <a:latin typeface="Oswald" panose="00000500000000000000" pitchFamily="2" charset="0"/>
            </a:rPr>
            <a:t>2024-2025 DATE yet to be Announced</a:t>
          </a:r>
          <a:r>
            <a:rPr lang="en-US" sz="1400" kern="1200" dirty="0">
              <a:latin typeface="Oswald" panose="00000500000000000000" pitchFamily="2" charset="0"/>
            </a:rPr>
            <a:t>. </a:t>
          </a:r>
        </a:p>
      </dsp:txBody>
      <dsp:txXfrm>
        <a:off x="2587443" y="2026772"/>
        <a:ext cx="1553091" cy="1271105"/>
      </dsp:txXfrm>
    </dsp:sp>
    <dsp:sp modelId="{F87B267A-CB13-49E9-B08E-8F109F69B24E}">
      <dsp:nvSpPr>
        <dsp:cNvPr id="0" name=""/>
        <dsp:cNvSpPr/>
      </dsp:nvSpPr>
      <dsp:spPr>
        <a:xfrm>
          <a:off x="2587443" y="3346866"/>
          <a:ext cx="1553091" cy="84463"/>
        </a:xfrm>
        <a:prstGeom prst="rect">
          <a:avLst/>
        </a:prstGeom>
        <a:noFill/>
        <a:ln>
          <a:noFill/>
        </a:ln>
        <a:effectLst/>
      </dsp:spPr>
      <dsp:style>
        <a:lnRef idx="0">
          <a:scrgbClr r="0" g="0" b="0"/>
        </a:lnRef>
        <a:fillRef idx="0">
          <a:scrgbClr r="0" g="0" b="0"/>
        </a:fillRef>
        <a:effectRef idx="0">
          <a:scrgbClr r="0" g="0" b="0"/>
        </a:effectRef>
        <a:fontRef idx="minor"/>
      </dsp:style>
    </dsp:sp>
    <dsp:sp modelId="{985D5149-E78F-413E-8F04-52FB960C2C56}">
      <dsp:nvSpPr>
        <dsp:cNvPr id="0" name=""/>
        <dsp:cNvSpPr/>
      </dsp:nvSpPr>
      <dsp:spPr>
        <a:xfrm>
          <a:off x="5139910" y="1377863"/>
          <a:ext cx="543581" cy="5435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43D290-1866-4610-9781-34E258505164}">
      <dsp:nvSpPr>
        <dsp:cNvPr id="0" name=""/>
        <dsp:cNvSpPr/>
      </dsp:nvSpPr>
      <dsp:spPr>
        <a:xfrm>
          <a:off x="4412326" y="2185533"/>
          <a:ext cx="1998750" cy="9535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b="1"/>
          </a:pPr>
          <a:r>
            <a:rPr lang="en-US" sz="1600" b="1" kern="1200" dirty="0">
              <a:latin typeface="Oswald" panose="00000500000000000000" pitchFamily="2" charset="0"/>
            </a:rPr>
            <a:t>Submit early/meet college </a:t>
          </a:r>
          <a:r>
            <a:rPr lang="en-US" sz="1600" b="1" u="sng" kern="1200" dirty="0">
              <a:latin typeface="Oswald" panose="00000500000000000000" pitchFamily="2" charset="0"/>
            </a:rPr>
            <a:t>FAFSA Priority Date</a:t>
          </a:r>
          <a:endParaRPr lang="en-US" sz="1600" b="1" kern="1200" dirty="0">
            <a:latin typeface="Oswald" panose="00000500000000000000" pitchFamily="2" charset="0"/>
          </a:endParaRPr>
        </a:p>
      </dsp:txBody>
      <dsp:txXfrm>
        <a:off x="4412326" y="2185533"/>
        <a:ext cx="1998750" cy="953583"/>
      </dsp:txXfrm>
    </dsp:sp>
    <dsp:sp modelId="{023BC3C7-78D1-44CB-9C3D-9297F4FA67A7}">
      <dsp:nvSpPr>
        <dsp:cNvPr id="0" name=""/>
        <dsp:cNvSpPr/>
      </dsp:nvSpPr>
      <dsp:spPr>
        <a:xfrm>
          <a:off x="4404164" y="3130939"/>
          <a:ext cx="1903282" cy="8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i="0" kern="1200" dirty="0">
              <a:solidFill>
                <a:srgbClr val="FF0000"/>
              </a:solidFill>
              <a:latin typeface="Oswald" panose="00000500000000000000" pitchFamily="2" charset="0"/>
            </a:rPr>
            <a:t>**</a:t>
          </a:r>
          <a:r>
            <a:rPr lang="en-US" sz="1200" b="1" i="0" kern="1200" dirty="0">
              <a:solidFill>
                <a:schemeClr val="tx1"/>
              </a:solidFill>
              <a:latin typeface="Oswald" panose="00000500000000000000" pitchFamily="2" charset="0"/>
            </a:rPr>
            <a:t>Early application  allows time to compare aid offers and could maximize aid eligibility</a:t>
          </a:r>
        </a:p>
      </dsp:txBody>
      <dsp:txXfrm>
        <a:off x="4404164" y="3130939"/>
        <a:ext cx="1903282" cy="84463"/>
      </dsp:txXfrm>
    </dsp:sp>
    <dsp:sp modelId="{BF26BC0C-1BF4-4713-8EA1-2EA4A4920328}">
      <dsp:nvSpPr>
        <dsp:cNvPr id="0" name=""/>
        <dsp:cNvSpPr/>
      </dsp:nvSpPr>
      <dsp:spPr>
        <a:xfrm>
          <a:off x="7624980" y="1377863"/>
          <a:ext cx="543581" cy="54358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3D53F9-BDB0-49B1-BF99-A7D0F07F6A6D}">
      <dsp:nvSpPr>
        <dsp:cNvPr id="0" name=""/>
        <dsp:cNvSpPr/>
      </dsp:nvSpPr>
      <dsp:spPr>
        <a:xfrm>
          <a:off x="6879372" y="2026772"/>
          <a:ext cx="2034797" cy="1271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kern="1200" dirty="0">
              <a:latin typeface="Oswald" panose="00000500000000000000" pitchFamily="2" charset="0"/>
            </a:rPr>
            <a:t>Student does not need to be admitted to submit the FAFSA</a:t>
          </a:r>
        </a:p>
      </dsp:txBody>
      <dsp:txXfrm>
        <a:off x="6879372" y="2026772"/>
        <a:ext cx="2034797" cy="1271105"/>
      </dsp:txXfrm>
    </dsp:sp>
    <dsp:sp modelId="{26E36BD9-0E6C-4D8F-A500-05890423A234}">
      <dsp:nvSpPr>
        <dsp:cNvPr id="0" name=""/>
        <dsp:cNvSpPr/>
      </dsp:nvSpPr>
      <dsp:spPr>
        <a:xfrm>
          <a:off x="6588859" y="3039218"/>
          <a:ext cx="2427807" cy="844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b="1" kern="1200" dirty="0">
              <a:solidFill>
                <a:srgbClr val="FF0000"/>
              </a:solidFill>
              <a:latin typeface="Oswald" panose="00000500000000000000" pitchFamily="2" charset="0"/>
            </a:rPr>
            <a:t>**</a:t>
          </a:r>
          <a:r>
            <a:rPr lang="en-US" sz="1100" b="1" kern="1200" dirty="0">
              <a:solidFill>
                <a:schemeClr val="tx1"/>
              </a:solidFill>
              <a:latin typeface="Oswald" panose="00000500000000000000" pitchFamily="2" charset="0"/>
            </a:rPr>
            <a:t>College may not review FAFSA/offer aid until admitted</a:t>
          </a:r>
        </a:p>
      </dsp:txBody>
      <dsp:txXfrm>
        <a:off x="6588859" y="3039218"/>
        <a:ext cx="2427807" cy="84463"/>
      </dsp:txXfrm>
    </dsp:sp>
    <dsp:sp modelId="{E7187095-982B-4851-8899-A528717EDAEF}">
      <dsp:nvSpPr>
        <dsp:cNvPr id="0" name=""/>
        <dsp:cNvSpPr/>
      </dsp:nvSpPr>
      <dsp:spPr>
        <a:xfrm>
          <a:off x="10010023" y="1377863"/>
          <a:ext cx="543581" cy="54358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817311-3DBE-42FB-9357-976C5AEAC169}">
      <dsp:nvSpPr>
        <dsp:cNvPr id="0" name=""/>
        <dsp:cNvSpPr/>
      </dsp:nvSpPr>
      <dsp:spPr>
        <a:xfrm>
          <a:off x="9382466" y="2026772"/>
          <a:ext cx="1798697" cy="1271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kern="1200" dirty="0">
              <a:latin typeface="Oswald" panose="00000500000000000000" pitchFamily="2" charset="0"/>
            </a:rPr>
            <a:t>Re-apply/submit the FAFSA every year</a:t>
          </a:r>
        </a:p>
        <a:p>
          <a:pPr marL="0" lvl="0" indent="0" algn="ctr" defTabSz="622300">
            <a:lnSpc>
              <a:spcPct val="100000"/>
            </a:lnSpc>
            <a:spcBef>
              <a:spcPct val="0"/>
            </a:spcBef>
            <a:spcAft>
              <a:spcPct val="35000"/>
            </a:spcAft>
            <a:buNone/>
            <a:defRPr b="1"/>
          </a:pPr>
          <a:r>
            <a:rPr lang="en-US" sz="1400" b="1" kern="1200" dirty="0">
              <a:latin typeface="Oswald" panose="00000500000000000000" pitchFamily="2" charset="0"/>
            </a:rPr>
            <a:t>**2025-2026 FAFSA should go live on October 1, 2024</a:t>
          </a:r>
        </a:p>
      </dsp:txBody>
      <dsp:txXfrm>
        <a:off x="9382466" y="2026772"/>
        <a:ext cx="1798697" cy="1271105"/>
      </dsp:txXfrm>
    </dsp:sp>
    <dsp:sp modelId="{22A25998-5379-4D55-9B9C-17E5BAAE1536}">
      <dsp:nvSpPr>
        <dsp:cNvPr id="0" name=""/>
        <dsp:cNvSpPr/>
      </dsp:nvSpPr>
      <dsp:spPr>
        <a:xfrm>
          <a:off x="9505269" y="3346866"/>
          <a:ext cx="1553091" cy="8446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9AB15-40E7-427A-8594-48E088884E0D}">
      <dsp:nvSpPr>
        <dsp:cNvPr id="0" name=""/>
        <dsp:cNvSpPr/>
      </dsp:nvSpPr>
      <dsp:spPr>
        <a:xfrm>
          <a:off x="1772072" y="1023661"/>
          <a:ext cx="1510523" cy="1510523"/>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E4A51F-324C-49A3-8CAF-48B20A99A4D6}">
      <dsp:nvSpPr>
        <dsp:cNvPr id="0" name=""/>
        <dsp:cNvSpPr/>
      </dsp:nvSpPr>
      <dsp:spPr>
        <a:xfrm>
          <a:off x="369444" y="2633348"/>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dirty="0">
              <a:latin typeface="Oswald" panose="00000500000000000000" pitchFamily="2" charset="0"/>
            </a:rPr>
            <a:t>Most schools use a student </a:t>
          </a:r>
          <a:r>
            <a:rPr lang="en-US" sz="2200" b="1" kern="1200" dirty="0">
              <a:latin typeface="Oswald" panose="00000500000000000000" pitchFamily="2" charset="0"/>
            </a:rPr>
            <a:t>portal</a:t>
          </a:r>
          <a:endParaRPr lang="en-US" sz="2200" kern="1200" dirty="0">
            <a:latin typeface="Oswald" panose="00000500000000000000" pitchFamily="2" charset="0"/>
          </a:endParaRPr>
        </a:p>
      </dsp:txBody>
      <dsp:txXfrm>
        <a:off x="369444" y="2633348"/>
        <a:ext cx="4315781" cy="647367"/>
      </dsp:txXfrm>
    </dsp:sp>
    <dsp:sp modelId="{E5BBC59A-E4B9-44BE-BBE6-3D59C6A6CB01}">
      <dsp:nvSpPr>
        <dsp:cNvPr id="0" name=""/>
        <dsp:cNvSpPr/>
      </dsp:nvSpPr>
      <dsp:spPr>
        <a:xfrm>
          <a:off x="153115" y="3326838"/>
          <a:ext cx="4748438" cy="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latin typeface="Oswald" panose="00000500000000000000" pitchFamily="2" charset="0"/>
            </a:rPr>
            <a:t>An online starting point where students can register for classes, view financial aid and billing, etc. </a:t>
          </a:r>
        </a:p>
      </dsp:txBody>
      <dsp:txXfrm>
        <a:off x="153115" y="3326838"/>
        <a:ext cx="4748438" cy="838"/>
      </dsp:txXfrm>
    </dsp:sp>
    <dsp:sp modelId="{A5EE14A8-924C-4399-9148-A1096F153180}">
      <dsp:nvSpPr>
        <dsp:cNvPr id="0" name=""/>
        <dsp:cNvSpPr/>
      </dsp:nvSpPr>
      <dsp:spPr>
        <a:xfrm>
          <a:off x="7254388" y="1023661"/>
          <a:ext cx="1510523" cy="1510523"/>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2EA929-427C-4DCC-A43B-A79EC139BFD3}">
      <dsp:nvSpPr>
        <dsp:cNvPr id="0" name=""/>
        <dsp:cNvSpPr/>
      </dsp:nvSpPr>
      <dsp:spPr>
        <a:xfrm>
          <a:off x="5851759" y="2633348"/>
          <a:ext cx="4315781" cy="6473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77900">
            <a:lnSpc>
              <a:spcPct val="100000"/>
            </a:lnSpc>
            <a:spcBef>
              <a:spcPct val="0"/>
            </a:spcBef>
            <a:spcAft>
              <a:spcPct val="35000"/>
            </a:spcAft>
            <a:buNone/>
            <a:defRPr b="1"/>
          </a:pPr>
          <a:r>
            <a:rPr lang="en-US" sz="2200" kern="1200" dirty="0">
              <a:latin typeface="Oswald" panose="00000500000000000000" pitchFamily="2" charset="0"/>
            </a:rPr>
            <a:t>Most schools </a:t>
          </a:r>
          <a:r>
            <a:rPr lang="en-US" sz="2200" b="1" kern="1200" dirty="0">
              <a:latin typeface="Oswald" panose="00000500000000000000" pitchFamily="2" charset="0"/>
            </a:rPr>
            <a:t>assigned email </a:t>
          </a:r>
          <a:r>
            <a:rPr lang="en-US" sz="2200" kern="1200" dirty="0">
              <a:latin typeface="Oswald" panose="00000500000000000000" pitchFamily="2" charset="0"/>
            </a:rPr>
            <a:t>account </a:t>
          </a:r>
        </a:p>
      </dsp:txBody>
      <dsp:txXfrm>
        <a:off x="5851759" y="2633348"/>
        <a:ext cx="4315781" cy="647367"/>
      </dsp:txXfrm>
    </dsp:sp>
    <dsp:sp modelId="{8545A694-8AFA-4914-8784-CC130340AC8C}">
      <dsp:nvSpPr>
        <dsp:cNvPr id="0" name=""/>
        <dsp:cNvSpPr/>
      </dsp:nvSpPr>
      <dsp:spPr>
        <a:xfrm>
          <a:off x="5656815" y="3326838"/>
          <a:ext cx="4705668" cy="8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latin typeface="Oswald" panose="00000500000000000000" pitchFamily="2" charset="0"/>
            </a:rPr>
            <a:t>Students are required to activate and check regularly. </a:t>
          </a:r>
        </a:p>
        <a:p>
          <a:pPr marL="0" lvl="0" indent="0" algn="ctr" defTabSz="755650">
            <a:lnSpc>
              <a:spcPct val="100000"/>
            </a:lnSpc>
            <a:spcBef>
              <a:spcPct val="0"/>
            </a:spcBef>
            <a:spcAft>
              <a:spcPct val="35000"/>
            </a:spcAft>
            <a:buNone/>
          </a:pPr>
          <a:r>
            <a:rPr lang="en-US" sz="1700" kern="1200" dirty="0">
              <a:latin typeface="Oswald" panose="00000500000000000000" pitchFamily="2" charset="0"/>
            </a:rPr>
            <a:t>Schools will begin to communicate with the student primarily through this email account. </a:t>
          </a:r>
        </a:p>
      </dsp:txBody>
      <dsp:txXfrm>
        <a:off x="5656815" y="3326838"/>
        <a:ext cx="4705668" cy="8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F5FE9B-816E-4FF4-B1F9-FFCC14D9DEFD}">
      <dsp:nvSpPr>
        <dsp:cNvPr id="0" name=""/>
        <dsp:cNvSpPr/>
      </dsp:nvSpPr>
      <dsp:spPr>
        <a:xfrm>
          <a:off x="5279078" y="907558"/>
          <a:ext cx="697881" cy="91440"/>
        </a:xfrm>
        <a:custGeom>
          <a:avLst/>
          <a:gdLst/>
          <a:ahLst/>
          <a:cxnLst/>
          <a:rect l="0" t="0" r="0" b="0"/>
          <a:pathLst>
            <a:path>
              <a:moveTo>
                <a:pt x="0" y="45720"/>
              </a:moveTo>
              <a:lnTo>
                <a:pt x="697881"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09807" y="949632"/>
        <a:ext cx="36424" cy="7291"/>
      </dsp:txXfrm>
    </dsp:sp>
    <dsp:sp modelId="{20884B2D-F51B-4250-B122-5F5D9C9654D3}">
      <dsp:nvSpPr>
        <dsp:cNvPr id="0" name=""/>
        <dsp:cNvSpPr/>
      </dsp:nvSpPr>
      <dsp:spPr>
        <a:xfrm>
          <a:off x="85731" y="3086"/>
          <a:ext cx="5195147" cy="190038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201" tIns="162911" rIns="155201" bIns="162911"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latin typeface="Oswald" panose="00000500000000000000" pitchFamily="2" charset="0"/>
            </a:rPr>
            <a:t>Application for: </a:t>
          </a:r>
          <a:endParaRPr lang="en-US" sz="1600" b="1" kern="1200" dirty="0">
            <a:solidFill>
              <a:schemeClr val="tx1"/>
            </a:solidFill>
            <a:latin typeface="Oswald" panose="00000500000000000000" pitchFamily="2" charset="0"/>
          </a:endParaRPr>
        </a:p>
        <a:p>
          <a:pPr marL="171450" lvl="1" indent="-171450" algn="l" defTabSz="711200">
            <a:lnSpc>
              <a:spcPct val="90000"/>
            </a:lnSpc>
            <a:spcBef>
              <a:spcPct val="0"/>
            </a:spcBef>
            <a:spcAft>
              <a:spcPct val="15000"/>
            </a:spcAft>
            <a:buChar char="•"/>
          </a:pPr>
          <a:r>
            <a:rPr lang="en-US" sz="1600" b="1" kern="1200">
              <a:solidFill>
                <a:schemeClr val="tx1"/>
              </a:solidFill>
              <a:latin typeface="Oswald" panose="00000500000000000000" pitchFamily="2" charset="0"/>
            </a:rPr>
            <a:t>Federal grants, work-study, and student loans</a:t>
          </a:r>
          <a:endParaRPr lang="en-US" sz="1600" b="1" kern="1200" dirty="0">
            <a:solidFill>
              <a:schemeClr val="tx1"/>
            </a:solidFill>
            <a:latin typeface="Oswald" panose="00000500000000000000" pitchFamily="2" charset="0"/>
          </a:endParaRPr>
        </a:p>
        <a:p>
          <a:pPr marL="171450" lvl="1" indent="-171450" algn="l" defTabSz="711200">
            <a:lnSpc>
              <a:spcPct val="90000"/>
            </a:lnSpc>
            <a:spcBef>
              <a:spcPct val="0"/>
            </a:spcBef>
            <a:spcAft>
              <a:spcPct val="15000"/>
            </a:spcAft>
            <a:buChar char="•"/>
          </a:pPr>
          <a:r>
            <a:rPr lang="en-US" sz="1600" b="1" kern="1200">
              <a:solidFill>
                <a:schemeClr val="tx1"/>
              </a:solidFill>
              <a:latin typeface="Oswald" panose="00000500000000000000" pitchFamily="2" charset="0"/>
            </a:rPr>
            <a:t>State of Ohio grants</a:t>
          </a:r>
          <a:endParaRPr lang="en-US" sz="1600" b="1" kern="1200" dirty="0">
            <a:solidFill>
              <a:schemeClr val="tx1"/>
            </a:solidFill>
            <a:latin typeface="Oswald" panose="00000500000000000000" pitchFamily="2" charset="0"/>
          </a:endParaRPr>
        </a:p>
        <a:p>
          <a:pPr marL="171450" lvl="1" indent="-171450" algn="l" defTabSz="711200">
            <a:lnSpc>
              <a:spcPct val="90000"/>
            </a:lnSpc>
            <a:spcBef>
              <a:spcPct val="0"/>
            </a:spcBef>
            <a:spcAft>
              <a:spcPct val="15000"/>
            </a:spcAft>
            <a:buChar char="•"/>
          </a:pPr>
          <a:r>
            <a:rPr lang="en-US" sz="1600" b="1" kern="1200">
              <a:solidFill>
                <a:schemeClr val="tx1"/>
              </a:solidFill>
              <a:latin typeface="Oswald" panose="00000500000000000000" pitchFamily="2" charset="0"/>
            </a:rPr>
            <a:t>For some schools, institutional scholarships and grants</a:t>
          </a:r>
          <a:endParaRPr lang="en-US" sz="1600" b="1" kern="1200" dirty="0">
            <a:solidFill>
              <a:schemeClr val="tx1"/>
            </a:solidFill>
            <a:latin typeface="Oswald" panose="00000500000000000000" pitchFamily="2" charset="0"/>
          </a:endParaRPr>
        </a:p>
      </dsp:txBody>
      <dsp:txXfrm>
        <a:off x="85731" y="3086"/>
        <a:ext cx="5195147" cy="1900385"/>
      </dsp:txXfrm>
    </dsp:sp>
    <dsp:sp modelId="{99E56424-6502-41C0-B32B-59F133BE7155}">
      <dsp:nvSpPr>
        <dsp:cNvPr id="0" name=""/>
        <dsp:cNvSpPr/>
      </dsp:nvSpPr>
      <dsp:spPr>
        <a:xfrm>
          <a:off x="5336670" y="1901671"/>
          <a:ext cx="2878371" cy="583591"/>
        </a:xfrm>
        <a:custGeom>
          <a:avLst/>
          <a:gdLst/>
          <a:ahLst/>
          <a:cxnLst/>
          <a:rect l="0" t="0" r="0" b="0"/>
          <a:pathLst>
            <a:path>
              <a:moveTo>
                <a:pt x="2878371" y="0"/>
              </a:moveTo>
              <a:lnTo>
                <a:pt x="2878371" y="308895"/>
              </a:lnTo>
              <a:lnTo>
                <a:pt x="0" y="308895"/>
              </a:lnTo>
              <a:lnTo>
                <a:pt x="0" y="583591"/>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702277" y="2189821"/>
        <a:ext cx="147158" cy="7291"/>
      </dsp:txXfrm>
    </dsp:sp>
    <dsp:sp modelId="{FA144630-DF21-4242-894A-28E238CF40D4}">
      <dsp:nvSpPr>
        <dsp:cNvPr id="0" name=""/>
        <dsp:cNvSpPr/>
      </dsp:nvSpPr>
      <dsp:spPr>
        <a:xfrm>
          <a:off x="6009359" y="3086"/>
          <a:ext cx="4411364" cy="190038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201" tIns="162911" rIns="155201" bIns="162911" numCol="1" spcCol="1270" anchor="t" anchorCtr="0">
          <a:noAutofit/>
        </a:bodyPr>
        <a:lstStyle/>
        <a:p>
          <a:pPr marL="0" lvl="0" indent="0" algn="l" defTabSz="800100">
            <a:lnSpc>
              <a:spcPct val="90000"/>
            </a:lnSpc>
            <a:spcBef>
              <a:spcPct val="0"/>
            </a:spcBef>
            <a:spcAft>
              <a:spcPct val="35000"/>
            </a:spcAft>
            <a:buNone/>
          </a:pPr>
          <a:r>
            <a:rPr lang="en-US" sz="1800" b="1" kern="1200">
              <a:solidFill>
                <a:schemeClr val="tx1"/>
              </a:solidFill>
              <a:latin typeface="Oswald" panose="00000500000000000000" pitchFamily="2" charset="0"/>
            </a:rPr>
            <a:t>Information provided: </a:t>
          </a:r>
          <a:endParaRPr lang="en-US" sz="1800" b="1" kern="1200" dirty="0">
            <a:solidFill>
              <a:schemeClr val="tx1"/>
            </a:solidFill>
            <a:latin typeface="Oswald" panose="00000500000000000000" pitchFamily="2"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Oswald" panose="00000500000000000000" pitchFamily="2" charset="0"/>
            </a:rPr>
            <a:t>Demographic </a:t>
          </a:r>
          <a:endParaRPr lang="en-US" sz="1800" b="1" kern="1200" dirty="0">
            <a:solidFill>
              <a:schemeClr val="tx1"/>
            </a:solidFill>
            <a:latin typeface="Oswald" panose="00000500000000000000" pitchFamily="2"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Oswald" panose="00000500000000000000" pitchFamily="2" charset="0"/>
            </a:rPr>
            <a:t>Taxable and untaxed income for 2022</a:t>
          </a:r>
          <a:endParaRPr lang="en-US" sz="1800" b="1" kern="1200" dirty="0">
            <a:solidFill>
              <a:schemeClr val="tx1"/>
            </a:solidFill>
            <a:latin typeface="Oswald" panose="00000500000000000000" pitchFamily="2" charset="0"/>
          </a:endParaRPr>
        </a:p>
        <a:p>
          <a:pPr marL="171450" lvl="1" indent="-171450" algn="l" defTabSz="800100">
            <a:lnSpc>
              <a:spcPct val="90000"/>
            </a:lnSpc>
            <a:spcBef>
              <a:spcPct val="0"/>
            </a:spcBef>
            <a:spcAft>
              <a:spcPct val="15000"/>
            </a:spcAft>
            <a:buChar char="•"/>
          </a:pPr>
          <a:r>
            <a:rPr lang="en-US" sz="1800" b="1" kern="1200" dirty="0">
              <a:solidFill>
                <a:schemeClr val="tx1"/>
              </a:solidFill>
              <a:latin typeface="Oswald" panose="00000500000000000000" pitchFamily="2" charset="0"/>
            </a:rPr>
            <a:t>Assets (date the FAFSA is signed)</a:t>
          </a:r>
        </a:p>
      </dsp:txBody>
      <dsp:txXfrm>
        <a:off x="6009359" y="3086"/>
        <a:ext cx="4411364" cy="1900385"/>
      </dsp:txXfrm>
    </dsp:sp>
    <dsp:sp modelId="{ED6D893F-578C-484A-9F53-372CD8B96199}">
      <dsp:nvSpPr>
        <dsp:cNvPr id="0" name=""/>
        <dsp:cNvSpPr/>
      </dsp:nvSpPr>
      <dsp:spPr>
        <a:xfrm>
          <a:off x="1057271" y="2517663"/>
          <a:ext cx="8558797" cy="190038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5201" tIns="162911" rIns="155201" bIns="162911" numCol="1" spcCol="1270" anchor="ctr" anchorCtr="0">
          <a:noAutofit/>
        </a:bodyPr>
        <a:lstStyle/>
        <a:p>
          <a:pPr marL="0" lvl="0" indent="0" algn="ctr" defTabSz="1200150">
            <a:lnSpc>
              <a:spcPct val="90000"/>
            </a:lnSpc>
            <a:spcBef>
              <a:spcPct val="0"/>
            </a:spcBef>
            <a:spcAft>
              <a:spcPct val="35000"/>
            </a:spcAft>
            <a:buNone/>
          </a:pPr>
          <a:r>
            <a:rPr lang="en-US" sz="2700" b="1" kern="1200" dirty="0">
              <a:solidFill>
                <a:schemeClr val="tx1"/>
              </a:solidFill>
              <a:latin typeface="Oswald" panose="00000500000000000000" pitchFamily="2" charset="0"/>
            </a:rPr>
            <a:t>Students should submit the FAFSA regardless of income. </a:t>
          </a:r>
        </a:p>
        <a:p>
          <a:pPr marL="0" lvl="0" indent="0" algn="ctr" defTabSz="1200150">
            <a:lnSpc>
              <a:spcPct val="90000"/>
            </a:lnSpc>
            <a:spcBef>
              <a:spcPct val="0"/>
            </a:spcBef>
            <a:spcAft>
              <a:spcPct val="35000"/>
            </a:spcAft>
            <a:buNone/>
          </a:pPr>
          <a:r>
            <a:rPr lang="en-US" sz="2700" b="1" kern="1200" dirty="0">
              <a:solidFill>
                <a:schemeClr val="tx1"/>
              </a:solidFill>
              <a:latin typeface="Oswald" panose="00000500000000000000" pitchFamily="2" charset="0"/>
            </a:rPr>
            <a:t>Income is not the only factor in determining eligibility.</a:t>
          </a:r>
        </a:p>
      </dsp:txBody>
      <dsp:txXfrm>
        <a:off x="1057271" y="2517663"/>
        <a:ext cx="8558797" cy="1900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F10E34-4BC3-47FD-AD0C-9E8022E8FC3C}">
      <dsp:nvSpPr>
        <dsp:cNvPr id="0" name=""/>
        <dsp:cNvSpPr/>
      </dsp:nvSpPr>
      <dsp:spPr>
        <a:xfrm>
          <a:off x="2922" y="995586"/>
          <a:ext cx="2086446" cy="132489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16A5DD-2A6E-4151-BEB7-F3DA3C610FC9}">
      <dsp:nvSpPr>
        <dsp:cNvPr id="0" name=""/>
        <dsp:cNvSpPr/>
      </dsp:nvSpPr>
      <dsp:spPr>
        <a:xfrm>
          <a:off x="234749" y="1215822"/>
          <a:ext cx="2086446" cy="132489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Oswald" panose="00000500000000000000" pitchFamily="2" charset="0"/>
            </a:rPr>
            <a:t>Index figure used by schools to determine eligibility for aid</a:t>
          </a:r>
        </a:p>
      </dsp:txBody>
      <dsp:txXfrm>
        <a:off x="273554" y="1254627"/>
        <a:ext cx="2008836" cy="1247283"/>
      </dsp:txXfrm>
    </dsp:sp>
    <dsp:sp modelId="{27B829A8-3BBB-4A54-95BE-AF1D7BB58E7F}">
      <dsp:nvSpPr>
        <dsp:cNvPr id="0" name=""/>
        <dsp:cNvSpPr/>
      </dsp:nvSpPr>
      <dsp:spPr>
        <a:xfrm>
          <a:off x="2553023" y="995586"/>
          <a:ext cx="2086446" cy="132489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AC9B6-F52D-4310-AB71-8D9AA8F9E16F}">
      <dsp:nvSpPr>
        <dsp:cNvPr id="0" name=""/>
        <dsp:cNvSpPr/>
      </dsp:nvSpPr>
      <dsp:spPr>
        <a:xfrm>
          <a:off x="2784851" y="1215822"/>
          <a:ext cx="2086446" cy="132489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Oswald" panose="00000500000000000000" pitchFamily="2" charset="0"/>
            </a:rPr>
            <a:t>Calculated results from information provided on the FAFSA</a:t>
          </a:r>
        </a:p>
      </dsp:txBody>
      <dsp:txXfrm>
        <a:off x="2823656" y="1254627"/>
        <a:ext cx="2008836" cy="1247283"/>
      </dsp:txXfrm>
    </dsp:sp>
    <dsp:sp modelId="{5F0396F5-86D3-4221-9FDA-885E296709A1}">
      <dsp:nvSpPr>
        <dsp:cNvPr id="0" name=""/>
        <dsp:cNvSpPr/>
      </dsp:nvSpPr>
      <dsp:spPr>
        <a:xfrm>
          <a:off x="5103125" y="995586"/>
          <a:ext cx="2086446" cy="132489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D8E662-1BED-49E5-B927-5E7D79057146}">
      <dsp:nvSpPr>
        <dsp:cNvPr id="0" name=""/>
        <dsp:cNvSpPr/>
      </dsp:nvSpPr>
      <dsp:spPr>
        <a:xfrm>
          <a:off x="5334953" y="1215822"/>
          <a:ext cx="2086446" cy="132489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Oswald" panose="00000500000000000000" pitchFamily="2" charset="0"/>
            </a:rPr>
            <a:t>Calculated using a formula established by law</a:t>
          </a:r>
        </a:p>
      </dsp:txBody>
      <dsp:txXfrm>
        <a:off x="5373758" y="1254627"/>
        <a:ext cx="2008836" cy="1247283"/>
      </dsp:txXfrm>
    </dsp:sp>
    <dsp:sp modelId="{CFDD0355-DFF2-4463-8EC3-67E8AC066C4A}">
      <dsp:nvSpPr>
        <dsp:cNvPr id="0" name=""/>
        <dsp:cNvSpPr/>
      </dsp:nvSpPr>
      <dsp:spPr>
        <a:xfrm>
          <a:off x="7653227" y="995586"/>
          <a:ext cx="2086446" cy="132489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62611F-0D84-42A8-9F3F-5503261D211C}">
      <dsp:nvSpPr>
        <dsp:cNvPr id="0" name=""/>
        <dsp:cNvSpPr/>
      </dsp:nvSpPr>
      <dsp:spPr>
        <a:xfrm>
          <a:off x="7885054" y="1215822"/>
          <a:ext cx="2086446" cy="1324893"/>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Oswald" panose="00000500000000000000" pitchFamily="2" charset="0"/>
            </a:rPr>
            <a:t>Same figure reported to all schools</a:t>
          </a:r>
        </a:p>
      </dsp:txBody>
      <dsp:txXfrm>
        <a:off x="7923859" y="1254627"/>
        <a:ext cx="2008836" cy="12472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027DA-7062-4EA2-9EE9-06D56876A817}">
      <dsp:nvSpPr>
        <dsp:cNvPr id="0" name=""/>
        <dsp:cNvSpPr/>
      </dsp:nvSpPr>
      <dsp:spPr>
        <a:xfrm>
          <a:off x="0" y="0"/>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5E44A8-5FEC-4CBC-93BF-3E936EA49F2B}">
      <dsp:nvSpPr>
        <dsp:cNvPr id="0" name=""/>
        <dsp:cNvSpPr/>
      </dsp:nvSpPr>
      <dsp:spPr>
        <a:xfrm>
          <a:off x="0" y="0"/>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a:t>Anyone who provides information on the FAFSA</a:t>
          </a:r>
        </a:p>
      </dsp:txBody>
      <dsp:txXfrm>
        <a:off x="0" y="0"/>
        <a:ext cx="10515600" cy="1088136"/>
      </dsp:txXfrm>
    </dsp:sp>
    <dsp:sp modelId="{D9032EDD-EA27-4039-9D9F-3053BC81B300}">
      <dsp:nvSpPr>
        <dsp:cNvPr id="0" name=""/>
        <dsp:cNvSpPr/>
      </dsp:nvSpPr>
      <dsp:spPr>
        <a:xfrm>
          <a:off x="0" y="1088136"/>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A3AB7F-2F2F-456B-9321-C74F49D83434}">
      <dsp:nvSpPr>
        <dsp:cNvPr id="0" name=""/>
        <dsp:cNvSpPr/>
      </dsp:nvSpPr>
      <dsp:spPr>
        <a:xfrm>
          <a:off x="0" y="1088136"/>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	Student (and spouse if married)</a:t>
          </a:r>
        </a:p>
      </dsp:txBody>
      <dsp:txXfrm>
        <a:off x="0" y="1088136"/>
        <a:ext cx="10515600" cy="1088136"/>
      </dsp:txXfrm>
    </dsp:sp>
    <dsp:sp modelId="{4EDA0AE0-32E3-45F0-9893-791CA993387F}">
      <dsp:nvSpPr>
        <dsp:cNvPr id="0" name=""/>
        <dsp:cNvSpPr/>
      </dsp:nvSpPr>
      <dsp:spPr>
        <a:xfrm>
          <a:off x="0" y="2176272"/>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2950FE-E171-4262-9E91-892877090A0F}">
      <dsp:nvSpPr>
        <dsp:cNvPr id="0" name=""/>
        <dsp:cNvSpPr/>
      </dsp:nvSpPr>
      <dsp:spPr>
        <a:xfrm>
          <a:off x="0" y="2176272"/>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en-US" sz="4000" kern="1200" dirty="0"/>
            <a:t>	Parent/Parents (for dependent students)</a:t>
          </a:r>
        </a:p>
      </dsp:txBody>
      <dsp:txXfrm>
        <a:off x="0" y="2176272"/>
        <a:ext cx="10515600" cy="1088136"/>
      </dsp:txXfrm>
    </dsp:sp>
    <dsp:sp modelId="{6F35EC84-7D67-4FF2-8721-4E90C28B3C0E}">
      <dsp:nvSpPr>
        <dsp:cNvPr id="0" name=""/>
        <dsp:cNvSpPr/>
      </dsp:nvSpPr>
      <dsp:spPr>
        <a:xfrm>
          <a:off x="0" y="3264408"/>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8F47C5-2933-438A-8C35-2BCD02565EF3}">
      <dsp:nvSpPr>
        <dsp:cNvPr id="0" name=""/>
        <dsp:cNvSpPr/>
      </dsp:nvSpPr>
      <dsp:spPr>
        <a:xfrm>
          <a:off x="0" y="3264408"/>
          <a:ext cx="10515600" cy="1088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endParaRPr lang="en-US" sz="4000" kern="1200" dirty="0"/>
        </a:p>
      </dsp:txBody>
      <dsp:txXfrm>
        <a:off x="0" y="3264408"/>
        <a:ext cx="10515600" cy="1088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0FCF52-ECBA-4C42-BA21-B27BD3DE8495}">
      <dsp:nvSpPr>
        <dsp:cNvPr id="0" name=""/>
        <dsp:cNvSpPr/>
      </dsp:nvSpPr>
      <dsp:spPr>
        <a:xfrm>
          <a:off x="0" y="0"/>
          <a:ext cx="683056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FDFE35-E909-4E12-8194-B618C639809D}">
      <dsp:nvSpPr>
        <dsp:cNvPr id="0" name=""/>
        <dsp:cNvSpPr/>
      </dsp:nvSpPr>
      <dsp:spPr>
        <a:xfrm>
          <a:off x="0" y="0"/>
          <a:ext cx="6830568" cy="136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Designed to allow each contributor to complete the portion pertinent to them. </a:t>
          </a:r>
        </a:p>
      </dsp:txBody>
      <dsp:txXfrm>
        <a:off x="0" y="0"/>
        <a:ext cx="6830568" cy="1360170"/>
      </dsp:txXfrm>
    </dsp:sp>
    <dsp:sp modelId="{8FCD63B1-1CCD-4F57-BD7D-7E7EECD2B1F4}">
      <dsp:nvSpPr>
        <dsp:cNvPr id="0" name=""/>
        <dsp:cNvSpPr/>
      </dsp:nvSpPr>
      <dsp:spPr>
        <a:xfrm>
          <a:off x="0" y="1360170"/>
          <a:ext cx="683056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DF8D7F-FDBE-4F5D-BCD5-301B4B05D83E}">
      <dsp:nvSpPr>
        <dsp:cNvPr id="0" name=""/>
        <dsp:cNvSpPr/>
      </dsp:nvSpPr>
      <dsp:spPr>
        <a:xfrm>
          <a:off x="0" y="1360170"/>
          <a:ext cx="6830568" cy="136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Each contributor must provide </a:t>
          </a:r>
          <a:r>
            <a:rPr lang="en-US" sz="2700" b="1" kern="1200" dirty="0"/>
            <a:t>consent</a:t>
          </a:r>
          <a:r>
            <a:rPr lang="en-US" sz="2700" kern="1200" dirty="0"/>
            <a:t> and </a:t>
          </a:r>
          <a:r>
            <a:rPr lang="en-US" sz="2700" b="1" kern="1200" dirty="0"/>
            <a:t>approval</a:t>
          </a:r>
          <a:r>
            <a:rPr lang="en-US" sz="2700" kern="1200" dirty="0"/>
            <a:t> for retrieval and disclosure of their </a:t>
          </a:r>
          <a:r>
            <a:rPr lang="en-US" sz="2700" b="1" kern="1200" dirty="0"/>
            <a:t>Federal Tax Information </a:t>
          </a:r>
          <a:r>
            <a:rPr lang="en-US" sz="2700" kern="1200" dirty="0"/>
            <a:t>(FTI).</a:t>
          </a:r>
        </a:p>
      </dsp:txBody>
      <dsp:txXfrm>
        <a:off x="0" y="1360170"/>
        <a:ext cx="6830568" cy="1360170"/>
      </dsp:txXfrm>
    </dsp:sp>
    <dsp:sp modelId="{8DFFAE33-D816-4EEF-9C3E-33E43EFD4D86}">
      <dsp:nvSpPr>
        <dsp:cNvPr id="0" name=""/>
        <dsp:cNvSpPr/>
      </dsp:nvSpPr>
      <dsp:spPr>
        <a:xfrm>
          <a:off x="0" y="2720340"/>
          <a:ext cx="683056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60F71B-D46A-45CA-BB80-B7BE3DC3E68C}">
      <dsp:nvSpPr>
        <dsp:cNvPr id="0" name=""/>
        <dsp:cNvSpPr/>
      </dsp:nvSpPr>
      <dsp:spPr>
        <a:xfrm>
          <a:off x="0" y="2720340"/>
          <a:ext cx="6830568" cy="136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All contributors must complete and sign their respective sections.</a:t>
          </a:r>
        </a:p>
      </dsp:txBody>
      <dsp:txXfrm>
        <a:off x="0" y="2720340"/>
        <a:ext cx="6830568" cy="1360170"/>
      </dsp:txXfrm>
    </dsp:sp>
    <dsp:sp modelId="{D269CB8B-EDA1-4235-951D-DC55E33F9CBD}">
      <dsp:nvSpPr>
        <dsp:cNvPr id="0" name=""/>
        <dsp:cNvSpPr/>
      </dsp:nvSpPr>
      <dsp:spPr>
        <a:xfrm>
          <a:off x="0" y="4080509"/>
          <a:ext cx="6830568"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11C3A6-F4EC-49C9-8313-E5D4D7C39CD8}">
      <dsp:nvSpPr>
        <dsp:cNvPr id="0" name=""/>
        <dsp:cNvSpPr/>
      </dsp:nvSpPr>
      <dsp:spPr>
        <a:xfrm>
          <a:off x="0" y="4080510"/>
          <a:ext cx="6830568" cy="136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An incomplete application will not have an SAI calculated and the applicant will not be eligible for federal, state and some institutional aid. </a:t>
          </a:r>
        </a:p>
      </dsp:txBody>
      <dsp:txXfrm>
        <a:off x="0" y="4080510"/>
        <a:ext cx="6830568" cy="13601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5BFF4-9E9C-44FB-93F1-3C31B901D57A}">
      <dsp:nvSpPr>
        <dsp:cNvPr id="0" name=""/>
        <dsp:cNvSpPr/>
      </dsp:nvSpPr>
      <dsp:spPr>
        <a:xfrm rot="5400000">
          <a:off x="-296177" y="298684"/>
          <a:ext cx="1974514" cy="1382159"/>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Biological or Adoptive Parent(s)</a:t>
          </a:r>
        </a:p>
      </dsp:txBody>
      <dsp:txXfrm rot="-5400000">
        <a:off x="1" y="693587"/>
        <a:ext cx="1382159" cy="592355"/>
      </dsp:txXfrm>
    </dsp:sp>
    <dsp:sp modelId="{083B4992-07FF-4491-88D1-2C4362BF2808}">
      <dsp:nvSpPr>
        <dsp:cNvPr id="0" name=""/>
        <dsp:cNvSpPr/>
      </dsp:nvSpPr>
      <dsp:spPr>
        <a:xfrm rot="5400000">
          <a:off x="5990013" y="-4605346"/>
          <a:ext cx="1283434" cy="10499142"/>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Oswald" panose="00000500000000000000" pitchFamily="2" charset="0"/>
            </a:rPr>
            <a:t>If not married BUT living together report </a:t>
          </a:r>
          <a:r>
            <a:rPr lang="en-US" sz="2400" u="sng" kern="1200" dirty="0">
              <a:latin typeface="Oswald" panose="00000500000000000000" pitchFamily="2" charset="0"/>
            </a:rPr>
            <a:t>BOTH</a:t>
          </a:r>
          <a:r>
            <a:rPr lang="en-US" sz="2400" kern="1200" dirty="0">
              <a:latin typeface="Oswald" panose="00000500000000000000" pitchFamily="2" charset="0"/>
            </a:rPr>
            <a:t> parents</a:t>
          </a:r>
        </a:p>
      </dsp:txBody>
      <dsp:txXfrm rot="-5400000">
        <a:off x="1382159" y="65160"/>
        <a:ext cx="10436490" cy="1158130"/>
      </dsp:txXfrm>
    </dsp:sp>
    <dsp:sp modelId="{CAE76F48-4FBF-4C3A-92A3-768BFDDF063E}">
      <dsp:nvSpPr>
        <dsp:cNvPr id="0" name=""/>
        <dsp:cNvSpPr/>
      </dsp:nvSpPr>
      <dsp:spPr>
        <a:xfrm rot="5400000">
          <a:off x="-296177" y="2840399"/>
          <a:ext cx="1974514" cy="1382159"/>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If biological parents are divorced or never married: </a:t>
          </a:r>
        </a:p>
      </dsp:txBody>
      <dsp:txXfrm rot="-5400000">
        <a:off x="1" y="3235302"/>
        <a:ext cx="1382159" cy="592355"/>
      </dsp:txXfrm>
    </dsp:sp>
    <dsp:sp modelId="{C1BB19C9-551B-40A3-8A67-D37FB76A88C7}">
      <dsp:nvSpPr>
        <dsp:cNvPr id="0" name=""/>
        <dsp:cNvSpPr/>
      </dsp:nvSpPr>
      <dsp:spPr>
        <a:xfrm rot="5400000">
          <a:off x="5194169" y="-2004573"/>
          <a:ext cx="2875123" cy="10381026"/>
        </a:xfrm>
        <a:prstGeom prst="round2Same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100000"/>
            </a:lnSpc>
            <a:spcBef>
              <a:spcPct val="0"/>
            </a:spcBef>
            <a:spcAft>
              <a:spcPct val="15000"/>
            </a:spcAft>
            <a:buChar char="•"/>
          </a:pPr>
          <a:r>
            <a:rPr lang="en-US" sz="1800" kern="1200" dirty="0">
              <a:latin typeface="Oswald" panose="00000500000000000000" pitchFamily="2" charset="0"/>
            </a:rPr>
            <a:t>Provide information for the parent that provides most financial support in 12 months prior to completing the FAFSA. </a:t>
          </a:r>
        </a:p>
        <a:p>
          <a:pPr marL="342900" lvl="2" indent="-171450" algn="l" defTabSz="711200">
            <a:lnSpc>
              <a:spcPct val="150000"/>
            </a:lnSpc>
            <a:spcBef>
              <a:spcPct val="0"/>
            </a:spcBef>
            <a:spcAft>
              <a:spcPct val="15000"/>
            </a:spcAft>
            <a:buChar char="•"/>
          </a:pPr>
          <a:r>
            <a:rPr lang="en-US" sz="1600" kern="1200" dirty="0">
              <a:latin typeface="Oswald" panose="00000500000000000000" pitchFamily="2" charset="0"/>
            </a:rPr>
            <a:t>EVEN if the student does not live with that parent. </a:t>
          </a:r>
        </a:p>
        <a:p>
          <a:pPr marL="171450" lvl="1" indent="-171450" algn="l" defTabSz="711200">
            <a:lnSpc>
              <a:spcPct val="150000"/>
            </a:lnSpc>
            <a:spcBef>
              <a:spcPct val="0"/>
            </a:spcBef>
            <a:spcAft>
              <a:spcPct val="15000"/>
            </a:spcAft>
            <a:buChar char="•"/>
          </a:pPr>
          <a:r>
            <a:rPr lang="en-US" sz="1600" kern="1200" dirty="0">
              <a:latin typeface="Oswald" panose="00000500000000000000" pitchFamily="2" charset="0"/>
            </a:rPr>
            <a:t>If support provided is equal, report for the parent with the greater income and assets.</a:t>
          </a:r>
        </a:p>
        <a:p>
          <a:pPr marL="171450" lvl="1" indent="-171450" algn="l" defTabSz="711200">
            <a:lnSpc>
              <a:spcPct val="150000"/>
            </a:lnSpc>
            <a:spcBef>
              <a:spcPct val="0"/>
            </a:spcBef>
            <a:spcAft>
              <a:spcPct val="15000"/>
            </a:spcAft>
            <a:buChar char="•"/>
          </a:pPr>
          <a:r>
            <a:rPr lang="en-US" sz="1600" kern="1200" dirty="0">
              <a:latin typeface="Oswald" panose="00000500000000000000" pitchFamily="2" charset="0"/>
            </a:rPr>
            <a:t>If parent is re-married, report information about their spouse (student’s step-parent)</a:t>
          </a:r>
        </a:p>
      </dsp:txBody>
      <dsp:txXfrm rot="-5400000">
        <a:off x="1441218" y="1888730"/>
        <a:ext cx="10240674" cy="25944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1F614-671C-4928-BFFB-384306D53CB4}">
      <dsp:nvSpPr>
        <dsp:cNvPr id="0" name=""/>
        <dsp:cNvSpPr/>
      </dsp:nvSpPr>
      <dsp:spPr>
        <a:xfrm>
          <a:off x="0" y="358029"/>
          <a:ext cx="10515600" cy="453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263AEA-5A55-4CE3-9D2C-F63A2F8FF859}">
      <dsp:nvSpPr>
        <dsp:cNvPr id="0" name=""/>
        <dsp:cNvSpPr/>
      </dsp:nvSpPr>
      <dsp:spPr>
        <a:xfrm>
          <a:off x="525780" y="92348"/>
          <a:ext cx="7360920" cy="5313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dirty="0"/>
            <a:t>Primary residence</a:t>
          </a:r>
        </a:p>
      </dsp:txBody>
      <dsp:txXfrm>
        <a:off x="551719" y="118287"/>
        <a:ext cx="7309042" cy="479482"/>
      </dsp:txXfrm>
    </dsp:sp>
    <dsp:sp modelId="{847DB235-BA49-41E7-8390-7DB887DBC850}">
      <dsp:nvSpPr>
        <dsp:cNvPr id="0" name=""/>
        <dsp:cNvSpPr/>
      </dsp:nvSpPr>
      <dsp:spPr>
        <a:xfrm>
          <a:off x="0" y="1174509"/>
          <a:ext cx="10515600" cy="4536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E315F56-3895-4E2F-A754-EC19E43958F1}">
      <dsp:nvSpPr>
        <dsp:cNvPr id="0" name=""/>
        <dsp:cNvSpPr/>
      </dsp:nvSpPr>
      <dsp:spPr>
        <a:xfrm>
          <a:off x="525780" y="908829"/>
          <a:ext cx="7360920" cy="5313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dirty="0"/>
            <a:t>Life insurance plans</a:t>
          </a:r>
        </a:p>
      </dsp:txBody>
      <dsp:txXfrm>
        <a:off x="551719" y="934768"/>
        <a:ext cx="7309042" cy="479482"/>
      </dsp:txXfrm>
    </dsp:sp>
    <dsp:sp modelId="{48F9E9DF-04C0-4B8A-A6D0-FC9B7E06671C}">
      <dsp:nvSpPr>
        <dsp:cNvPr id="0" name=""/>
        <dsp:cNvSpPr/>
      </dsp:nvSpPr>
      <dsp:spPr>
        <a:xfrm>
          <a:off x="0" y="1990989"/>
          <a:ext cx="10515600" cy="22680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16127" tIns="374904" rIns="816127" bIns="128016" numCol="1" spcCol="1270" anchor="t" anchorCtr="0">
          <a:noAutofit/>
        </a:bodyPr>
        <a:lstStyle/>
        <a:p>
          <a:pPr marL="171450" lvl="1" indent="-171450" algn="l" defTabSz="800100">
            <a:lnSpc>
              <a:spcPct val="90000"/>
            </a:lnSpc>
            <a:spcBef>
              <a:spcPct val="0"/>
            </a:spcBef>
            <a:spcAft>
              <a:spcPct val="15000"/>
            </a:spcAft>
            <a:buChar char="•"/>
          </a:pPr>
          <a:r>
            <a:rPr lang="en-US" sz="1800" kern="1200"/>
            <a:t>PERS/STERS</a:t>
          </a:r>
        </a:p>
        <a:p>
          <a:pPr marL="171450" lvl="1" indent="-171450" algn="l" defTabSz="800100">
            <a:lnSpc>
              <a:spcPct val="90000"/>
            </a:lnSpc>
            <a:spcBef>
              <a:spcPct val="0"/>
            </a:spcBef>
            <a:spcAft>
              <a:spcPct val="15000"/>
            </a:spcAft>
            <a:buChar char="•"/>
          </a:pPr>
          <a:r>
            <a:rPr lang="en-US" sz="1800" kern="1200"/>
            <a:t>401K</a:t>
          </a:r>
        </a:p>
        <a:p>
          <a:pPr marL="171450" lvl="1" indent="-171450" algn="l" defTabSz="800100">
            <a:lnSpc>
              <a:spcPct val="90000"/>
            </a:lnSpc>
            <a:spcBef>
              <a:spcPct val="0"/>
            </a:spcBef>
            <a:spcAft>
              <a:spcPct val="15000"/>
            </a:spcAft>
            <a:buChar char="•"/>
          </a:pPr>
          <a:r>
            <a:rPr lang="en-US" sz="1800" kern="1200"/>
            <a:t>Pension funds</a:t>
          </a:r>
        </a:p>
        <a:p>
          <a:pPr marL="171450" lvl="1" indent="-171450" algn="l" defTabSz="800100">
            <a:lnSpc>
              <a:spcPct val="90000"/>
            </a:lnSpc>
            <a:spcBef>
              <a:spcPct val="0"/>
            </a:spcBef>
            <a:spcAft>
              <a:spcPct val="15000"/>
            </a:spcAft>
            <a:buChar char="•"/>
          </a:pPr>
          <a:r>
            <a:rPr lang="en-US" sz="1800" kern="1200"/>
            <a:t>Annuties</a:t>
          </a:r>
        </a:p>
        <a:p>
          <a:pPr marL="171450" lvl="1" indent="-171450" algn="l" defTabSz="800100">
            <a:lnSpc>
              <a:spcPct val="90000"/>
            </a:lnSpc>
            <a:spcBef>
              <a:spcPct val="0"/>
            </a:spcBef>
            <a:spcAft>
              <a:spcPct val="15000"/>
            </a:spcAft>
            <a:buChar char="•"/>
          </a:pPr>
          <a:r>
            <a:rPr lang="en-US" sz="1800" kern="1200"/>
            <a:t>Non-education IRAs</a:t>
          </a:r>
        </a:p>
        <a:p>
          <a:pPr marL="171450" lvl="1" indent="-171450" algn="l" defTabSz="800100">
            <a:lnSpc>
              <a:spcPct val="90000"/>
            </a:lnSpc>
            <a:spcBef>
              <a:spcPct val="0"/>
            </a:spcBef>
            <a:spcAft>
              <a:spcPct val="15000"/>
            </a:spcAft>
            <a:buChar char="•"/>
          </a:pPr>
          <a:r>
            <a:rPr lang="en-US" sz="1800" kern="1200"/>
            <a:t>KEOG plans</a:t>
          </a:r>
        </a:p>
      </dsp:txBody>
      <dsp:txXfrm>
        <a:off x="0" y="1990989"/>
        <a:ext cx="10515600" cy="2268000"/>
      </dsp:txXfrm>
    </dsp:sp>
    <dsp:sp modelId="{E31B003B-2B4D-46F9-B0DB-F956F947FEA7}">
      <dsp:nvSpPr>
        <dsp:cNvPr id="0" name=""/>
        <dsp:cNvSpPr/>
      </dsp:nvSpPr>
      <dsp:spPr>
        <a:xfrm>
          <a:off x="525780" y="1725309"/>
          <a:ext cx="7360920" cy="53136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00100">
            <a:lnSpc>
              <a:spcPct val="90000"/>
            </a:lnSpc>
            <a:spcBef>
              <a:spcPct val="0"/>
            </a:spcBef>
            <a:spcAft>
              <a:spcPct val="35000"/>
            </a:spcAft>
            <a:buNone/>
          </a:pPr>
          <a:r>
            <a:rPr lang="en-US" sz="1800" kern="1200"/>
            <a:t>Retirement Plans </a:t>
          </a:r>
        </a:p>
      </dsp:txBody>
      <dsp:txXfrm>
        <a:off x="551719" y="1751248"/>
        <a:ext cx="7309042" cy="4794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0F528-1818-4987-8B0E-EDE6914149C5}">
      <dsp:nvSpPr>
        <dsp:cNvPr id="0" name=""/>
        <dsp:cNvSpPr/>
      </dsp:nvSpPr>
      <dsp:spPr>
        <a:xfrm>
          <a:off x="0" y="693521"/>
          <a:ext cx="10515600" cy="6873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Oswald" panose="00000500000000000000" pitchFamily="2" charset="0"/>
            </a:rPr>
            <a:t>Conditions exist that cannot be documented on the FAFSA</a:t>
          </a:r>
        </a:p>
      </dsp:txBody>
      <dsp:txXfrm>
        <a:off x="33555" y="727076"/>
        <a:ext cx="10448490" cy="620265"/>
      </dsp:txXfrm>
    </dsp:sp>
    <dsp:sp modelId="{2FE1FB0C-5BFA-4049-BD51-ECA2AFD46D92}">
      <dsp:nvSpPr>
        <dsp:cNvPr id="0" name=""/>
        <dsp:cNvSpPr/>
      </dsp:nvSpPr>
      <dsp:spPr>
        <a:xfrm>
          <a:off x="0" y="1452897"/>
          <a:ext cx="10515600" cy="6873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Oswald" panose="00000500000000000000" pitchFamily="2" charset="0"/>
            </a:rPr>
            <a:t>Send written explanation and documentation to the financial aid office(s)</a:t>
          </a:r>
        </a:p>
      </dsp:txBody>
      <dsp:txXfrm>
        <a:off x="33555" y="1486452"/>
        <a:ext cx="10448490" cy="620265"/>
      </dsp:txXfrm>
    </dsp:sp>
    <dsp:sp modelId="{CE81488A-D80C-47A8-8CCC-CCC33088E688}">
      <dsp:nvSpPr>
        <dsp:cNvPr id="0" name=""/>
        <dsp:cNvSpPr/>
      </dsp:nvSpPr>
      <dsp:spPr>
        <a:xfrm>
          <a:off x="0" y="2212272"/>
          <a:ext cx="10515600" cy="6873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Oswald" panose="00000500000000000000" pitchFamily="2" charset="0"/>
            </a:rPr>
            <a:t>School will review and request additional information if necessary</a:t>
          </a:r>
        </a:p>
      </dsp:txBody>
      <dsp:txXfrm>
        <a:off x="33555" y="2245827"/>
        <a:ext cx="10448490" cy="620265"/>
      </dsp:txXfrm>
    </dsp:sp>
    <dsp:sp modelId="{1FDFF6C7-4B39-48D4-8A79-97D094732B6D}">
      <dsp:nvSpPr>
        <dsp:cNvPr id="0" name=""/>
        <dsp:cNvSpPr/>
      </dsp:nvSpPr>
      <dsp:spPr>
        <a:xfrm>
          <a:off x="0" y="2971647"/>
          <a:ext cx="10515600" cy="6873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Oswald" panose="00000500000000000000" pitchFamily="2" charset="0"/>
            </a:rPr>
            <a:t>School decisions are final and cannot be appealed to the U.S. Department of Education</a:t>
          </a:r>
        </a:p>
      </dsp:txBody>
      <dsp:txXfrm>
        <a:off x="33555" y="3005202"/>
        <a:ext cx="10448490" cy="62026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4941C-0CF5-4D9B-9798-306D4BFCDD59}">
      <dsp:nvSpPr>
        <dsp:cNvPr id="0" name=""/>
        <dsp:cNvSpPr/>
      </dsp:nvSpPr>
      <dsp:spPr>
        <a:xfrm rot="5400000">
          <a:off x="3434459" y="-779014"/>
          <a:ext cx="2148118" cy="4243311"/>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Verification of Income</a:t>
          </a:r>
        </a:p>
        <a:p>
          <a:pPr marL="342900" lvl="2" indent="-171450" algn="l" defTabSz="755650">
            <a:lnSpc>
              <a:spcPct val="90000"/>
            </a:lnSpc>
            <a:spcBef>
              <a:spcPct val="0"/>
            </a:spcBef>
            <a:spcAft>
              <a:spcPct val="15000"/>
            </a:spcAft>
            <a:buChar char="•"/>
          </a:pPr>
          <a:r>
            <a:rPr lang="en-US" sz="1700" kern="1200" dirty="0"/>
            <a:t>2022 Tax returns/w2s</a:t>
          </a:r>
        </a:p>
        <a:p>
          <a:pPr marL="171450" lvl="1" indent="-171450" algn="l" defTabSz="755650">
            <a:lnSpc>
              <a:spcPct val="90000"/>
            </a:lnSpc>
            <a:spcBef>
              <a:spcPct val="0"/>
            </a:spcBef>
            <a:spcAft>
              <a:spcPct val="15000"/>
            </a:spcAft>
            <a:buChar char="•"/>
          </a:pPr>
          <a:r>
            <a:rPr lang="en-US" sz="1700" kern="1200" dirty="0"/>
            <a:t>Family Size</a:t>
          </a:r>
        </a:p>
        <a:p>
          <a:pPr marL="171450" lvl="1" indent="-171450" algn="l" defTabSz="755650">
            <a:lnSpc>
              <a:spcPct val="90000"/>
            </a:lnSpc>
            <a:spcBef>
              <a:spcPct val="0"/>
            </a:spcBef>
            <a:spcAft>
              <a:spcPct val="15000"/>
            </a:spcAft>
            <a:buChar char="•"/>
          </a:pPr>
          <a:r>
            <a:rPr lang="en-US" sz="1700" kern="1200"/>
            <a:t>Identity and statement of educational purpose</a:t>
          </a:r>
        </a:p>
        <a:p>
          <a:pPr marL="171450" lvl="1" indent="-171450" algn="l" defTabSz="755650">
            <a:lnSpc>
              <a:spcPct val="90000"/>
            </a:lnSpc>
            <a:spcBef>
              <a:spcPct val="0"/>
            </a:spcBef>
            <a:spcAft>
              <a:spcPct val="15000"/>
            </a:spcAft>
            <a:buChar char="•"/>
          </a:pPr>
          <a:r>
            <a:rPr lang="en-US" sz="1700" kern="1200"/>
            <a:t>Documentation of high school completion</a:t>
          </a:r>
        </a:p>
      </dsp:txBody>
      <dsp:txXfrm rot="-5400000">
        <a:off x="2386863" y="373444"/>
        <a:ext cx="4138449" cy="1938394"/>
      </dsp:txXfrm>
    </dsp:sp>
    <dsp:sp modelId="{4C125109-504B-4B6C-982B-90396A2CB798}">
      <dsp:nvSpPr>
        <dsp:cNvPr id="0" name=""/>
        <dsp:cNvSpPr/>
      </dsp:nvSpPr>
      <dsp:spPr>
        <a:xfrm>
          <a:off x="0" y="67"/>
          <a:ext cx="2386862" cy="268514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a:t>May require additional information</a:t>
          </a:r>
          <a:endParaRPr lang="en-US" sz="3000" kern="1200"/>
        </a:p>
      </dsp:txBody>
      <dsp:txXfrm>
        <a:off x="116517" y="116584"/>
        <a:ext cx="2153828" cy="2452114"/>
      </dsp:txXfrm>
    </dsp:sp>
    <dsp:sp modelId="{EE3F4319-4C09-461D-899F-E60DAF4BABBB}">
      <dsp:nvSpPr>
        <dsp:cNvPr id="0" name=""/>
        <dsp:cNvSpPr/>
      </dsp:nvSpPr>
      <dsp:spPr>
        <a:xfrm rot="5400000">
          <a:off x="3434459" y="2040391"/>
          <a:ext cx="2148118" cy="4243311"/>
        </a:xfrm>
        <a:prstGeom prst="round2Same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a:t>Sent by email or regular mail</a:t>
          </a:r>
        </a:p>
        <a:p>
          <a:pPr marL="171450" lvl="1" indent="-171450" algn="l" defTabSz="755650">
            <a:lnSpc>
              <a:spcPct val="90000"/>
            </a:lnSpc>
            <a:spcBef>
              <a:spcPct val="0"/>
            </a:spcBef>
            <a:spcAft>
              <a:spcPct val="15000"/>
            </a:spcAft>
            <a:buChar char="•"/>
          </a:pPr>
          <a:r>
            <a:rPr lang="en-US" sz="1700" kern="1200"/>
            <a:t>Amount of Aid awarded from each program</a:t>
          </a:r>
        </a:p>
        <a:p>
          <a:pPr marL="171450" lvl="1" indent="-171450" algn="l" defTabSz="755650">
            <a:lnSpc>
              <a:spcPct val="90000"/>
            </a:lnSpc>
            <a:spcBef>
              <a:spcPct val="0"/>
            </a:spcBef>
            <a:spcAft>
              <a:spcPct val="15000"/>
            </a:spcAft>
            <a:buChar char="•"/>
          </a:pPr>
          <a:r>
            <a:rPr lang="en-US" sz="1700" kern="1200"/>
            <a:t>How and when aid is disbursed</a:t>
          </a:r>
        </a:p>
        <a:p>
          <a:pPr marL="171450" lvl="1" indent="-171450" algn="l" defTabSz="755650">
            <a:lnSpc>
              <a:spcPct val="90000"/>
            </a:lnSpc>
            <a:spcBef>
              <a:spcPct val="0"/>
            </a:spcBef>
            <a:spcAft>
              <a:spcPct val="15000"/>
            </a:spcAft>
            <a:buChar char="•"/>
          </a:pPr>
          <a:r>
            <a:rPr lang="en-US" sz="1700" kern="1200"/>
            <a:t>Terms and conditions of student’s offer</a:t>
          </a:r>
        </a:p>
      </dsp:txBody>
      <dsp:txXfrm rot="-5400000">
        <a:off x="2386863" y="3192849"/>
        <a:ext cx="4138449" cy="1938394"/>
      </dsp:txXfrm>
    </dsp:sp>
    <dsp:sp modelId="{6616E20A-3FED-4555-9966-71E20F201A91}">
      <dsp:nvSpPr>
        <dsp:cNvPr id="0" name=""/>
        <dsp:cNvSpPr/>
      </dsp:nvSpPr>
      <dsp:spPr>
        <a:xfrm>
          <a:off x="0" y="2819472"/>
          <a:ext cx="2386862" cy="2685148"/>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b="1" kern="1200"/>
            <a:t>Determines Financial Aid Offer</a:t>
          </a:r>
          <a:endParaRPr lang="en-US" sz="3000" kern="1200"/>
        </a:p>
      </dsp:txBody>
      <dsp:txXfrm>
        <a:off x="116517" y="2935989"/>
        <a:ext cx="2153828" cy="2452114"/>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3EE492-B2E3-4BD8-BAAE-0E36A12C6963}" type="datetimeFigureOut">
              <a:rPr lang="en-US" smtClean="0"/>
              <a:t>10/20/2023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4FFE49-D5E2-47CA-AE36-12064D7AD87B}" type="slidenum">
              <a:rPr lang="en-US" smtClean="0"/>
              <a:t>‹#›</a:t>
            </a:fld>
            <a:endParaRPr lang="en-US"/>
          </a:p>
        </p:txBody>
      </p:sp>
    </p:spTree>
    <p:extLst>
      <p:ext uri="{BB962C8B-B14F-4D97-AF65-F5344CB8AC3E}">
        <p14:creationId xmlns:p14="http://schemas.microsoft.com/office/powerpoint/2010/main" val="3293187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dirty="0"/>
          </a:p>
        </p:txBody>
      </p:sp>
      <p:sp>
        <p:nvSpPr>
          <p:cNvPr id="2" name="Footer Placeholder 1">
            <a:extLst>
              <a:ext uri="{FF2B5EF4-FFF2-40B4-BE49-F238E27FC236}">
                <a16:creationId xmlns:a16="http://schemas.microsoft.com/office/drawing/2014/main" id="{24CAF1A8-EDCF-1CC2-8078-1B1A0D74DACE}"/>
              </a:ext>
            </a:extLst>
          </p:cNvPr>
          <p:cNvSpPr>
            <a:spLocks noGrp="1"/>
          </p:cNvSpPr>
          <p:nvPr>
            <p:ph type="ftr" sz="quarter" idx="4"/>
          </p:nvPr>
        </p:nvSpPr>
        <p:spPr/>
        <p:txBody>
          <a:bodyPr/>
          <a:lstStyle/>
          <a:p>
            <a:endParaRPr lang="en-US" dirty="0"/>
          </a:p>
        </p:txBody>
      </p:sp>
      <p:sp>
        <p:nvSpPr>
          <p:cNvPr id="3" name="Header Placeholder 2">
            <a:extLst>
              <a:ext uri="{FF2B5EF4-FFF2-40B4-BE49-F238E27FC236}">
                <a16:creationId xmlns:a16="http://schemas.microsoft.com/office/drawing/2014/main" id="{A56E5218-ED09-3111-B290-8FF102E217A5}"/>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2565516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9" name="Google Shape;102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0" name="Google Shape;103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7" name="Google Shape;1037;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8" name="Google Shape;1038;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0" name="Google Shape;106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1" name="Google Shape;106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8" name="Google Shape;114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9" name="Google Shape;1149;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
        <p:cNvGrpSpPr/>
        <p:nvPr/>
      </p:nvGrpSpPr>
      <p:grpSpPr>
        <a:xfrm>
          <a:off x="0" y="0"/>
          <a:ext cx="0" cy="0"/>
          <a:chOff x="0" y="0"/>
          <a:chExt cx="0" cy="0"/>
        </a:xfrm>
      </p:grpSpPr>
      <p:sp>
        <p:nvSpPr>
          <p:cNvPr id="1155" name="Google Shape;1155;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6" name="Google Shape;1156;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7" name="Google Shape;1157;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7" name="Google Shape;117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8" name="Google Shape;117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6" name="Google Shape;1196;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7" name="Google Shape;1197;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4" name="Google Shape;1204;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05" name="Google Shape;1205;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9"/>
        <p:cNvGrpSpPr/>
        <p:nvPr/>
      </p:nvGrpSpPr>
      <p:grpSpPr>
        <a:xfrm>
          <a:off x="0" y="0"/>
          <a:ext cx="0" cy="0"/>
          <a:chOff x="0" y="0"/>
          <a:chExt cx="0" cy="0"/>
        </a:xfrm>
      </p:grpSpPr>
      <p:sp>
        <p:nvSpPr>
          <p:cNvPr id="1210" name="Google Shape;1210;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1" name="Google Shape;1211;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2" name="Google Shape;1212;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p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6" name="Google Shape;1226;p5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7" name="Google Shape;1227;p5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9" name="Google Shape;87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0" name="Google Shape;880;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p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3" name="Google Shape;1253;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4" name="Google Shape;1254;p6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p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2" name="Google Shape;1262;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a:solidFill>
                <a:srgbClr val="000000"/>
              </a:solidFill>
              <a:latin typeface="Calibri"/>
              <a:ea typeface="Calibri"/>
              <a:cs typeface="Calibri"/>
              <a:sym typeface="Calibri"/>
            </a:endParaRPr>
          </a:p>
        </p:txBody>
      </p:sp>
      <p:sp>
        <p:nvSpPr>
          <p:cNvPr id="1263" name="Google Shape;1263;p6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p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8" name="Google Shape;1278;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9" name="Google Shape;1279;p6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p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9" name="Google Shape;1299;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0" name="Google Shape;1300;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2"/>
        <p:cNvGrpSpPr/>
        <p:nvPr/>
      </p:nvGrpSpPr>
      <p:grpSpPr>
        <a:xfrm>
          <a:off x="0" y="0"/>
          <a:ext cx="0" cy="0"/>
          <a:chOff x="0" y="0"/>
          <a:chExt cx="0" cy="0"/>
        </a:xfrm>
      </p:grpSpPr>
      <p:sp>
        <p:nvSpPr>
          <p:cNvPr id="1313" name="Google Shape;1313;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4" name="Google Shape;1314;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5" name="Google Shape;1315;p7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34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35</a:t>
            </a:fld>
            <a:endParaRPr lang="en-US"/>
          </a:p>
        </p:txBody>
      </p:sp>
    </p:spTree>
    <p:extLst>
      <p:ext uri="{BB962C8B-B14F-4D97-AF65-F5344CB8AC3E}">
        <p14:creationId xmlns:p14="http://schemas.microsoft.com/office/powerpoint/2010/main" val="21909885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36</a:t>
            </a:fld>
            <a:endParaRPr lang="en-US"/>
          </a:p>
        </p:txBody>
      </p:sp>
    </p:spTree>
    <p:extLst>
      <p:ext uri="{BB962C8B-B14F-4D97-AF65-F5344CB8AC3E}">
        <p14:creationId xmlns:p14="http://schemas.microsoft.com/office/powerpoint/2010/main" val="40378057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06C930-0C39-C14E-9A81-5D25950FD497}" type="slidenum">
              <a:rPr lang="en-US" smtClean="0"/>
              <a:t>37</a:t>
            </a:fld>
            <a:endParaRPr lang="en-US"/>
          </a:p>
        </p:txBody>
      </p:sp>
    </p:spTree>
    <p:extLst>
      <p:ext uri="{BB962C8B-B14F-4D97-AF65-F5344CB8AC3E}">
        <p14:creationId xmlns:p14="http://schemas.microsoft.com/office/powerpoint/2010/main" val="2436917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p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4" name="Google Shape;1444;p8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5" name="Google Shape;1445;p8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1"/>
        <p:cNvGrpSpPr/>
        <p:nvPr/>
      </p:nvGrpSpPr>
      <p:grpSpPr>
        <a:xfrm>
          <a:off x="0" y="0"/>
          <a:ext cx="0" cy="0"/>
          <a:chOff x="0" y="0"/>
          <a:chExt cx="0" cy="0"/>
        </a:xfrm>
      </p:grpSpPr>
      <p:sp>
        <p:nvSpPr>
          <p:cNvPr id="1452" name="Google Shape;1452;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3" name="Google Shape;1453;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4" name="Google Shape;1454;p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41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4" name="Google Shape;934;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5" name="Google Shape;935;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13</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pPr eaLnBrk="1" hangingPunct="1"/>
            <a:endParaRPr lang="en-US" dirty="0"/>
          </a:p>
        </p:txBody>
      </p:sp>
      <p:sp>
        <p:nvSpPr>
          <p:cNvPr id="2" name="Footer Placeholder 1">
            <a:extLst>
              <a:ext uri="{FF2B5EF4-FFF2-40B4-BE49-F238E27FC236}">
                <a16:creationId xmlns:a16="http://schemas.microsoft.com/office/drawing/2014/main" id="{C972FB19-A4DA-D86F-7025-59D2D7E0E8A7}"/>
              </a:ext>
            </a:extLst>
          </p:cNvPr>
          <p:cNvSpPr>
            <a:spLocks noGrp="1"/>
          </p:cNvSpPr>
          <p:nvPr>
            <p:ph type="ftr" sz="quarter" idx="4"/>
          </p:nvPr>
        </p:nvSpPr>
        <p:spPr/>
        <p:txBody>
          <a:bodyPr/>
          <a:lstStyle/>
          <a:p>
            <a:endParaRPr lang="en-US" dirty="0"/>
          </a:p>
        </p:txBody>
      </p:sp>
      <p:sp>
        <p:nvSpPr>
          <p:cNvPr id="3" name="Header Placeholder 2">
            <a:extLst>
              <a:ext uri="{FF2B5EF4-FFF2-40B4-BE49-F238E27FC236}">
                <a16:creationId xmlns:a16="http://schemas.microsoft.com/office/drawing/2014/main" id="{7D0BC67E-6014-F21A-D753-E24284E89BD3}"/>
              </a:ext>
            </a:extLst>
          </p:cNvPr>
          <p:cNvSpPr>
            <a:spLocks noGrp="1"/>
          </p:cNvSpPr>
          <p:nvPr>
            <p:ph type="hdr" sz="quarter"/>
          </p:nvPr>
        </p:nvSpPr>
        <p:spPr/>
        <p:txBody>
          <a:bodyPr/>
          <a:lstStyle/>
          <a:p>
            <a:endParaRPr lang="en-US" dirty="0"/>
          </a:p>
        </p:txBody>
      </p:sp>
    </p:spTree>
    <p:extLst>
      <p:ext uri="{BB962C8B-B14F-4D97-AF65-F5344CB8AC3E}">
        <p14:creationId xmlns:p14="http://schemas.microsoft.com/office/powerpoint/2010/main" val="1747190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Google Shape;91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1" name="Google Shape;91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2" name="Google Shape;912;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14</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2" name="Google Shape;95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5" name="Google Shape;97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6" name="Google Shape;97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2"/>
        <p:cNvGrpSpPr/>
        <p:nvPr/>
      </p:nvGrpSpPr>
      <p:grpSpPr>
        <a:xfrm>
          <a:off x="0" y="0"/>
          <a:ext cx="0" cy="0"/>
          <a:chOff x="0" y="0"/>
          <a:chExt cx="0" cy="0"/>
        </a:xfrm>
      </p:grpSpPr>
      <p:sp>
        <p:nvSpPr>
          <p:cNvPr id="983" name="Google Shape;98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4" name="Google Shape;98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5" name="Google Shape;98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17</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2" name="Google Shape;99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3" name="Google Shape;993;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2" name="Google Shape;100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3" name="Google Shape;1003;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41AA8-2735-4AB2-EBC4-9E1380E962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1BC439F-CEBD-8369-7C37-708BF3365C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F86732-98FB-D2DE-1D3F-16423B51EC28}"/>
              </a:ext>
            </a:extLst>
          </p:cNvPr>
          <p:cNvSpPr>
            <a:spLocks noGrp="1"/>
          </p:cNvSpPr>
          <p:nvPr>
            <p:ph type="dt" sz="half" idx="10"/>
          </p:nvPr>
        </p:nvSpPr>
        <p:spPr/>
        <p:txBody>
          <a:bodyPr/>
          <a:lstStyle/>
          <a:p>
            <a:fld id="{4AF0BDA8-43D4-4E9D-9FCE-5FA505C91DFE}" type="datetimeFigureOut">
              <a:rPr lang="en-US" smtClean="0"/>
              <a:t>10/20/2023</a:t>
            </a:fld>
            <a:endParaRPr lang="en-US"/>
          </a:p>
        </p:txBody>
      </p:sp>
      <p:sp>
        <p:nvSpPr>
          <p:cNvPr id="5" name="Footer Placeholder 4">
            <a:extLst>
              <a:ext uri="{FF2B5EF4-FFF2-40B4-BE49-F238E27FC236}">
                <a16:creationId xmlns:a16="http://schemas.microsoft.com/office/drawing/2014/main" id="{8E85DDDE-D6B1-0993-6CDD-6A97F3323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55CBA-B15D-A951-DCE4-025A645DF0C3}"/>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2768839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4C405-AFD7-62AC-D6CF-64E0D13E06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DA6A33-2CDD-60D2-7FDD-453F08A8A7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940738-31F9-087D-D461-ADCDDC4D4162}"/>
              </a:ext>
            </a:extLst>
          </p:cNvPr>
          <p:cNvSpPr>
            <a:spLocks noGrp="1"/>
          </p:cNvSpPr>
          <p:nvPr>
            <p:ph type="dt" sz="half" idx="10"/>
          </p:nvPr>
        </p:nvSpPr>
        <p:spPr/>
        <p:txBody>
          <a:bodyPr/>
          <a:lstStyle/>
          <a:p>
            <a:fld id="{4AF0BDA8-43D4-4E9D-9FCE-5FA505C91DFE}" type="datetimeFigureOut">
              <a:rPr lang="en-US" smtClean="0"/>
              <a:t>10/20/2023</a:t>
            </a:fld>
            <a:endParaRPr lang="en-US"/>
          </a:p>
        </p:txBody>
      </p:sp>
      <p:sp>
        <p:nvSpPr>
          <p:cNvPr id="5" name="Footer Placeholder 4">
            <a:extLst>
              <a:ext uri="{FF2B5EF4-FFF2-40B4-BE49-F238E27FC236}">
                <a16:creationId xmlns:a16="http://schemas.microsoft.com/office/drawing/2014/main" id="{C04293FB-EDB4-7EE5-4DC7-A1AFF0D99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D0DD17-9FA5-92C3-1FB0-3F5136DC4758}"/>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1978176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0CB363-E7C8-B10E-2D11-863527916C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19F4DF-5356-1081-B5D0-596A5903EA5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612C6C-079D-6022-00CC-A6D935016B80}"/>
              </a:ext>
            </a:extLst>
          </p:cNvPr>
          <p:cNvSpPr>
            <a:spLocks noGrp="1"/>
          </p:cNvSpPr>
          <p:nvPr>
            <p:ph type="dt" sz="half" idx="10"/>
          </p:nvPr>
        </p:nvSpPr>
        <p:spPr/>
        <p:txBody>
          <a:bodyPr/>
          <a:lstStyle/>
          <a:p>
            <a:fld id="{4AF0BDA8-43D4-4E9D-9FCE-5FA505C91DFE}" type="datetimeFigureOut">
              <a:rPr lang="en-US" smtClean="0"/>
              <a:t>10/20/2023</a:t>
            </a:fld>
            <a:endParaRPr lang="en-US"/>
          </a:p>
        </p:txBody>
      </p:sp>
      <p:sp>
        <p:nvSpPr>
          <p:cNvPr id="5" name="Footer Placeholder 4">
            <a:extLst>
              <a:ext uri="{FF2B5EF4-FFF2-40B4-BE49-F238E27FC236}">
                <a16:creationId xmlns:a16="http://schemas.microsoft.com/office/drawing/2014/main" id="{DD2870E6-06BB-9292-4866-A7324B437C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251A95-79D5-C93E-5B43-4D7355212D02}"/>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17675436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 Whit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EE4F0C4-96A0-FB49-92EF-CF053D176BBB}"/>
              </a:ext>
              <a:ext uri="{C183D7F6-B498-43B3-948B-1728B52AA6E4}">
                <adec:decorative xmlns:adec="http://schemas.microsoft.com/office/drawing/2017/decorative" val="1"/>
              </a:ext>
            </a:extLst>
          </p:cNvPr>
          <p:cNvCxnSpPr>
            <a:cxnSpLocks/>
          </p:cNvCxnSpPr>
          <p:nvPr userDrawn="1"/>
        </p:nvCxnSpPr>
        <p:spPr>
          <a:xfrm>
            <a:off x="762651" y="1447796"/>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6" name="Title Placeholder 17">
            <a:extLst>
              <a:ext uri="{FF2B5EF4-FFF2-40B4-BE49-F238E27FC236}">
                <a16:creationId xmlns:a16="http://schemas.microsoft.com/office/drawing/2014/main" id="{A40A9772-F566-7847-89D0-15690EA53F74}"/>
              </a:ext>
            </a:extLst>
          </p:cNvPr>
          <p:cNvSpPr>
            <a:spLocks noGrp="1"/>
          </p:cNvSpPr>
          <p:nvPr>
            <p:ph type="title"/>
          </p:nvPr>
        </p:nvSpPr>
        <p:spPr>
          <a:xfrm>
            <a:off x="778101" y="537764"/>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7" name="Graphic 6">
            <a:extLst>
              <a:ext uri="{FF2B5EF4-FFF2-40B4-BE49-F238E27FC236}">
                <a16:creationId xmlns:a16="http://schemas.microsoft.com/office/drawing/2014/main" id="{495AEA99-2F8A-3D47-8F3B-166A200086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53245" y="258793"/>
            <a:ext cx="1561196" cy="216854"/>
          </a:xfrm>
          <a:prstGeom prst="rect">
            <a:avLst/>
          </a:prstGeom>
        </p:spPr>
      </p:pic>
      <p:sp>
        <p:nvSpPr>
          <p:cNvPr id="5" name="Slide Number Placeholder 5">
            <a:extLst>
              <a:ext uri="{FF2B5EF4-FFF2-40B4-BE49-F238E27FC236}">
                <a16:creationId xmlns:a16="http://schemas.microsoft.com/office/drawing/2014/main" id="{CC9DC9BC-0E08-1A47-AB3C-D0D05F30B7A5}"/>
              </a:ext>
              <a:ext uri="{C183D7F6-B498-43B3-948B-1728B52AA6E4}">
                <adec:decorative xmlns:adec="http://schemas.microsoft.com/office/drawing/2017/decorative" val="1"/>
              </a:ext>
            </a:extLst>
          </p:cNvPr>
          <p:cNvSpPr>
            <a:spLocks noGrp="1"/>
          </p:cNvSpPr>
          <p:nvPr>
            <p:ph type="sldNum" sz="quarter" idx="4"/>
          </p:nvPr>
        </p:nvSpPr>
        <p:spPr>
          <a:xfrm>
            <a:off x="11444289" y="6301232"/>
            <a:ext cx="583002" cy="399606"/>
          </a:xfrm>
          <a:prstGeom prst="rect">
            <a:avLst/>
          </a:prstGeom>
        </p:spPr>
        <p:txBody>
          <a:bodyPr vert="horz" lIns="0" tIns="0" rIns="91440" bIns="45720" rtlCol="0" anchor="t" anchorCtr="0"/>
          <a:lstStyle>
            <a:lvl1pPr algn="l">
              <a:defRPr sz="1600" b="0" i="0">
                <a:solidFill>
                  <a:schemeClr val="tx1"/>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a:p>
        </p:txBody>
      </p:sp>
    </p:spTree>
    <p:extLst>
      <p:ext uri="{BB962C8B-B14F-4D97-AF65-F5344CB8AC3E}">
        <p14:creationId xmlns:p14="http://schemas.microsoft.com/office/powerpoint/2010/main" val="1216123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sp>
        <p:nvSpPr>
          <p:cNvPr id="4" name="Rectangle 3"/>
          <p:cNvSpPr/>
          <p:nvPr userDrawn="1"/>
        </p:nvSpPr>
        <p:spPr bwMode="auto">
          <a:xfrm>
            <a:off x="0" y="6705600"/>
            <a:ext cx="12192000" cy="152400"/>
          </a:xfrm>
          <a:prstGeom prst="rect">
            <a:avLst/>
          </a:prstGeom>
          <a:solidFill>
            <a:srgbClr val="005B9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593701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C12F5-519E-B4DA-91B2-97FB8A5C18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67BE62-4948-A56E-CC04-D56E14BEEE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7D140-AD07-4B9D-5BC9-E083AC938CFA}"/>
              </a:ext>
            </a:extLst>
          </p:cNvPr>
          <p:cNvSpPr>
            <a:spLocks noGrp="1"/>
          </p:cNvSpPr>
          <p:nvPr>
            <p:ph type="dt" sz="half" idx="10"/>
          </p:nvPr>
        </p:nvSpPr>
        <p:spPr/>
        <p:txBody>
          <a:bodyPr/>
          <a:lstStyle/>
          <a:p>
            <a:fld id="{4AF0BDA8-43D4-4E9D-9FCE-5FA505C91DFE}" type="datetimeFigureOut">
              <a:rPr lang="en-US" smtClean="0"/>
              <a:t>10/20/2023</a:t>
            </a:fld>
            <a:endParaRPr lang="en-US"/>
          </a:p>
        </p:txBody>
      </p:sp>
      <p:sp>
        <p:nvSpPr>
          <p:cNvPr id="5" name="Footer Placeholder 4">
            <a:extLst>
              <a:ext uri="{FF2B5EF4-FFF2-40B4-BE49-F238E27FC236}">
                <a16:creationId xmlns:a16="http://schemas.microsoft.com/office/drawing/2014/main" id="{88EE29D4-3CC4-A498-E6A5-AB93F235CE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6C52E8-1B1F-E844-FF41-127476B7BA4E}"/>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238410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2AF6B-105B-E4BE-75F8-67F1842395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BF9DF2-A8BE-8FC9-5F73-EFDAE2F660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B0FD2A-C4E6-EF61-FDB0-4252DACA8679}"/>
              </a:ext>
            </a:extLst>
          </p:cNvPr>
          <p:cNvSpPr>
            <a:spLocks noGrp="1"/>
          </p:cNvSpPr>
          <p:nvPr>
            <p:ph type="dt" sz="half" idx="10"/>
          </p:nvPr>
        </p:nvSpPr>
        <p:spPr/>
        <p:txBody>
          <a:bodyPr/>
          <a:lstStyle/>
          <a:p>
            <a:fld id="{4AF0BDA8-43D4-4E9D-9FCE-5FA505C91DFE}" type="datetimeFigureOut">
              <a:rPr lang="en-US" smtClean="0"/>
              <a:t>10/20/2023</a:t>
            </a:fld>
            <a:endParaRPr lang="en-US"/>
          </a:p>
        </p:txBody>
      </p:sp>
      <p:sp>
        <p:nvSpPr>
          <p:cNvPr id="5" name="Footer Placeholder 4">
            <a:extLst>
              <a:ext uri="{FF2B5EF4-FFF2-40B4-BE49-F238E27FC236}">
                <a16:creationId xmlns:a16="http://schemas.microsoft.com/office/drawing/2014/main" id="{AE9C4FC6-3ADB-11D2-6670-DE01186FB8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3C6E9F-6FE8-6DE0-54D0-9F943B3694B6}"/>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1794156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B788E-8C68-2931-D6C6-E6DE3E2655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0445E8-9F9E-395A-DC11-B8119A34EE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669233-0EAE-41E3-A096-88FDCB210B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638B774-3635-28BE-3B43-54065FB0247F}"/>
              </a:ext>
            </a:extLst>
          </p:cNvPr>
          <p:cNvSpPr>
            <a:spLocks noGrp="1"/>
          </p:cNvSpPr>
          <p:nvPr>
            <p:ph type="dt" sz="half" idx="10"/>
          </p:nvPr>
        </p:nvSpPr>
        <p:spPr/>
        <p:txBody>
          <a:bodyPr/>
          <a:lstStyle/>
          <a:p>
            <a:fld id="{4AF0BDA8-43D4-4E9D-9FCE-5FA505C91DFE}" type="datetimeFigureOut">
              <a:rPr lang="en-US" smtClean="0"/>
              <a:t>10/20/2023</a:t>
            </a:fld>
            <a:endParaRPr lang="en-US"/>
          </a:p>
        </p:txBody>
      </p:sp>
      <p:sp>
        <p:nvSpPr>
          <p:cNvPr id="6" name="Footer Placeholder 5">
            <a:extLst>
              <a:ext uri="{FF2B5EF4-FFF2-40B4-BE49-F238E27FC236}">
                <a16:creationId xmlns:a16="http://schemas.microsoft.com/office/drawing/2014/main" id="{C930934D-E868-4CBF-C8A2-53721EAAE7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514D5D-B44E-1290-34CE-0CE0CD6A6771}"/>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2602593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89215-1A84-45EE-C189-3E01D6C1F0A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269D149-1C86-74C8-C8EF-EE5DF3DC429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A3FD38-6925-F4FE-2540-C209E1901A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D66CCF-936D-4F84-73BC-28D1A542D7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C6E7FA-00F5-3C3B-01B4-E1720AF1F7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210905-0476-8124-00B9-9F905CB0614D}"/>
              </a:ext>
            </a:extLst>
          </p:cNvPr>
          <p:cNvSpPr>
            <a:spLocks noGrp="1"/>
          </p:cNvSpPr>
          <p:nvPr>
            <p:ph type="dt" sz="half" idx="10"/>
          </p:nvPr>
        </p:nvSpPr>
        <p:spPr/>
        <p:txBody>
          <a:bodyPr/>
          <a:lstStyle/>
          <a:p>
            <a:fld id="{4AF0BDA8-43D4-4E9D-9FCE-5FA505C91DFE}" type="datetimeFigureOut">
              <a:rPr lang="en-US" smtClean="0"/>
              <a:t>10/20/2023</a:t>
            </a:fld>
            <a:endParaRPr lang="en-US"/>
          </a:p>
        </p:txBody>
      </p:sp>
      <p:sp>
        <p:nvSpPr>
          <p:cNvPr id="8" name="Footer Placeholder 7">
            <a:extLst>
              <a:ext uri="{FF2B5EF4-FFF2-40B4-BE49-F238E27FC236}">
                <a16:creationId xmlns:a16="http://schemas.microsoft.com/office/drawing/2014/main" id="{A8A6B2A6-B956-CE82-5E84-63062F80728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8C71B5-88DA-4388-B97D-E1B2A3149984}"/>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2374693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08D7C-757D-4773-A55D-95D998E816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9244733-C23F-7CAF-51CC-713C81879A93}"/>
              </a:ext>
            </a:extLst>
          </p:cNvPr>
          <p:cNvSpPr>
            <a:spLocks noGrp="1"/>
          </p:cNvSpPr>
          <p:nvPr>
            <p:ph type="dt" sz="half" idx="10"/>
          </p:nvPr>
        </p:nvSpPr>
        <p:spPr/>
        <p:txBody>
          <a:bodyPr/>
          <a:lstStyle/>
          <a:p>
            <a:fld id="{4AF0BDA8-43D4-4E9D-9FCE-5FA505C91DFE}" type="datetimeFigureOut">
              <a:rPr lang="en-US" smtClean="0"/>
              <a:t>10/20/2023</a:t>
            </a:fld>
            <a:endParaRPr lang="en-US"/>
          </a:p>
        </p:txBody>
      </p:sp>
      <p:sp>
        <p:nvSpPr>
          <p:cNvPr id="4" name="Footer Placeholder 3">
            <a:extLst>
              <a:ext uri="{FF2B5EF4-FFF2-40B4-BE49-F238E27FC236}">
                <a16:creationId xmlns:a16="http://schemas.microsoft.com/office/drawing/2014/main" id="{91BD1861-053E-B5A6-19C0-EB8839A822F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2A3BDA-3F0B-702F-5418-D0D76834A669}"/>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2628101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CA50FF-EB02-1623-F753-C9760AF5C764}"/>
              </a:ext>
            </a:extLst>
          </p:cNvPr>
          <p:cNvSpPr>
            <a:spLocks noGrp="1"/>
          </p:cNvSpPr>
          <p:nvPr>
            <p:ph type="dt" sz="half" idx="10"/>
          </p:nvPr>
        </p:nvSpPr>
        <p:spPr/>
        <p:txBody>
          <a:bodyPr/>
          <a:lstStyle/>
          <a:p>
            <a:fld id="{4AF0BDA8-43D4-4E9D-9FCE-5FA505C91DFE}" type="datetimeFigureOut">
              <a:rPr lang="en-US" smtClean="0"/>
              <a:t>10/20/2023</a:t>
            </a:fld>
            <a:endParaRPr lang="en-US"/>
          </a:p>
        </p:txBody>
      </p:sp>
      <p:sp>
        <p:nvSpPr>
          <p:cNvPr id="3" name="Footer Placeholder 2">
            <a:extLst>
              <a:ext uri="{FF2B5EF4-FFF2-40B4-BE49-F238E27FC236}">
                <a16:creationId xmlns:a16="http://schemas.microsoft.com/office/drawing/2014/main" id="{73FA0CEA-C540-CEDE-7C19-6E324038DD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C7F545-0EC6-8781-AE26-AAE29353DDC7}"/>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3407443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16BE4-E4C5-CDCD-ACC9-E75F94D6D3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5171A3-EABA-31AD-0050-263F79662F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FD2FC4-E977-470E-5B18-E4F15B78B5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690625-2CA8-ABD7-B900-AC456C4D43BC}"/>
              </a:ext>
            </a:extLst>
          </p:cNvPr>
          <p:cNvSpPr>
            <a:spLocks noGrp="1"/>
          </p:cNvSpPr>
          <p:nvPr>
            <p:ph type="dt" sz="half" idx="10"/>
          </p:nvPr>
        </p:nvSpPr>
        <p:spPr/>
        <p:txBody>
          <a:bodyPr/>
          <a:lstStyle/>
          <a:p>
            <a:fld id="{4AF0BDA8-43D4-4E9D-9FCE-5FA505C91DFE}" type="datetimeFigureOut">
              <a:rPr lang="en-US" smtClean="0"/>
              <a:t>10/20/2023</a:t>
            </a:fld>
            <a:endParaRPr lang="en-US"/>
          </a:p>
        </p:txBody>
      </p:sp>
      <p:sp>
        <p:nvSpPr>
          <p:cNvPr id="6" name="Footer Placeholder 5">
            <a:extLst>
              <a:ext uri="{FF2B5EF4-FFF2-40B4-BE49-F238E27FC236}">
                <a16:creationId xmlns:a16="http://schemas.microsoft.com/office/drawing/2014/main" id="{D56367D8-EB2A-D632-E26C-005259ECF3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89D638-591F-77C7-B927-FE8E4BBDA182}"/>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215864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CA74-CD39-177F-0F8F-C7C7712391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7BB6F14-D324-6376-ADCB-A008399075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B1A567-C39A-3366-4A00-61A1BC8E2F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1438DC-1F03-179A-0960-B8A8EC882DEA}"/>
              </a:ext>
            </a:extLst>
          </p:cNvPr>
          <p:cNvSpPr>
            <a:spLocks noGrp="1"/>
          </p:cNvSpPr>
          <p:nvPr>
            <p:ph type="dt" sz="half" idx="10"/>
          </p:nvPr>
        </p:nvSpPr>
        <p:spPr/>
        <p:txBody>
          <a:bodyPr/>
          <a:lstStyle/>
          <a:p>
            <a:fld id="{4AF0BDA8-43D4-4E9D-9FCE-5FA505C91DFE}" type="datetimeFigureOut">
              <a:rPr lang="en-US" smtClean="0"/>
              <a:t>10/20/2023</a:t>
            </a:fld>
            <a:endParaRPr lang="en-US"/>
          </a:p>
        </p:txBody>
      </p:sp>
      <p:sp>
        <p:nvSpPr>
          <p:cNvPr id="6" name="Footer Placeholder 5">
            <a:extLst>
              <a:ext uri="{FF2B5EF4-FFF2-40B4-BE49-F238E27FC236}">
                <a16:creationId xmlns:a16="http://schemas.microsoft.com/office/drawing/2014/main" id="{E44D307E-EC77-FB77-A125-356488272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3725FD-4D68-47FE-6BD7-A05D6592ADDC}"/>
              </a:ext>
            </a:extLst>
          </p:cNvPr>
          <p:cNvSpPr>
            <a:spLocks noGrp="1"/>
          </p:cNvSpPr>
          <p:nvPr>
            <p:ph type="sldNum" sz="quarter" idx="12"/>
          </p:nvPr>
        </p:nvSpPr>
        <p:spPr/>
        <p:txBody>
          <a:bodyPr/>
          <a:lstStyle/>
          <a:p>
            <a:fld id="{CAA05103-65E7-4C3A-9F2F-7D6A5C33FC59}" type="slidenum">
              <a:rPr lang="en-US" smtClean="0"/>
              <a:t>‹#›</a:t>
            </a:fld>
            <a:endParaRPr lang="en-US"/>
          </a:p>
        </p:txBody>
      </p:sp>
    </p:spTree>
    <p:extLst>
      <p:ext uri="{BB962C8B-B14F-4D97-AF65-F5344CB8AC3E}">
        <p14:creationId xmlns:p14="http://schemas.microsoft.com/office/powerpoint/2010/main" val="527236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6D8421-BE2A-FB68-4640-EFB9AAECE6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7BA00D-6F21-450B-D354-CEDD334F3C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BE232D-C2B7-D592-7597-CBD5C0EF96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F0BDA8-43D4-4E9D-9FCE-5FA505C91DFE}" type="datetimeFigureOut">
              <a:rPr lang="en-US" smtClean="0"/>
              <a:t>10/20/2023</a:t>
            </a:fld>
            <a:endParaRPr lang="en-US"/>
          </a:p>
        </p:txBody>
      </p:sp>
      <p:sp>
        <p:nvSpPr>
          <p:cNvPr id="5" name="Footer Placeholder 4">
            <a:extLst>
              <a:ext uri="{FF2B5EF4-FFF2-40B4-BE49-F238E27FC236}">
                <a16:creationId xmlns:a16="http://schemas.microsoft.com/office/drawing/2014/main" id="{31815E0A-BBB2-F754-3EA2-AA6B66AF61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36B0FB-BCFA-0111-9F7F-3352B29D7C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05103-65E7-4C3A-9F2F-7D6A5C33FC59}" type="slidenum">
              <a:rPr lang="en-US" smtClean="0"/>
              <a:t>‹#›</a:t>
            </a:fld>
            <a:endParaRPr lang="en-US"/>
          </a:p>
        </p:txBody>
      </p:sp>
    </p:spTree>
    <p:extLst>
      <p:ext uri="{BB962C8B-B14F-4D97-AF65-F5344CB8AC3E}">
        <p14:creationId xmlns:p14="http://schemas.microsoft.com/office/powerpoint/2010/main" val="353106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http://www.studentaid.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diagramLayout" Target="../diagrams/layout9.xml"/><Relationship Id="rId7" Type="http://schemas.openxmlformats.org/officeDocument/2006/relationships/image" Target="../media/image51.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hyperlink" Target="mailto:Outreach@oasfaa.org" TargetMode="Externa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32">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F11752-97C7-456C-A2C5-CE9BA7DAA4CB}"/>
              </a:ext>
            </a:extLst>
          </p:cNvPr>
          <p:cNvSpPr>
            <a:spLocks noGrp="1"/>
          </p:cNvSpPr>
          <p:nvPr>
            <p:ph type="ctrTitle"/>
          </p:nvPr>
        </p:nvSpPr>
        <p:spPr>
          <a:xfrm>
            <a:off x="7848600" y="1122363"/>
            <a:ext cx="3977640" cy="3204134"/>
          </a:xfrm>
        </p:spPr>
        <p:txBody>
          <a:bodyPr anchor="b">
            <a:normAutofit/>
          </a:bodyPr>
          <a:lstStyle/>
          <a:p>
            <a:pPr algn="l"/>
            <a:r>
              <a:rPr lang="en-US" sz="4800" b="1" dirty="0">
                <a:latin typeface="Oswald" panose="00000500000000000000" pitchFamily="2" charset="0"/>
              </a:rPr>
              <a:t>2024-2025</a:t>
            </a:r>
            <a:br>
              <a:rPr lang="en-US" sz="4800" b="1" dirty="0">
                <a:latin typeface="Oswald" panose="00000500000000000000" pitchFamily="2" charset="0"/>
              </a:rPr>
            </a:br>
            <a:r>
              <a:rPr lang="en-US" sz="4800" b="1" dirty="0">
                <a:latin typeface="Oswald" panose="00000500000000000000" pitchFamily="2" charset="0"/>
              </a:rPr>
              <a:t>Financial Aid Process</a:t>
            </a:r>
          </a:p>
        </p:txBody>
      </p:sp>
      <p:sp>
        <p:nvSpPr>
          <p:cNvPr id="3" name="Subtitle 2">
            <a:extLst>
              <a:ext uri="{FF2B5EF4-FFF2-40B4-BE49-F238E27FC236}">
                <a16:creationId xmlns:a16="http://schemas.microsoft.com/office/drawing/2014/main" id="{F08CD234-329F-4791-9B9F-4F0BD1B1A179}"/>
              </a:ext>
            </a:extLst>
          </p:cNvPr>
          <p:cNvSpPr>
            <a:spLocks noGrp="1"/>
          </p:cNvSpPr>
          <p:nvPr>
            <p:ph type="subTitle" idx="1"/>
          </p:nvPr>
        </p:nvSpPr>
        <p:spPr>
          <a:xfrm>
            <a:off x="7848600" y="4872922"/>
            <a:ext cx="3977640" cy="1208141"/>
          </a:xfrm>
        </p:spPr>
        <p:txBody>
          <a:bodyPr>
            <a:normAutofit/>
          </a:bodyPr>
          <a:lstStyle/>
          <a:p>
            <a:pPr algn="l"/>
            <a:r>
              <a:rPr lang="en-US" sz="1400" b="1">
                <a:latin typeface="Oswald" panose="00000500000000000000" pitchFamily="2" charset="0"/>
              </a:rPr>
              <a:t>Faith Phillips</a:t>
            </a:r>
          </a:p>
          <a:p>
            <a:pPr algn="l"/>
            <a:r>
              <a:rPr lang="en-US" sz="1400" b="1">
                <a:latin typeface="Oswald" panose="00000500000000000000" pitchFamily="2" charset="0"/>
              </a:rPr>
              <a:t>Director, Student Financial Services</a:t>
            </a:r>
          </a:p>
          <a:p>
            <a:pPr algn="l"/>
            <a:r>
              <a:rPr lang="en-US" sz="1400" b="1">
                <a:latin typeface="Oswald" panose="00000500000000000000" pitchFamily="2" charset="0"/>
              </a:rPr>
              <a:t>Ohio State Newark &amp; Central Ohio Technical College</a:t>
            </a:r>
          </a:p>
        </p:txBody>
      </p:sp>
      <p:pic>
        <p:nvPicPr>
          <p:cNvPr id="6" name="Picture 5"/>
          <p:cNvPicPr>
            <a:picLocks noChangeAspect="1"/>
          </p:cNvPicPr>
          <p:nvPr/>
        </p:nvPicPr>
        <p:blipFill rotWithShape="1">
          <a:blip r:embed="rId2"/>
          <a:srcRect l="3578" r="26690" b="1"/>
          <a:stretch/>
        </p:blipFill>
        <p:spPr>
          <a:xfrm>
            <a:off x="20" y="10"/>
            <a:ext cx="7443196" cy="6857990"/>
          </a:xfrm>
          <a:prstGeom prst="rect">
            <a:avLst/>
          </a:prstGeom>
        </p:spPr>
      </p:pic>
      <p:sp>
        <p:nvSpPr>
          <p:cNvPr id="51" name="Rectangle 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Rectangle 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330415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AD29B6-BF3B-4407-9E75-52DF8E3B2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B433B5E-D6A3-C095-059E-83F79416386A}"/>
              </a:ext>
            </a:extLst>
          </p:cNvPr>
          <p:cNvSpPr>
            <a:spLocks noGrp="1"/>
          </p:cNvSpPr>
          <p:nvPr>
            <p:ph type="title"/>
          </p:nvPr>
        </p:nvSpPr>
        <p:spPr>
          <a:xfrm>
            <a:off x="1045029" y="507160"/>
            <a:ext cx="3232331" cy="5438730"/>
          </a:xfrm>
        </p:spPr>
        <p:txBody>
          <a:bodyPr>
            <a:normAutofit/>
          </a:bodyPr>
          <a:lstStyle/>
          <a:p>
            <a:r>
              <a:rPr lang="en-US" sz="3200" b="1" dirty="0"/>
              <a:t>Overview of Contributors to the FAFSA</a:t>
            </a:r>
          </a:p>
        </p:txBody>
      </p:sp>
      <p:sp>
        <p:nvSpPr>
          <p:cNvPr id="13" name="Rectangle 12">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87448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EF585AA3-5C1D-9FB8-4871-37A63681585A}"/>
              </a:ext>
            </a:extLst>
          </p:cNvPr>
          <p:cNvGraphicFramePr>
            <a:graphicFrameLocks noGrp="1"/>
          </p:cNvGraphicFramePr>
          <p:nvPr>
            <p:ph idx="1"/>
            <p:extLst>
              <p:ext uri="{D42A27DB-BD31-4B8C-83A1-F6EECF244321}">
                <p14:modId xmlns:p14="http://schemas.microsoft.com/office/powerpoint/2010/main" val="1049332402"/>
              </p:ext>
            </p:extLst>
          </p:nvPr>
        </p:nvGraphicFramePr>
        <p:xfrm>
          <a:off x="4526280" y="512064"/>
          <a:ext cx="6830568" cy="544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3864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924D84CD-5280-4B52-B96E-8EDAA2B20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3">
            <a:extLst>
              <a:ext uri="{FF2B5EF4-FFF2-40B4-BE49-F238E27FC236}">
                <a16:creationId xmlns:a16="http://schemas.microsoft.com/office/drawing/2014/main" id="{6BC8DD5A-2177-6753-E2F9-C07A00190B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19A677-3B1C-61EE-31EC-62EBAD33969A}"/>
              </a:ext>
            </a:extLst>
          </p:cNvPr>
          <p:cNvSpPr>
            <a:spLocks noGrp="1"/>
          </p:cNvSpPr>
          <p:nvPr>
            <p:ph type="title"/>
          </p:nvPr>
        </p:nvSpPr>
        <p:spPr>
          <a:xfrm>
            <a:off x="1142901" y="274104"/>
            <a:ext cx="9906199" cy="1157242"/>
          </a:xfrm>
        </p:spPr>
        <p:txBody>
          <a:bodyPr>
            <a:normAutofit/>
          </a:bodyPr>
          <a:lstStyle/>
          <a:p>
            <a:pPr algn="ctr"/>
            <a:r>
              <a:rPr lang="en-US" sz="4000" b="1" dirty="0">
                <a:latin typeface="Oswald" panose="00000500000000000000" pitchFamily="2" charset="0"/>
              </a:rPr>
              <a:t>Dependency Status</a:t>
            </a:r>
          </a:p>
        </p:txBody>
      </p:sp>
      <p:sp>
        <p:nvSpPr>
          <p:cNvPr id="3" name="Content Placeholder 2">
            <a:extLst>
              <a:ext uri="{FF2B5EF4-FFF2-40B4-BE49-F238E27FC236}">
                <a16:creationId xmlns:a16="http://schemas.microsoft.com/office/drawing/2014/main" id="{BD256CB3-94AE-1EFF-E40F-1A0AA50E06D2}"/>
              </a:ext>
            </a:extLst>
          </p:cNvPr>
          <p:cNvSpPr>
            <a:spLocks noGrp="1"/>
          </p:cNvSpPr>
          <p:nvPr>
            <p:ph idx="1"/>
          </p:nvPr>
        </p:nvSpPr>
        <p:spPr>
          <a:xfrm>
            <a:off x="1412664" y="2122098"/>
            <a:ext cx="9366671" cy="3875913"/>
          </a:xfrm>
        </p:spPr>
        <p:txBody>
          <a:bodyPr/>
          <a:lstStyle/>
          <a:p>
            <a:pPr marL="203454" indent="-203454" defTabSz="813816">
              <a:lnSpc>
                <a:spcPct val="150000"/>
              </a:lnSpc>
              <a:spcBef>
                <a:spcPts val="890"/>
              </a:spcBef>
            </a:pPr>
            <a:r>
              <a:rPr lang="en-US" sz="2492" kern="1200" dirty="0">
                <a:solidFill>
                  <a:schemeClr val="tx1"/>
                </a:solidFill>
                <a:latin typeface="Oswald" panose="00000500000000000000" pitchFamily="2" charset="0"/>
              </a:rPr>
              <a:t>Dependent = Parent(s) apply with the student.</a:t>
            </a:r>
          </a:p>
          <a:p>
            <a:pPr marL="203454" indent="-203454" defTabSz="813816">
              <a:lnSpc>
                <a:spcPct val="150000"/>
              </a:lnSpc>
              <a:spcBef>
                <a:spcPts val="890"/>
              </a:spcBef>
            </a:pPr>
            <a:r>
              <a:rPr lang="en-US" sz="2492" kern="1200" dirty="0">
                <a:solidFill>
                  <a:schemeClr val="tx1"/>
                </a:solidFill>
                <a:latin typeface="Oswald" panose="00000500000000000000" pitchFamily="2" charset="0"/>
              </a:rPr>
              <a:t>Independent = Student (and spouse) apply without parent(s).</a:t>
            </a:r>
          </a:p>
          <a:p>
            <a:pPr marL="203454" indent="-203454" defTabSz="813816">
              <a:lnSpc>
                <a:spcPct val="150000"/>
              </a:lnSpc>
              <a:spcBef>
                <a:spcPts val="890"/>
              </a:spcBef>
            </a:pPr>
            <a:r>
              <a:rPr lang="en-US" sz="2492" kern="1200" dirty="0">
                <a:solidFill>
                  <a:schemeClr val="tx1"/>
                </a:solidFill>
                <a:latin typeface="Oswald" panose="00000500000000000000" pitchFamily="2" charset="0"/>
              </a:rPr>
              <a:t>Categories that make a student independent: </a:t>
            </a:r>
          </a:p>
          <a:p>
            <a:pPr marL="203454" indent="-203454" defTabSz="813816">
              <a:spcBef>
                <a:spcPts val="890"/>
              </a:spcBef>
            </a:pPr>
            <a:endParaRPr lang="en-US" sz="2492" kern="1200" dirty="0">
              <a:solidFill>
                <a:schemeClr val="tx1"/>
              </a:solidFill>
              <a:latin typeface="+mn-lt"/>
              <a:ea typeface="+mn-ea"/>
              <a:cs typeface="+mn-cs"/>
            </a:endParaRPr>
          </a:p>
          <a:p>
            <a:pPr marL="914400" lvl="2" indent="0">
              <a:buNone/>
            </a:pPr>
            <a:endParaRPr lang="en-US" dirty="0"/>
          </a:p>
        </p:txBody>
      </p:sp>
      <p:sp>
        <p:nvSpPr>
          <p:cNvPr id="4" name="TextBox 3">
            <a:extLst>
              <a:ext uri="{FF2B5EF4-FFF2-40B4-BE49-F238E27FC236}">
                <a16:creationId xmlns:a16="http://schemas.microsoft.com/office/drawing/2014/main" id="{9F51BEC5-82CB-63C3-68AA-50E63ACAA08B}"/>
              </a:ext>
            </a:extLst>
          </p:cNvPr>
          <p:cNvSpPr txBox="1"/>
          <p:nvPr/>
        </p:nvSpPr>
        <p:spPr>
          <a:xfrm>
            <a:off x="1524645" y="4183421"/>
            <a:ext cx="3207591" cy="1554272"/>
          </a:xfrm>
          <a:prstGeom prst="rect">
            <a:avLst/>
          </a:prstGeom>
          <a:noFill/>
        </p:spPr>
        <p:txBody>
          <a:bodyPr wrap="square" numCol="1" rtlCol="0">
            <a:spAutoFit/>
          </a:bodyPr>
          <a:lstStyle/>
          <a:p>
            <a:pPr marL="661226" lvl="1" indent="-254318" defTabSz="813816">
              <a:spcAft>
                <a:spcPts val="600"/>
              </a:spcAft>
              <a:buSzPct val="85000"/>
              <a:buFont typeface="Arial" panose="020B0604020202020204" pitchFamily="34" charset="0"/>
              <a:buChar char="•"/>
            </a:pPr>
            <a:r>
              <a:rPr lang="en-US" sz="2000" kern="1200" dirty="0">
                <a:solidFill>
                  <a:schemeClr val="tx1"/>
                </a:solidFill>
                <a:latin typeface="Oswald" panose="00000500000000000000" pitchFamily="2" charset="0"/>
                <a:ea typeface="Verdana" panose="020B0604030504040204" pitchFamily="34" charset="0"/>
              </a:rPr>
              <a:t>Age = 24 as of January 1</a:t>
            </a:r>
          </a:p>
          <a:p>
            <a:pPr marL="661226" lvl="1" indent="-254318" defTabSz="813816">
              <a:spcAft>
                <a:spcPts val="600"/>
              </a:spcAft>
              <a:buSzPct val="85000"/>
              <a:buFont typeface="Arial" panose="020B0604020202020204" pitchFamily="34" charset="0"/>
              <a:buChar char="•"/>
            </a:pPr>
            <a:r>
              <a:rPr lang="en-US" sz="2000" kern="1200" dirty="0">
                <a:solidFill>
                  <a:schemeClr val="tx1"/>
                </a:solidFill>
                <a:latin typeface="Oswald" panose="00000500000000000000" pitchFamily="2" charset="0"/>
                <a:ea typeface="Verdana" panose="020B0604030504040204" pitchFamily="34" charset="0"/>
              </a:rPr>
              <a:t>Graduate Student</a:t>
            </a:r>
          </a:p>
          <a:p>
            <a:pPr marL="661226" lvl="1" indent="-254318" defTabSz="813816">
              <a:spcAft>
                <a:spcPts val="600"/>
              </a:spcAft>
              <a:buSzPct val="85000"/>
              <a:buFont typeface="Arial" panose="020B0604020202020204" pitchFamily="34" charset="0"/>
              <a:buChar char="•"/>
            </a:pPr>
            <a:r>
              <a:rPr lang="en-US" sz="2000" kern="1200" dirty="0">
                <a:solidFill>
                  <a:schemeClr val="tx1"/>
                </a:solidFill>
                <a:latin typeface="Oswald" panose="00000500000000000000" pitchFamily="2" charset="0"/>
                <a:ea typeface="Verdana" panose="020B0604030504040204" pitchFamily="34" charset="0"/>
              </a:rPr>
              <a:t>Married</a:t>
            </a:r>
          </a:p>
          <a:p>
            <a:pPr marL="661226" lvl="1" indent="-254318" defTabSz="813816">
              <a:spcAft>
                <a:spcPts val="600"/>
              </a:spcAft>
              <a:buSzPct val="85000"/>
              <a:buFont typeface="Arial" panose="020B0604020202020204" pitchFamily="34" charset="0"/>
              <a:buChar char="•"/>
            </a:pPr>
            <a:r>
              <a:rPr lang="en-US" sz="2000" kern="1200" dirty="0">
                <a:solidFill>
                  <a:schemeClr val="tx1"/>
                </a:solidFill>
                <a:latin typeface="Oswald" panose="00000500000000000000" pitchFamily="2" charset="0"/>
                <a:ea typeface="Verdana" panose="020B0604030504040204" pitchFamily="34" charset="0"/>
              </a:rPr>
              <a:t>Veteran/Active Duty</a:t>
            </a:r>
            <a:endParaRPr lang="en-US" sz="2000" dirty="0">
              <a:latin typeface="Oswald" panose="00000500000000000000" pitchFamily="2" charset="0"/>
              <a:ea typeface="Verdana" panose="020B0604030504040204" pitchFamily="34" charset="0"/>
            </a:endParaRPr>
          </a:p>
        </p:txBody>
      </p:sp>
      <p:sp>
        <p:nvSpPr>
          <p:cNvPr id="5" name="TextBox 4">
            <a:extLst>
              <a:ext uri="{FF2B5EF4-FFF2-40B4-BE49-F238E27FC236}">
                <a16:creationId xmlns:a16="http://schemas.microsoft.com/office/drawing/2014/main" id="{21AC7884-E9F8-76CD-9831-C317CF2B7E4F}"/>
              </a:ext>
            </a:extLst>
          </p:cNvPr>
          <p:cNvSpPr txBox="1"/>
          <p:nvPr/>
        </p:nvSpPr>
        <p:spPr>
          <a:xfrm>
            <a:off x="4632780" y="4163706"/>
            <a:ext cx="6258536" cy="1908215"/>
          </a:xfrm>
          <a:prstGeom prst="rect">
            <a:avLst/>
          </a:prstGeom>
          <a:noFill/>
        </p:spPr>
        <p:txBody>
          <a:bodyPr wrap="square" rtlCol="0">
            <a:spAutoFit/>
          </a:bodyPr>
          <a:lstStyle/>
          <a:p>
            <a:pPr marL="661226" lvl="1" indent="-254318" defTabSz="813816">
              <a:spcAft>
                <a:spcPts val="600"/>
              </a:spcAft>
              <a:buSzPct val="85000"/>
              <a:buFont typeface="Arial" panose="020B0604020202020204" pitchFamily="34" charset="0"/>
              <a:buChar char="•"/>
            </a:pPr>
            <a:r>
              <a:rPr lang="en-US" sz="2000" kern="1200" dirty="0">
                <a:solidFill>
                  <a:schemeClr val="tx1"/>
                </a:solidFill>
                <a:latin typeface="Oswald" panose="00000500000000000000" pitchFamily="2" charset="0"/>
                <a:ea typeface="Verdana" panose="020B0604030504040204" pitchFamily="34" charset="0"/>
              </a:rPr>
              <a:t>Children/Dependents</a:t>
            </a:r>
          </a:p>
          <a:p>
            <a:pPr marL="661226" lvl="1" indent="-254318" defTabSz="813816">
              <a:spcAft>
                <a:spcPts val="600"/>
              </a:spcAft>
              <a:buSzPct val="85000"/>
              <a:buFont typeface="Arial" panose="020B0604020202020204" pitchFamily="34" charset="0"/>
              <a:buChar char="•"/>
            </a:pPr>
            <a:r>
              <a:rPr lang="en-US" sz="2000" kern="1200" dirty="0">
                <a:solidFill>
                  <a:schemeClr val="tx1"/>
                </a:solidFill>
                <a:latin typeface="Oswald" panose="00000500000000000000" pitchFamily="2" charset="0"/>
                <a:ea typeface="Verdana" panose="020B0604030504040204" pitchFamily="34" charset="0"/>
              </a:rPr>
              <a:t>Orphan/Ward of Court/Foster Care = Age 13 or older</a:t>
            </a:r>
          </a:p>
          <a:p>
            <a:pPr marL="661226" lvl="1" indent="-254318" defTabSz="813816">
              <a:spcAft>
                <a:spcPts val="600"/>
              </a:spcAft>
              <a:buSzPct val="85000"/>
              <a:buFont typeface="Arial" panose="020B0604020202020204" pitchFamily="34" charset="0"/>
              <a:buChar char="•"/>
            </a:pPr>
            <a:r>
              <a:rPr lang="en-US" sz="2000" kern="1200" dirty="0">
                <a:solidFill>
                  <a:schemeClr val="tx1"/>
                </a:solidFill>
                <a:latin typeface="Oswald" panose="00000500000000000000" pitchFamily="2" charset="0"/>
                <a:ea typeface="Verdana" panose="020B0604030504040204" pitchFamily="34" charset="0"/>
              </a:rPr>
              <a:t>Emancipation/Legal </a:t>
            </a:r>
            <a:r>
              <a:rPr lang="en-US" sz="2000" b="1" kern="1200" dirty="0">
                <a:solidFill>
                  <a:schemeClr val="tx1"/>
                </a:solidFill>
                <a:latin typeface="Oswald" panose="00000500000000000000" pitchFamily="2" charset="0"/>
                <a:ea typeface="Verdana" panose="020B0604030504040204" pitchFamily="34" charset="0"/>
              </a:rPr>
              <a:t>Guardianship</a:t>
            </a:r>
          </a:p>
          <a:p>
            <a:pPr marL="661226" lvl="1" indent="-254318" defTabSz="813816">
              <a:spcAft>
                <a:spcPts val="600"/>
              </a:spcAft>
              <a:buSzPct val="85000"/>
              <a:buFont typeface="Arial" panose="020B0604020202020204" pitchFamily="34" charset="0"/>
              <a:buChar char="•"/>
            </a:pPr>
            <a:r>
              <a:rPr lang="en-US" sz="2000" kern="1200" dirty="0">
                <a:solidFill>
                  <a:schemeClr val="tx1"/>
                </a:solidFill>
                <a:latin typeface="Oswald" panose="00000500000000000000" pitchFamily="2" charset="0"/>
                <a:ea typeface="Verdana" panose="020B0604030504040204" pitchFamily="34" charset="0"/>
              </a:rPr>
              <a:t>Homeless or at risk of homeless and self-supporting</a:t>
            </a:r>
          </a:p>
          <a:p>
            <a:pPr>
              <a:spcAft>
                <a:spcPts val="600"/>
              </a:spcAft>
            </a:pPr>
            <a:endParaRPr lang="en-US" dirty="0"/>
          </a:p>
        </p:txBody>
      </p:sp>
      <p:sp>
        <p:nvSpPr>
          <p:cNvPr id="6" name="Content Placeholder 2">
            <a:extLst>
              <a:ext uri="{FF2B5EF4-FFF2-40B4-BE49-F238E27FC236}">
                <a16:creationId xmlns:a16="http://schemas.microsoft.com/office/drawing/2014/main" id="{EEF48231-5E80-1328-8736-ADAA47D3E583}"/>
              </a:ext>
            </a:extLst>
          </p:cNvPr>
          <p:cNvSpPr txBox="1">
            <a:spLocks/>
          </p:cNvSpPr>
          <p:nvPr/>
        </p:nvSpPr>
        <p:spPr>
          <a:xfrm>
            <a:off x="1740408" y="6194550"/>
            <a:ext cx="7699899" cy="458292"/>
          </a:xfrm>
          <a:prstGeom prst="rect">
            <a:avLst/>
          </a:prstGeom>
        </p:spPr>
        <p:txBody>
          <a:bodyPr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813816">
              <a:spcBef>
                <a:spcPts val="890"/>
              </a:spcBef>
              <a:buNone/>
            </a:pPr>
            <a:r>
              <a:rPr lang="en-US" sz="2492" i="1" kern="1200" dirty="0">
                <a:solidFill>
                  <a:schemeClr val="accent2"/>
                </a:solidFill>
                <a:latin typeface="Verdana" panose="020B0604030504040204" pitchFamily="34" charset="0"/>
                <a:ea typeface="Verdana" panose="020B0604030504040204" pitchFamily="34" charset="0"/>
                <a:cs typeface="+mn-cs"/>
              </a:rPr>
              <a:t>Most high school students will be dependent.</a:t>
            </a:r>
            <a:endParaRPr lang="en-US" i="1" dirty="0">
              <a:solidFill>
                <a:schemeClr val="accent2"/>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50653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38200" y="557188"/>
            <a:ext cx="10515600" cy="1133499"/>
          </a:xfrm>
          <a:prstGeom prst="ellipse">
            <a:avLst/>
          </a:prstGeom>
        </p:spPr>
        <p:txBody>
          <a:bodyPr vert="horz" lIns="91440" tIns="45720" rIns="91440" bIns="45720" rtlCol="0">
            <a:normAutofit/>
          </a:bodyPr>
          <a:lstStyle/>
          <a:p>
            <a:pPr algn="ctr"/>
            <a:r>
              <a:rPr lang="en-US" sz="4000" b="1" kern="1200" dirty="0">
                <a:latin typeface="Oswald" panose="00000500000000000000" pitchFamily="2" charset="0"/>
              </a:rPr>
              <a:t>Parent of Record on the FAFSA</a:t>
            </a:r>
          </a:p>
        </p:txBody>
      </p:sp>
      <p:graphicFrame>
        <p:nvGraphicFramePr>
          <p:cNvPr id="5" name="Content Placeholder 1">
            <a:extLst>
              <a:ext uri="{FF2B5EF4-FFF2-40B4-BE49-F238E27FC236}">
                <a16:creationId xmlns:a16="http://schemas.microsoft.com/office/drawing/2014/main" id="{D7C8864B-BF0A-AD6E-31A3-CAE45B06CE82}"/>
              </a:ext>
            </a:extLst>
          </p:cNvPr>
          <p:cNvGraphicFramePr>
            <a:graphicFrameLocks noGrp="1"/>
          </p:cNvGraphicFramePr>
          <p:nvPr>
            <p:ph idx="1"/>
            <p:extLst>
              <p:ext uri="{D42A27DB-BD31-4B8C-83A1-F6EECF244321}">
                <p14:modId xmlns:p14="http://schemas.microsoft.com/office/powerpoint/2010/main" val="550410896"/>
              </p:ext>
            </p:extLst>
          </p:nvPr>
        </p:nvGraphicFramePr>
        <p:xfrm>
          <a:off x="307649" y="1555335"/>
          <a:ext cx="11881302" cy="4626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8258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937" name="Google Shape;937;p21"/>
          <p:cNvSpPr txBox="1">
            <a:spLocks noGrp="1"/>
          </p:cNvSpPr>
          <p:nvPr>
            <p:ph type="title" idx="4294967295"/>
          </p:nvPr>
        </p:nvSpPr>
        <p:spPr>
          <a:xfrm>
            <a:off x="695246" y="66608"/>
            <a:ext cx="6152815"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a:solidFill>
                  <a:schemeClr val="dk1"/>
                </a:solidFill>
                <a:latin typeface="Oswald"/>
                <a:ea typeface="Oswald"/>
                <a:cs typeface="Oswald"/>
                <a:sym typeface="Oswald"/>
              </a:rPr>
              <a:t>Student Provides Consent</a:t>
            </a:r>
            <a:endParaRPr sz="4267" b="1" i="0" u="none" strike="noStrike" cap="none" dirty="0">
              <a:solidFill>
                <a:schemeClr val="dk1"/>
              </a:solidFill>
              <a:latin typeface="Oswald"/>
              <a:ea typeface="Oswald"/>
              <a:cs typeface="Oswald"/>
              <a:sym typeface="Oswald"/>
            </a:endParaRPr>
          </a:p>
        </p:txBody>
      </p:sp>
      <p:sp>
        <p:nvSpPr>
          <p:cNvPr id="938" name="Google Shape;938;p21"/>
          <p:cNvSpPr txBox="1"/>
          <p:nvPr/>
        </p:nvSpPr>
        <p:spPr>
          <a:xfrm>
            <a:off x="638462" y="1732267"/>
            <a:ext cx="3863964" cy="1938952"/>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50000"/>
              </a:lnSpc>
              <a:spcBef>
                <a:spcPts val="0"/>
              </a:spcBef>
              <a:spcAft>
                <a:spcPts val="0"/>
              </a:spcAft>
              <a:buClr>
                <a:srgbClr val="191918"/>
              </a:buClr>
              <a:buSzPts val="1600"/>
              <a:buFont typeface="Arial" panose="020B0604020202020204" pitchFamily="34" charset="0"/>
              <a:buChar char="•"/>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By providing consent, the student’s federal tax information is transferred directly into the FAFSA</a:t>
            </a:r>
            <a:r>
              <a:rPr kumimoji="0" lang="en-US" sz="1600" b="1" i="0" u="none" strike="noStrike" kern="0" cap="none" spc="0" normalizeH="0" baseline="30000" noProof="0" dirty="0">
                <a:ln>
                  <a:noFill/>
                </a:ln>
                <a:solidFill>
                  <a:srgbClr val="191918"/>
                </a:solidFill>
                <a:effectLst/>
                <a:uLnTx/>
                <a:uFillTx/>
                <a:latin typeface="Arial"/>
                <a:ea typeface="Arial"/>
                <a:cs typeface="Arial"/>
                <a:sym typeface="Arial"/>
              </a:rPr>
              <a:t>®</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form from the IRS. </a:t>
            </a: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lang="en-US" sz="1600" b="1" kern="0" dirty="0">
              <a:solidFill>
                <a:srgbClr val="191918"/>
              </a:solidFill>
              <a:latin typeface="Arial"/>
              <a:ea typeface="Arial"/>
              <a:cs typeface="Arial"/>
              <a:sym typeface="Arial"/>
            </a:endParaRPr>
          </a:p>
        </p:txBody>
      </p:sp>
      <p:pic>
        <p:nvPicPr>
          <p:cNvPr id="939" name="Google Shape;939;p21" descr="Screenshot of the consent page for the retrieval and disclosure of federal tax information. A bulleted list of statements defines what the student is affirming and giving consent to."/>
          <p:cNvPicPr preferRelativeResize="0"/>
          <p:nvPr/>
        </p:nvPicPr>
        <p:blipFill rotWithShape="1">
          <a:blip r:embed="rId3">
            <a:alphaModFix/>
          </a:blip>
          <a:srcRect/>
          <a:stretch/>
        </p:blipFill>
        <p:spPr>
          <a:xfrm>
            <a:off x="5287840" y="750981"/>
            <a:ext cx="5724094" cy="6168823"/>
          </a:xfrm>
          <a:prstGeom prst="rect">
            <a:avLst/>
          </a:prstGeom>
          <a:noFill/>
          <a:ln w="12700" cap="flat" cmpd="sng">
            <a:solidFill>
              <a:schemeClr val="dk1"/>
            </a:solidFill>
            <a:prstDash val="solid"/>
            <a:round/>
            <a:headEnd type="none" w="sm" len="sm"/>
            <a:tailEnd type="none" w="sm" len="sm"/>
          </a:ln>
        </p:spPr>
      </p:pic>
      <p:sp>
        <p:nvSpPr>
          <p:cNvPr id="940" name="Google Shape;940;p21"/>
          <p:cNvSpPr/>
          <p:nvPr/>
        </p:nvSpPr>
        <p:spPr>
          <a:xfrm>
            <a:off x="6096000" y="1000840"/>
            <a:ext cx="3701007" cy="697674"/>
          </a:xfrm>
          <a:prstGeom prst="ellipse">
            <a:avLst/>
          </a:prstGeom>
          <a:noFill/>
          <a:ln w="38100" cap="flat" cmpd="sng">
            <a:solidFill>
              <a:srgbClr val="F896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C000"/>
              </a:solidFill>
              <a:effectLst/>
              <a:uLnTx/>
              <a:uFillTx/>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18"/>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a:solidFill>
                  <a:schemeClr val="dk1"/>
                </a:solidFill>
                <a:latin typeface="Oswald"/>
                <a:ea typeface="Oswald"/>
                <a:cs typeface="Oswald"/>
                <a:sym typeface="Oswald"/>
              </a:rPr>
              <a:t>Student Identity Information</a:t>
            </a:r>
            <a:endParaRPr sz="4267" b="1" i="0" u="none" strike="noStrike" cap="none" dirty="0">
              <a:solidFill>
                <a:schemeClr val="dk1"/>
              </a:solidFill>
              <a:latin typeface="Oswald"/>
              <a:ea typeface="Oswald"/>
              <a:cs typeface="Oswald"/>
              <a:sym typeface="Oswald"/>
            </a:endParaRPr>
          </a:p>
        </p:txBody>
      </p:sp>
      <p:pic>
        <p:nvPicPr>
          <p:cNvPr id="916" name="Google Shape;916;p18" descr="Screenshot of the Student Identity Information section of the FAFSA form. Student information, including name, date of birth, Social Security number, email address, and mobile phone number, are displayed to verify. "/>
          <p:cNvPicPr preferRelativeResize="0"/>
          <p:nvPr/>
        </p:nvPicPr>
        <p:blipFill rotWithShape="1">
          <a:blip r:embed="rId3">
            <a:alphaModFix/>
          </a:blip>
          <a:srcRect/>
          <a:stretch/>
        </p:blipFill>
        <p:spPr>
          <a:xfrm>
            <a:off x="1571524" y="2123319"/>
            <a:ext cx="8336410" cy="4078312"/>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23"/>
          <p:cNvSpPr txBox="1">
            <a:spLocks noGrp="1"/>
          </p:cNvSpPr>
          <p:nvPr>
            <p:ph type="title"/>
          </p:nvPr>
        </p:nvSpPr>
        <p:spPr>
          <a:xfrm>
            <a:off x="654904" y="540433"/>
            <a:ext cx="11582400" cy="915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a:solidFill>
                  <a:schemeClr val="dk1"/>
                </a:solidFill>
                <a:latin typeface="Oswald"/>
                <a:ea typeface="Oswald"/>
                <a:cs typeface="Oswald"/>
                <a:sym typeface="Oswald"/>
              </a:rPr>
              <a:t>Introduction: Student Personal Circumstances</a:t>
            </a:r>
            <a:endParaRPr sz="4267" b="1" i="0" u="none" strike="noStrike" cap="none" dirty="0">
              <a:solidFill>
                <a:schemeClr val="dk1"/>
              </a:solidFill>
              <a:latin typeface="Oswald"/>
              <a:ea typeface="Oswald"/>
              <a:cs typeface="Oswald"/>
              <a:sym typeface="Oswald"/>
            </a:endParaRPr>
          </a:p>
        </p:txBody>
      </p:sp>
      <p:pic>
        <p:nvPicPr>
          <p:cNvPr id="956" name="Google Shape;956;p23" descr="Screenshot of the introduction page to the Personal Circumstances section. The student is reminded that the information they provide can affect the amount of financial aid they receive and that additional information may be required based on the answers given. "/>
          <p:cNvPicPr preferRelativeResize="0"/>
          <p:nvPr/>
        </p:nvPicPr>
        <p:blipFill rotWithShape="1">
          <a:blip r:embed="rId3">
            <a:alphaModFix/>
          </a:blip>
          <a:srcRect/>
          <a:stretch/>
        </p:blipFill>
        <p:spPr>
          <a:xfrm>
            <a:off x="1952982" y="2055364"/>
            <a:ext cx="9291687" cy="3915492"/>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26"/>
          <p:cNvSpPr txBox="1">
            <a:spLocks noGrp="1"/>
          </p:cNvSpPr>
          <p:nvPr>
            <p:ph type="title"/>
          </p:nvPr>
        </p:nvSpPr>
        <p:spPr>
          <a:xfrm>
            <a:off x="720676" y="73014"/>
            <a:ext cx="8874900" cy="798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a:solidFill>
                  <a:schemeClr val="dk1"/>
                </a:solidFill>
                <a:latin typeface="Oswald"/>
                <a:ea typeface="Oswald"/>
                <a:cs typeface="Oswald"/>
                <a:sym typeface="Oswald"/>
              </a:rPr>
              <a:t>Student Personal Circumstances</a:t>
            </a:r>
            <a:endParaRPr sz="4267" b="1" i="0" u="none" strike="noStrike" cap="none" dirty="0">
              <a:solidFill>
                <a:schemeClr val="dk1"/>
              </a:solidFill>
              <a:latin typeface="Oswald"/>
              <a:ea typeface="Oswald"/>
              <a:cs typeface="Oswald"/>
              <a:sym typeface="Oswald"/>
            </a:endParaRPr>
          </a:p>
        </p:txBody>
      </p:sp>
      <p:sp>
        <p:nvSpPr>
          <p:cNvPr id="979" name="Google Shape;979;p26"/>
          <p:cNvSpPr txBox="1"/>
          <p:nvPr/>
        </p:nvSpPr>
        <p:spPr>
          <a:xfrm>
            <a:off x="367469" y="1725970"/>
            <a:ext cx="3686015" cy="1569620"/>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50000"/>
              </a:lnSpc>
              <a:spcBef>
                <a:spcPts val="0"/>
              </a:spcBef>
              <a:spcAft>
                <a:spcPts val="0"/>
              </a:spcAft>
              <a:buClr>
                <a:srgbClr val="191918"/>
              </a:buClr>
              <a:buSzPts val="1600"/>
              <a:buFont typeface="Arial" panose="020B0604020202020204" pitchFamily="34" charset="0"/>
              <a:buChar char="•"/>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The student is asked if any of the listed personal circumstances apply to them</a:t>
            </a:r>
            <a:r>
              <a:rPr lang="en-US" sz="1600" b="1" kern="0" dirty="0">
                <a:solidFill>
                  <a:srgbClr val="191918"/>
                </a:solidFill>
                <a:latin typeface="Arial"/>
                <a:ea typeface="Arial"/>
                <a:cs typeface="Arial"/>
                <a:sym typeface="Arial"/>
              </a:rPr>
              <a:t> to determine the </a:t>
            </a:r>
            <a:r>
              <a:rPr lang="en-US" sz="1600" b="1" u="sng" kern="0" dirty="0">
                <a:solidFill>
                  <a:srgbClr val="191918"/>
                </a:solidFill>
                <a:latin typeface="Arial"/>
                <a:ea typeface="Arial"/>
                <a:cs typeface="Arial"/>
                <a:sym typeface="Arial"/>
              </a:rPr>
              <a:t>Dependency Status</a:t>
            </a:r>
            <a:r>
              <a:rPr lang="en-US" sz="1600" b="1" kern="0" dirty="0">
                <a:solidFill>
                  <a:srgbClr val="191918"/>
                </a:solidFill>
                <a:latin typeface="Arial"/>
                <a:ea typeface="Arial"/>
                <a:cs typeface="Arial"/>
                <a:sym typeface="Arial"/>
              </a:rPr>
              <a:t>. </a:t>
            </a:r>
            <a:endParaRPr kumimoji="0" sz="1600" b="1" i="0" u="none" strike="noStrike" kern="0" cap="none" spc="0" normalizeH="0" baseline="0" noProof="0" dirty="0">
              <a:ln>
                <a:noFill/>
              </a:ln>
              <a:solidFill>
                <a:srgbClr val="191918"/>
              </a:solidFill>
              <a:effectLst/>
              <a:uLnTx/>
              <a:uFillTx/>
              <a:latin typeface="Arial"/>
              <a:ea typeface="Arial"/>
              <a:cs typeface="Arial"/>
              <a:sym typeface="Arial"/>
            </a:endParaRPr>
          </a:p>
        </p:txBody>
      </p:sp>
      <p:pic>
        <p:nvPicPr>
          <p:cNvPr id="980" name="Google Shape;980;p26" descr="Screenshot continuation of the Personal Circumstances section, which lists a series of statements for the student to select all that apply. These statements include military status, having children or other dependents, and dependency status (orphan, ward of the state, foster care, emancipated minor, and/or under a guardianship). "/>
          <p:cNvPicPr preferRelativeResize="0"/>
          <p:nvPr/>
        </p:nvPicPr>
        <p:blipFill rotWithShape="1">
          <a:blip r:embed="rId3">
            <a:alphaModFix/>
          </a:blip>
          <a:srcRect/>
          <a:stretch/>
        </p:blipFill>
        <p:spPr>
          <a:xfrm>
            <a:off x="4283824" y="871313"/>
            <a:ext cx="6356467" cy="5818135"/>
          </a:xfrm>
          <a:prstGeom prst="rect">
            <a:avLst/>
          </a:prstGeom>
          <a:noFill/>
          <a:ln w="12700" cap="flat" cmpd="sng">
            <a:solidFill>
              <a:schemeClr val="dk1"/>
            </a:solidFill>
            <a:prstDash val="solid"/>
            <a:round/>
            <a:headEnd type="none" w="sm" len="sm"/>
            <a:tailEnd type="none" w="sm" len="sm"/>
          </a:ln>
        </p:spPr>
      </p:pic>
      <p:sp>
        <p:nvSpPr>
          <p:cNvPr id="981" name="Google Shape;981;p26"/>
          <p:cNvSpPr/>
          <p:nvPr/>
        </p:nvSpPr>
        <p:spPr>
          <a:xfrm>
            <a:off x="9892223" y="3160062"/>
            <a:ext cx="978408" cy="484632"/>
          </a:xfrm>
          <a:prstGeom prst="leftArrow">
            <a:avLst>
              <a:gd name="adj1" fmla="val 50000"/>
              <a:gd name="adj2" fmla="val 50000"/>
            </a:avLst>
          </a:prstGeom>
          <a:solidFill>
            <a:srgbClr val="F89622"/>
          </a:solidFill>
          <a:ln w="12700" cap="flat" cmpd="sng">
            <a:solidFill>
              <a:srgbClr val="F896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6"/>
        <p:cNvGrpSpPr/>
        <p:nvPr/>
      </p:nvGrpSpPr>
      <p:grpSpPr>
        <a:xfrm>
          <a:off x="0" y="0"/>
          <a:ext cx="0" cy="0"/>
          <a:chOff x="0" y="0"/>
          <a:chExt cx="0" cy="0"/>
        </a:xfrm>
      </p:grpSpPr>
      <p:sp>
        <p:nvSpPr>
          <p:cNvPr id="987" name="Google Shape;987;p27"/>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a:solidFill>
                  <a:schemeClr val="dk1"/>
                </a:solidFill>
                <a:latin typeface="Oswald"/>
                <a:ea typeface="Oswald"/>
                <a:cs typeface="Oswald"/>
                <a:sym typeface="Oswald"/>
              </a:rPr>
              <a:t>Student Other Circumstances</a:t>
            </a:r>
            <a:endParaRPr sz="4267" b="1" i="0" u="none" strike="noStrike" cap="none" dirty="0">
              <a:solidFill>
                <a:schemeClr val="dk1"/>
              </a:solidFill>
              <a:latin typeface="Oswald"/>
              <a:ea typeface="Oswald"/>
              <a:cs typeface="Oswald"/>
              <a:sym typeface="Oswald"/>
            </a:endParaRPr>
          </a:p>
        </p:txBody>
      </p:sp>
      <p:sp>
        <p:nvSpPr>
          <p:cNvPr id="988" name="Google Shape;988;p27"/>
          <p:cNvSpPr txBox="1"/>
          <p:nvPr/>
        </p:nvSpPr>
        <p:spPr>
          <a:xfrm>
            <a:off x="681318" y="1714500"/>
            <a:ext cx="1795875" cy="193895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The student is asked if they were homeless or at risk of being homeless. </a:t>
            </a:r>
            <a:endParaRPr kumimoji="0" sz="1600" b="1" i="0" u="none" strike="noStrike" kern="0" cap="none" spc="0" normalizeH="0" baseline="0" noProof="0" dirty="0">
              <a:ln>
                <a:noFill/>
              </a:ln>
              <a:solidFill>
                <a:srgbClr val="191918"/>
              </a:solidFill>
              <a:effectLst/>
              <a:uLnTx/>
              <a:uFillTx/>
              <a:latin typeface="Arial"/>
              <a:ea typeface="Arial"/>
              <a:cs typeface="Arial"/>
              <a:sym typeface="Arial"/>
            </a:endParaRPr>
          </a:p>
        </p:txBody>
      </p:sp>
      <p:pic>
        <p:nvPicPr>
          <p:cNvPr id="989" name="Google Shape;989;p27" descr="Screenshot continuation of the Personal Circumstances section, which asks the student if they were homeless or self-supporting and at risk for homelessness on or after July 1, 2023."/>
          <p:cNvPicPr preferRelativeResize="0"/>
          <p:nvPr/>
        </p:nvPicPr>
        <p:blipFill rotWithShape="1">
          <a:blip r:embed="rId3">
            <a:alphaModFix/>
          </a:blip>
          <a:srcRect/>
          <a:stretch/>
        </p:blipFill>
        <p:spPr>
          <a:xfrm>
            <a:off x="2477193" y="1724432"/>
            <a:ext cx="9564619" cy="3666045"/>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4"/>
        <p:cNvGrpSpPr/>
        <p:nvPr/>
      </p:nvGrpSpPr>
      <p:grpSpPr>
        <a:xfrm>
          <a:off x="0" y="0"/>
          <a:ext cx="0" cy="0"/>
          <a:chOff x="0" y="0"/>
          <a:chExt cx="0" cy="0"/>
        </a:xfrm>
      </p:grpSpPr>
      <p:sp>
        <p:nvSpPr>
          <p:cNvPr id="995" name="Google Shape;995;p28"/>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a:solidFill>
                  <a:schemeClr val="dk1"/>
                </a:solidFill>
                <a:latin typeface="Oswald"/>
                <a:ea typeface="Oswald"/>
                <a:cs typeface="Oswald"/>
                <a:sym typeface="Oswald"/>
              </a:rPr>
              <a:t>Student Unusual Circumstances</a:t>
            </a:r>
            <a:endParaRPr sz="4267" b="1" i="0" u="none" strike="noStrike" cap="none" dirty="0">
              <a:solidFill>
                <a:schemeClr val="dk1"/>
              </a:solidFill>
              <a:latin typeface="Oswald"/>
              <a:ea typeface="Oswald"/>
              <a:cs typeface="Oswald"/>
              <a:sym typeface="Oswald"/>
            </a:endParaRPr>
          </a:p>
        </p:txBody>
      </p:sp>
      <p:sp>
        <p:nvSpPr>
          <p:cNvPr id="996" name="Google Shape;996;p28"/>
          <p:cNvSpPr txBox="1"/>
          <p:nvPr/>
        </p:nvSpPr>
        <p:spPr>
          <a:xfrm>
            <a:off x="681798" y="1726033"/>
            <a:ext cx="1986588" cy="415494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If a student says “YES” to unusual circumstances, they will submit the FAFSA without parent information. </a:t>
            </a: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lang="en-US" sz="1600" b="1" kern="0" dirty="0">
              <a:solidFill>
                <a:srgbClr val="191918"/>
              </a:solidFill>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The college(s) will work with them to finalize status. </a:t>
            </a:r>
            <a:endParaRPr kumimoji="0" sz="1600" b="1" i="0" u="none" strike="noStrike" kern="0" cap="none" spc="0" normalizeH="0" baseline="0" noProof="0" dirty="0">
              <a:ln>
                <a:noFill/>
              </a:ln>
              <a:solidFill>
                <a:srgbClr val="191918"/>
              </a:solidFill>
              <a:effectLst/>
              <a:uLnTx/>
              <a:uFillTx/>
              <a:latin typeface="Arial"/>
              <a:ea typeface="Arial"/>
              <a:cs typeface="Arial"/>
              <a:sym typeface="Arial"/>
            </a:endParaRPr>
          </a:p>
        </p:txBody>
      </p:sp>
      <p:pic>
        <p:nvPicPr>
          <p:cNvPr id="997" name="Google Shape;997;p28" descr="Screenshot continuation of the Personal Circumstances section, which asks the student if unusual circumstances prevent them from contacting their parents or if contacting the parents would pose a risk to the student. These circumstances include abusive home, being abandoned, refugee or asylee status, human trafficking, and incarceration. "/>
          <p:cNvPicPr preferRelativeResize="0"/>
          <p:nvPr/>
        </p:nvPicPr>
        <p:blipFill rotWithShape="1">
          <a:blip r:embed="rId3">
            <a:alphaModFix/>
          </a:blip>
          <a:srcRect/>
          <a:stretch/>
        </p:blipFill>
        <p:spPr>
          <a:xfrm>
            <a:off x="3008044" y="1242300"/>
            <a:ext cx="7831753" cy="5524260"/>
          </a:xfrm>
          <a:prstGeom prst="rect">
            <a:avLst/>
          </a:prstGeom>
          <a:noFill/>
          <a:ln w="12700" cap="flat" cmpd="sng">
            <a:solidFill>
              <a:schemeClr val="dk1"/>
            </a:solidFill>
            <a:prstDash val="solid"/>
            <a:round/>
            <a:headEnd type="none" w="sm" len="sm"/>
            <a:tailEnd type="none" w="sm" len="sm"/>
          </a:ln>
        </p:spPr>
      </p:pic>
      <p:sp>
        <p:nvSpPr>
          <p:cNvPr id="998" name="Google Shape;998;p28"/>
          <p:cNvSpPr/>
          <p:nvPr/>
        </p:nvSpPr>
        <p:spPr>
          <a:xfrm rot="10800000">
            <a:off x="3217102" y="3322751"/>
            <a:ext cx="978408" cy="484632"/>
          </a:xfrm>
          <a:prstGeom prst="leftArrow">
            <a:avLst>
              <a:gd name="adj1" fmla="val 50000"/>
              <a:gd name="adj2" fmla="val 50000"/>
            </a:avLst>
          </a:prstGeom>
          <a:solidFill>
            <a:srgbClr val="F89622"/>
          </a:solidFill>
          <a:ln w="12700" cap="flat" cmpd="sng">
            <a:solidFill>
              <a:srgbClr val="F896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999" name="Google Shape;999;p28"/>
          <p:cNvSpPr/>
          <p:nvPr/>
        </p:nvSpPr>
        <p:spPr>
          <a:xfrm>
            <a:off x="3905810" y="2158320"/>
            <a:ext cx="3701007" cy="697674"/>
          </a:xfrm>
          <a:prstGeom prst="ellipse">
            <a:avLst/>
          </a:prstGeom>
          <a:noFill/>
          <a:ln w="38100" cap="flat" cmpd="sng">
            <a:solidFill>
              <a:srgbClr val="253F6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29"/>
          <p:cNvSpPr txBox="1">
            <a:spLocks noGrp="1"/>
          </p:cNvSpPr>
          <p:nvPr>
            <p:ph type="title" idx="4294967295"/>
          </p:nvPr>
        </p:nvSpPr>
        <p:spPr>
          <a:xfrm>
            <a:off x="668351"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a:solidFill>
                  <a:schemeClr val="dk1"/>
                </a:solidFill>
                <a:latin typeface="Oswald"/>
                <a:ea typeface="Oswald"/>
                <a:cs typeface="Oswald"/>
                <a:sym typeface="Oswald"/>
              </a:rPr>
              <a:t>Student Dependency Status: Dependent Student</a:t>
            </a:r>
            <a:endParaRPr sz="4267" b="1" i="0" u="none" strike="noStrike" cap="none">
              <a:solidFill>
                <a:schemeClr val="dk1"/>
              </a:solidFill>
              <a:latin typeface="Oswald"/>
              <a:ea typeface="Oswald"/>
              <a:cs typeface="Oswald"/>
              <a:sym typeface="Oswald"/>
            </a:endParaRPr>
          </a:p>
        </p:txBody>
      </p:sp>
      <p:sp>
        <p:nvSpPr>
          <p:cNvPr id="1006" name="Google Shape;1006;p29"/>
          <p:cNvSpPr txBox="1"/>
          <p:nvPr/>
        </p:nvSpPr>
        <p:spPr>
          <a:xfrm>
            <a:off x="273465" y="1720243"/>
            <a:ext cx="3425700"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This is an option if the student’s parents are </a:t>
            </a:r>
            <a:r>
              <a:rPr kumimoji="0" lang="en-US" sz="1600" b="1" i="0" u="sng" strike="noStrike" kern="0" cap="none" spc="0" normalizeH="0" baseline="0" noProof="0" dirty="0">
                <a:ln>
                  <a:noFill/>
                </a:ln>
                <a:solidFill>
                  <a:srgbClr val="191918"/>
                </a:solidFill>
                <a:effectLst/>
                <a:uLnTx/>
                <a:uFillTx/>
                <a:latin typeface="Arial"/>
                <a:ea typeface="Arial"/>
                <a:cs typeface="Arial"/>
                <a:sym typeface="Arial"/>
              </a:rPr>
              <a:t>unwilling</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to provide information. </a:t>
            </a:r>
            <a:endParaRPr kumimoji="0" sz="1600" b="1" i="0" u="none" strike="noStrike" kern="0" cap="none" spc="0" normalizeH="0" baseline="0" noProof="0" dirty="0">
              <a:ln>
                <a:noFill/>
              </a:ln>
              <a:solidFill>
                <a:srgbClr val="191918"/>
              </a:solidFill>
              <a:effectLst/>
              <a:uLnTx/>
              <a:uFillTx/>
              <a:latin typeface="Arial"/>
              <a:ea typeface="Arial"/>
              <a:cs typeface="Arial"/>
              <a:sym typeface="Arial"/>
            </a:endParaRPr>
          </a:p>
        </p:txBody>
      </p:sp>
      <p:pic>
        <p:nvPicPr>
          <p:cNvPr id="1007" name="Google Shape;1007;p29" descr="Screenshot that informs the student that, based on their answers in the previous section, they are determined to be a dependent student. Below that, the student is asked if they would like to apply for a Direct Unsubsidized Loan only. "/>
          <p:cNvPicPr preferRelativeResize="0"/>
          <p:nvPr/>
        </p:nvPicPr>
        <p:blipFill rotWithShape="1">
          <a:blip r:embed="rId3">
            <a:alphaModFix/>
          </a:blip>
          <a:srcRect/>
          <a:stretch/>
        </p:blipFill>
        <p:spPr>
          <a:xfrm>
            <a:off x="3896062" y="1304204"/>
            <a:ext cx="8131229" cy="5362489"/>
          </a:xfrm>
          <a:prstGeom prst="rect">
            <a:avLst/>
          </a:prstGeom>
          <a:noFill/>
          <a:ln w="12700" cap="flat" cmpd="sng">
            <a:solidFill>
              <a:schemeClr val="dk1"/>
            </a:solidFill>
            <a:prstDash val="solid"/>
            <a:round/>
            <a:headEnd type="none" w="sm" len="sm"/>
            <a:tailEnd type="none" w="sm" len="sm"/>
          </a:ln>
        </p:spPr>
      </p:pic>
      <p:sp>
        <p:nvSpPr>
          <p:cNvPr id="1008" name="Google Shape;1008;p29"/>
          <p:cNvSpPr/>
          <p:nvPr/>
        </p:nvSpPr>
        <p:spPr>
          <a:xfrm rot="10800000">
            <a:off x="4256193" y="4403406"/>
            <a:ext cx="978408" cy="484632"/>
          </a:xfrm>
          <a:prstGeom prst="leftArrow">
            <a:avLst>
              <a:gd name="adj1" fmla="val 50000"/>
              <a:gd name="adj2" fmla="val 50000"/>
            </a:avLst>
          </a:prstGeom>
          <a:solidFill>
            <a:srgbClr val="F89622"/>
          </a:solidFill>
          <a:ln w="12700" cap="flat" cmpd="sng">
            <a:solidFill>
              <a:srgbClr val="F896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ctrTitle"/>
          </p:nvPr>
        </p:nvSpPr>
        <p:spPr>
          <a:xfrm>
            <a:off x="921521" y="2170366"/>
            <a:ext cx="9310697" cy="1119765"/>
          </a:xfrm>
        </p:spPr>
        <p:txBody>
          <a:bodyPr anchor="ctr">
            <a:normAutofit fontScale="90000"/>
          </a:bodyPr>
          <a:lstStyle/>
          <a:p>
            <a:r>
              <a:rPr lang="en-US" sz="2400" b="1" dirty="0">
                <a:latin typeface="Oswald" panose="00000500000000000000" pitchFamily="2" charset="0"/>
              </a:rPr>
              <a:t>The Financial Aid Process begins with the FAFSA Form</a:t>
            </a:r>
            <a:br>
              <a:rPr lang="en-US" sz="2400" b="1" dirty="0">
                <a:latin typeface="Oswald" panose="00000500000000000000" pitchFamily="2" charset="0"/>
              </a:rPr>
            </a:br>
            <a:br>
              <a:rPr lang="en-US" sz="2400" b="1" dirty="0">
                <a:latin typeface="Oswald" panose="00000500000000000000" pitchFamily="2" charset="0"/>
              </a:rPr>
            </a:br>
            <a:r>
              <a:rPr lang="en-US" sz="4000" b="0" i="0" u="sng" strike="noStrike" dirty="0">
                <a:solidFill>
                  <a:srgbClr val="191918"/>
                </a:solidFill>
                <a:effectLst/>
                <a:latin typeface="Oswald" panose="00000500000000000000" pitchFamily="2" charset="0"/>
                <a:hlinkClick r:id="rId3"/>
              </a:rPr>
              <a:t>StudentAid.gov</a:t>
            </a:r>
            <a:br>
              <a:rPr lang="en-US" sz="2400" dirty="0">
                <a:latin typeface="Oswald" panose="00000500000000000000" pitchFamily="2" charset="0"/>
              </a:rPr>
            </a:br>
            <a:endParaRPr lang="en-US" sz="2400" b="1" dirty="0">
              <a:latin typeface="Oswald" panose="00000500000000000000" pitchFamily="2" charset="0"/>
            </a:endParaRPr>
          </a:p>
        </p:txBody>
      </p:sp>
      <p:sp>
        <p:nvSpPr>
          <p:cNvPr id="21506" name="Rectangle 3"/>
          <p:cNvSpPr>
            <a:spLocks noGrp="1" noChangeArrowheads="1"/>
          </p:cNvSpPr>
          <p:nvPr>
            <p:ph type="subTitle" idx="1"/>
          </p:nvPr>
        </p:nvSpPr>
        <p:spPr>
          <a:xfrm>
            <a:off x="562544" y="3435285"/>
            <a:ext cx="10609712" cy="3594650"/>
          </a:xfrm>
        </p:spPr>
        <p:txBody>
          <a:bodyPr>
            <a:noAutofit/>
          </a:bodyPr>
          <a:lstStyle/>
          <a:p>
            <a:pPr marL="342900" indent="-342900" algn="l">
              <a:lnSpc>
                <a:spcPct val="100000"/>
              </a:lnSpc>
              <a:buFont typeface="Arial" panose="020B0604020202020204" pitchFamily="34" charset="0"/>
              <a:buChar char="•"/>
            </a:pPr>
            <a:r>
              <a:rPr lang="en-US" sz="2800" dirty="0">
                <a:latin typeface="Oswald" panose="00000500000000000000" pitchFamily="2" charset="0"/>
              </a:rPr>
              <a:t>The </a:t>
            </a:r>
            <a:r>
              <a:rPr lang="en-US" sz="2800" b="1" u="sng" dirty="0">
                <a:latin typeface="Oswald" panose="00000500000000000000" pitchFamily="2" charset="0"/>
              </a:rPr>
              <a:t>Free</a:t>
            </a:r>
            <a:r>
              <a:rPr lang="en-US" sz="2800" dirty="0">
                <a:latin typeface="Oswald" panose="00000500000000000000" pitchFamily="2" charset="0"/>
              </a:rPr>
              <a:t> Application for Federal Student Aid</a:t>
            </a:r>
            <a:endParaRPr lang="en-US" sz="2200" dirty="0">
              <a:latin typeface="Oswald" panose="00000500000000000000" pitchFamily="2" charset="0"/>
            </a:endParaRPr>
          </a:p>
          <a:p>
            <a:pPr marL="342900" indent="-342900" algn="l">
              <a:lnSpc>
                <a:spcPct val="150000"/>
              </a:lnSpc>
              <a:buFont typeface="Arial" panose="020B0604020202020204" pitchFamily="34" charset="0"/>
              <a:buChar char="•"/>
            </a:pPr>
            <a:r>
              <a:rPr lang="en-US" sz="2800" dirty="0">
                <a:latin typeface="Oswald" panose="00000500000000000000" pitchFamily="2" charset="0"/>
              </a:rPr>
              <a:t>Watch for websites </a:t>
            </a:r>
            <a:r>
              <a:rPr lang="en-US" sz="2800" b="1" u="sng" dirty="0">
                <a:latin typeface="Oswald" panose="00000500000000000000" pitchFamily="2" charset="0"/>
              </a:rPr>
              <a:t>not</a:t>
            </a:r>
            <a:r>
              <a:rPr lang="en-US" sz="2800" dirty="0">
                <a:latin typeface="Oswald" panose="00000500000000000000" pitchFamily="2" charset="0"/>
              </a:rPr>
              <a:t> affiliated with or endorsed by the U.S. Department of Education (ED) that charge a FEE. </a:t>
            </a:r>
          </a:p>
          <a:p>
            <a:pPr marL="342900" indent="-342900" algn="l">
              <a:lnSpc>
                <a:spcPct val="150000"/>
              </a:lnSpc>
              <a:buFont typeface="Arial" panose="020B0604020202020204" pitchFamily="34" charset="0"/>
              <a:buChar char="•"/>
            </a:pPr>
            <a:r>
              <a:rPr lang="en-US" sz="2800" dirty="0">
                <a:latin typeface="Oswald" panose="00000500000000000000" pitchFamily="2" charset="0"/>
              </a:rPr>
              <a:t>Do not to pay for assistance that is provided for free.</a:t>
            </a:r>
          </a:p>
        </p:txBody>
      </p:sp>
      <p:pic>
        <p:nvPicPr>
          <p:cNvPr id="5" name="Picture 4">
            <a:extLst>
              <a:ext uri="{FF2B5EF4-FFF2-40B4-BE49-F238E27FC236}">
                <a16:creationId xmlns:a16="http://schemas.microsoft.com/office/drawing/2014/main" id="{4AC073EE-2641-CBD9-D5F3-F9AF964E7795}"/>
              </a:ext>
            </a:extLst>
          </p:cNvPr>
          <p:cNvPicPr>
            <a:picLocks noChangeAspect="1"/>
          </p:cNvPicPr>
          <p:nvPr/>
        </p:nvPicPr>
        <p:blipFill>
          <a:blip r:embed="rId4"/>
          <a:stretch>
            <a:fillRect/>
          </a:stretch>
        </p:blipFill>
        <p:spPr>
          <a:xfrm>
            <a:off x="2890838" y="533401"/>
            <a:ext cx="5953125" cy="1209675"/>
          </a:xfrm>
          <a:prstGeom prst="rect">
            <a:avLst/>
          </a:prstGeom>
        </p:spPr>
      </p:pic>
    </p:spTree>
    <p:extLst>
      <p:ext uri="{BB962C8B-B14F-4D97-AF65-F5344CB8AC3E}">
        <p14:creationId xmlns:p14="http://schemas.microsoft.com/office/powerpoint/2010/main" val="4292924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33"/>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a:solidFill>
                  <a:schemeClr val="dk1"/>
                </a:solidFill>
                <a:latin typeface="Oswald"/>
                <a:ea typeface="Oswald"/>
                <a:cs typeface="Oswald"/>
                <a:sym typeface="Oswald"/>
              </a:rPr>
              <a:t>Student: Tell Us About Your Parents</a:t>
            </a:r>
            <a:endParaRPr sz="4267" b="1" i="0" u="none" strike="noStrike" cap="none" dirty="0">
              <a:solidFill>
                <a:schemeClr val="dk1"/>
              </a:solidFill>
              <a:latin typeface="Oswald"/>
              <a:ea typeface="Oswald"/>
              <a:cs typeface="Oswald"/>
              <a:sym typeface="Oswald"/>
            </a:endParaRPr>
          </a:p>
        </p:txBody>
      </p:sp>
      <p:pic>
        <p:nvPicPr>
          <p:cNvPr id="1034" name="Google Shape;1034;p33" descr="Screenshot continuation of the Personal Circumstances section, which asks the student if their parents are married. Below that, the student is reminded that they are required to provide information for their parents and that they can invite their parents to the form to complete the required sections. "/>
          <p:cNvPicPr preferRelativeResize="0"/>
          <p:nvPr/>
        </p:nvPicPr>
        <p:blipFill rotWithShape="1">
          <a:blip r:embed="rId3">
            <a:alphaModFix/>
          </a:blip>
          <a:srcRect/>
          <a:stretch/>
        </p:blipFill>
        <p:spPr>
          <a:xfrm>
            <a:off x="2417501" y="1534436"/>
            <a:ext cx="8057205" cy="5215667"/>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34"/>
          <p:cNvSpPr txBox="1">
            <a:spLocks noGrp="1"/>
          </p:cNvSpPr>
          <p:nvPr>
            <p:ph type="title" idx="4294967295"/>
          </p:nvPr>
        </p:nvSpPr>
        <p:spPr>
          <a:xfrm>
            <a:off x="654904" y="580774"/>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4000" b="1" i="0" u="none" strike="noStrike" cap="none">
                <a:solidFill>
                  <a:schemeClr val="dk1"/>
                </a:solidFill>
                <a:latin typeface="Oswald"/>
                <a:ea typeface="Oswald"/>
                <a:cs typeface="Oswald"/>
                <a:sym typeface="Oswald"/>
              </a:rPr>
              <a:t>Dependent Student Invites Parents to FAFSA</a:t>
            </a:r>
            <a:r>
              <a:rPr lang="en-US" sz="4000" b="1" i="0" u="none" strike="noStrike" cap="none" baseline="30000">
                <a:solidFill>
                  <a:schemeClr val="dk1"/>
                </a:solidFill>
                <a:latin typeface="Oswald"/>
                <a:ea typeface="Oswald"/>
                <a:cs typeface="Oswald"/>
                <a:sym typeface="Oswald"/>
              </a:rPr>
              <a:t>®</a:t>
            </a:r>
            <a:r>
              <a:rPr lang="en-US" sz="4000" b="1" i="0" u="none" strike="noStrike" cap="none">
                <a:solidFill>
                  <a:schemeClr val="dk1"/>
                </a:solidFill>
                <a:latin typeface="Oswald"/>
                <a:ea typeface="Oswald"/>
                <a:cs typeface="Oswald"/>
                <a:sym typeface="Oswald"/>
              </a:rPr>
              <a:t> Form</a:t>
            </a:r>
            <a:endParaRPr sz="4000" b="1" i="0" u="none" strike="noStrike" cap="none">
              <a:solidFill>
                <a:schemeClr val="dk1"/>
              </a:solidFill>
              <a:latin typeface="Oswald"/>
              <a:ea typeface="Oswald"/>
              <a:cs typeface="Oswald"/>
              <a:sym typeface="Oswald"/>
            </a:endParaRPr>
          </a:p>
        </p:txBody>
      </p:sp>
      <p:pic>
        <p:nvPicPr>
          <p:cNvPr id="1041" name="Google Shape;1041;p34" descr="Screenshot continuation of the Personal Circumstances section, which instructs the student to invite their parents to the FAFSA form to provide their information. There are text boxes to enter the name and date of birth for the parent and the parent’s spouse."/>
          <p:cNvPicPr preferRelativeResize="0"/>
          <p:nvPr/>
        </p:nvPicPr>
        <p:blipFill rotWithShape="1">
          <a:blip r:embed="rId3">
            <a:alphaModFix/>
          </a:blip>
          <a:srcRect/>
          <a:stretch/>
        </p:blipFill>
        <p:spPr>
          <a:xfrm>
            <a:off x="155195" y="2643447"/>
            <a:ext cx="5533475" cy="4057391"/>
          </a:xfrm>
          <a:prstGeom prst="rect">
            <a:avLst/>
          </a:prstGeom>
          <a:noFill/>
          <a:ln w="12700" cap="flat" cmpd="sng">
            <a:solidFill>
              <a:schemeClr val="dk1"/>
            </a:solidFill>
            <a:prstDash val="solid"/>
            <a:round/>
            <a:headEnd type="none" w="sm" len="sm"/>
            <a:tailEnd type="none" w="sm" len="sm"/>
          </a:ln>
        </p:spPr>
      </p:pic>
      <p:pic>
        <p:nvPicPr>
          <p:cNvPr id="1042" name="Google Shape;1042;p34" descr="Screenshot continuation of the Personal Circumstances section, which instructs the student to invite their parents to the FAFSA form to provide their information. Text boxes request the parent and parent’s spouse’s Social Security numbers and email addresses. Below, there is a button for the student to “Invite Parent.” "/>
          <p:cNvPicPr preferRelativeResize="0"/>
          <p:nvPr/>
        </p:nvPicPr>
        <p:blipFill rotWithShape="1">
          <a:blip r:embed="rId4">
            <a:alphaModFix/>
          </a:blip>
          <a:srcRect/>
          <a:stretch/>
        </p:blipFill>
        <p:spPr>
          <a:xfrm>
            <a:off x="5733662" y="2643447"/>
            <a:ext cx="6412127" cy="4057391"/>
          </a:xfrm>
          <a:prstGeom prst="rect">
            <a:avLst/>
          </a:prstGeom>
          <a:noFill/>
          <a:ln w="12700" cap="flat" cmpd="sng">
            <a:solidFill>
              <a:schemeClr val="dk1"/>
            </a:solidFill>
            <a:prstDash val="solid"/>
            <a:round/>
            <a:headEnd type="none" w="sm" len="sm"/>
            <a:tailEnd type="none" w="sm" len="sm"/>
          </a:ln>
        </p:spPr>
      </p:pic>
      <p:sp>
        <p:nvSpPr>
          <p:cNvPr id="1043" name="Google Shape;1043;p34"/>
          <p:cNvSpPr txBox="1"/>
          <p:nvPr/>
        </p:nvSpPr>
        <p:spPr>
          <a:xfrm>
            <a:off x="384561" y="1563015"/>
            <a:ext cx="11194990" cy="830956"/>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50000"/>
              </a:lnSpc>
              <a:spcBef>
                <a:spcPts val="0"/>
              </a:spcBef>
              <a:spcAft>
                <a:spcPts val="0"/>
              </a:spcAft>
              <a:buClr>
                <a:srgbClr val="191918"/>
              </a:buClr>
              <a:buSzPts val="1600"/>
              <a:buFont typeface="Arial" panose="020B0604020202020204" pitchFamily="34" charset="0"/>
              <a:buChar char="•"/>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The student is asked to enter personal information about their parents to send them an invite to their FAFSA</a:t>
            </a:r>
            <a:r>
              <a:rPr kumimoji="0" lang="en-US" sz="1600" b="1" i="0" u="none" strike="noStrike" kern="0" cap="none" spc="0" normalizeH="0" baseline="30000" noProof="0" dirty="0">
                <a:ln>
                  <a:noFill/>
                </a:ln>
                <a:solidFill>
                  <a:srgbClr val="191918"/>
                </a:solidFill>
                <a:effectLst/>
                <a:uLnTx/>
                <a:uFillTx/>
                <a:latin typeface="Arial"/>
                <a:ea typeface="Arial"/>
                <a:cs typeface="Arial"/>
                <a:sym typeface="Arial"/>
              </a:rPr>
              <a:t>®</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a:t>
            </a:r>
          </a:p>
          <a:p>
            <a:pPr marL="285750" marR="0" lvl="0" indent="-285750" algn="l" defTabSz="914400" rtl="0" eaLnBrk="1" fontAlgn="auto" latinLnBrk="0" hangingPunct="1">
              <a:lnSpc>
                <a:spcPct val="150000"/>
              </a:lnSpc>
              <a:spcBef>
                <a:spcPts val="0"/>
              </a:spcBef>
              <a:spcAft>
                <a:spcPts val="0"/>
              </a:spcAft>
              <a:buClr>
                <a:srgbClr val="191918"/>
              </a:buClr>
              <a:buSzPts val="1600"/>
              <a:buFont typeface="Arial" panose="020B0604020202020204" pitchFamily="34" charset="0"/>
              <a:buChar char="•"/>
              <a:tabLst/>
              <a:defRPr/>
            </a:pPr>
            <a:r>
              <a:rPr lang="en-US" sz="1600" b="1" kern="0" dirty="0">
                <a:solidFill>
                  <a:srgbClr val="191918"/>
                </a:solidFill>
                <a:latin typeface="Arial"/>
                <a:ea typeface="Arial"/>
                <a:cs typeface="Arial"/>
                <a:sym typeface="Arial"/>
              </a:rPr>
              <a:t>Student must know parent(s) DOB and SSN to invite. </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endParaRPr kumimoji="0" sz="1600" b="1" i="0" u="none" strike="noStrike" kern="0" cap="none" spc="0" normalizeH="0" baseline="0" noProof="0" dirty="0">
              <a:ln>
                <a:noFill/>
              </a:ln>
              <a:solidFill>
                <a:srgbClr val="191918"/>
              </a:solidFill>
              <a:effectLst/>
              <a:uLnTx/>
              <a:uFillTx/>
              <a:latin typeface="Arial"/>
              <a:ea typeface="Arial"/>
              <a:cs typeface="Arial"/>
              <a:sym typeface="Arial"/>
            </a:endParaRPr>
          </a:p>
        </p:txBody>
      </p:sp>
      <p:sp>
        <p:nvSpPr>
          <p:cNvPr id="2" name="Oval 1">
            <a:extLst>
              <a:ext uri="{FF2B5EF4-FFF2-40B4-BE49-F238E27FC236}">
                <a16:creationId xmlns:a16="http://schemas.microsoft.com/office/drawing/2014/main" id="{FC0EBA3F-4EE4-D28D-CCB1-DA954D750EE9}"/>
              </a:ext>
            </a:extLst>
          </p:cNvPr>
          <p:cNvSpPr/>
          <p:nvPr/>
        </p:nvSpPr>
        <p:spPr>
          <a:xfrm>
            <a:off x="5396948" y="2564296"/>
            <a:ext cx="4273826" cy="1202634"/>
          </a:xfrm>
          <a:prstGeom prst="ellipse">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37"/>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a:solidFill>
                  <a:schemeClr val="dk1"/>
                </a:solidFill>
                <a:latin typeface="Oswald"/>
                <a:ea typeface="Oswald"/>
                <a:cs typeface="Oswald"/>
                <a:sym typeface="Oswald"/>
              </a:rPr>
              <a:t>Student Demographic Information</a:t>
            </a:r>
            <a:endParaRPr sz="4267" b="1" i="0" u="none" strike="noStrike" cap="none" dirty="0">
              <a:solidFill>
                <a:schemeClr val="dk1"/>
              </a:solidFill>
              <a:latin typeface="Oswald"/>
              <a:ea typeface="Oswald"/>
              <a:cs typeface="Oswald"/>
              <a:sym typeface="Oswald"/>
            </a:endParaRPr>
          </a:p>
        </p:txBody>
      </p:sp>
      <p:sp>
        <p:nvSpPr>
          <p:cNvPr id="1064" name="Google Shape;1064;p37"/>
          <p:cNvSpPr txBox="1"/>
          <p:nvPr/>
        </p:nvSpPr>
        <p:spPr>
          <a:xfrm>
            <a:off x="234537" y="1639097"/>
            <a:ext cx="3502576" cy="3539390"/>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200000"/>
              </a:lnSpc>
              <a:spcBef>
                <a:spcPts val="0"/>
              </a:spcBef>
              <a:spcAft>
                <a:spcPts val="0"/>
              </a:spcAft>
              <a:buClr>
                <a:srgbClr val="191918"/>
              </a:buClr>
              <a:buSzPts val="1600"/>
              <a:buFont typeface="Arial" panose="020B0604020202020204" pitchFamily="34" charset="0"/>
              <a:buChar char="•"/>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Student is ask: </a:t>
            </a:r>
          </a:p>
          <a:p>
            <a:pPr marL="742950" lvl="1" indent="-285750">
              <a:lnSpc>
                <a:spcPct val="200000"/>
              </a:lnSpc>
              <a:buClr>
                <a:srgbClr val="191918"/>
              </a:buClr>
              <a:buSzPts val="1600"/>
              <a:buFont typeface="Arial" panose="020B0604020202020204" pitchFamily="34" charset="0"/>
              <a:buChar char="•"/>
              <a:defRPr/>
            </a:pPr>
            <a:r>
              <a:rPr lang="en-US" sz="1600" b="1" kern="0" dirty="0">
                <a:solidFill>
                  <a:srgbClr val="191918"/>
                </a:solidFill>
                <a:latin typeface="Arial"/>
                <a:ea typeface="Arial"/>
                <a:cs typeface="Arial"/>
                <a:sym typeface="Arial"/>
              </a:rPr>
              <a:t>Race</a:t>
            </a:r>
          </a:p>
          <a:p>
            <a:pPr marL="742950" lvl="1" indent="-285750">
              <a:lnSpc>
                <a:spcPct val="200000"/>
              </a:lnSpc>
              <a:buClr>
                <a:srgbClr val="191918"/>
              </a:buClr>
              <a:buSzPts val="1600"/>
              <a:buFont typeface="Arial" panose="020B0604020202020204" pitchFamily="34" charset="0"/>
              <a:buChar char="•"/>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Gender</a:t>
            </a:r>
          </a:p>
          <a:p>
            <a:pPr marL="742950" lvl="1" indent="-285750">
              <a:lnSpc>
                <a:spcPct val="200000"/>
              </a:lnSpc>
              <a:buClr>
                <a:srgbClr val="191918"/>
              </a:buClr>
              <a:buSzPts val="1600"/>
              <a:buFont typeface="Arial" panose="020B0604020202020204" pitchFamily="34" charset="0"/>
              <a:buChar char="•"/>
              <a:defRPr/>
            </a:pPr>
            <a:r>
              <a:rPr lang="en-US" sz="1600" b="1" kern="0" dirty="0">
                <a:solidFill>
                  <a:srgbClr val="191918"/>
                </a:solidFill>
                <a:latin typeface="Arial"/>
                <a:ea typeface="Arial"/>
                <a:cs typeface="Arial"/>
                <a:sym typeface="Arial"/>
              </a:rPr>
              <a:t>Ethnicity</a:t>
            </a:r>
            <a:endParaRPr kumimoji="0" lang="en-US" sz="1600" b="1" i="0" u="none" strike="noStrike" kern="0" cap="none" spc="0" normalizeH="0" baseline="0" noProof="0" dirty="0">
              <a:ln>
                <a:noFill/>
              </a:ln>
              <a:solidFill>
                <a:srgbClr val="191918"/>
              </a:solidFill>
              <a:effectLst/>
              <a:uLnTx/>
              <a:uFillTx/>
              <a:latin typeface="Arial"/>
              <a:ea typeface="Arial"/>
              <a:cs typeface="Arial"/>
              <a:sym typeface="Arial"/>
            </a:endParaRPr>
          </a:p>
          <a:p>
            <a:pPr marL="285750" marR="0" lvl="0" indent="-285750" algn="l" defTabSz="914400" rtl="0" eaLnBrk="1" fontAlgn="auto" latinLnBrk="0" hangingPunct="1">
              <a:lnSpc>
                <a:spcPct val="200000"/>
              </a:lnSpc>
              <a:spcBef>
                <a:spcPts val="0"/>
              </a:spcBef>
              <a:spcAft>
                <a:spcPts val="0"/>
              </a:spcAft>
              <a:buClr>
                <a:srgbClr val="191918"/>
              </a:buClr>
              <a:buSzPts val="1600"/>
              <a:buFont typeface="Arial" panose="020B0604020202020204" pitchFamily="34" charset="0"/>
              <a:buChar char="•"/>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FOR Research Purposes only.</a:t>
            </a:r>
          </a:p>
          <a:p>
            <a:pPr marL="285750" marR="0" lvl="0" indent="-285750" algn="l" defTabSz="914400" rtl="0" eaLnBrk="1" fontAlgn="auto" latinLnBrk="0" hangingPunct="1">
              <a:lnSpc>
                <a:spcPct val="200000"/>
              </a:lnSpc>
              <a:spcBef>
                <a:spcPts val="0"/>
              </a:spcBef>
              <a:spcAft>
                <a:spcPts val="0"/>
              </a:spcAft>
              <a:buClr>
                <a:srgbClr val="191918"/>
              </a:buClr>
              <a:buSzPts val="1600"/>
              <a:buFont typeface="Arial" panose="020B0604020202020204" pitchFamily="34" charset="0"/>
              <a:buChar char="•"/>
              <a:tabLst/>
              <a:defRPr/>
            </a:pPr>
            <a:r>
              <a:rPr lang="en-US" sz="1600" b="1" kern="0" dirty="0">
                <a:solidFill>
                  <a:srgbClr val="191918"/>
                </a:solidFill>
                <a:latin typeface="Arial"/>
                <a:ea typeface="Arial"/>
                <a:cs typeface="Arial"/>
                <a:sym typeface="Arial"/>
              </a:rPr>
              <a:t>Response does not impact aid. </a:t>
            </a:r>
          </a:p>
          <a:p>
            <a:pPr marL="285750" marR="0" lvl="0" indent="-285750" algn="l" defTabSz="914400" rtl="0" eaLnBrk="1" fontAlgn="auto" latinLnBrk="0" hangingPunct="1">
              <a:lnSpc>
                <a:spcPct val="200000"/>
              </a:lnSpc>
              <a:spcBef>
                <a:spcPts val="0"/>
              </a:spcBef>
              <a:spcAft>
                <a:spcPts val="0"/>
              </a:spcAft>
              <a:buClr>
                <a:srgbClr val="191918"/>
              </a:buClr>
              <a:buSzPts val="1600"/>
              <a:buFont typeface="Arial" panose="020B0604020202020204" pitchFamily="34" charset="0"/>
              <a:buChar char="•"/>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Schools to not see responses.</a:t>
            </a:r>
            <a:endParaRPr kumimoji="0" sz="1600" b="1" i="0" u="none" strike="noStrike" kern="0" cap="none" spc="0" normalizeH="0" baseline="0" noProof="0" dirty="0">
              <a:ln>
                <a:noFill/>
              </a:ln>
              <a:solidFill>
                <a:srgbClr val="191918"/>
              </a:solidFill>
              <a:effectLst/>
              <a:uLnTx/>
              <a:uFillTx/>
              <a:latin typeface="Arial"/>
              <a:ea typeface="Arial"/>
              <a:cs typeface="Arial"/>
              <a:sym typeface="Arial"/>
            </a:endParaRPr>
          </a:p>
        </p:txBody>
      </p:sp>
      <p:pic>
        <p:nvPicPr>
          <p:cNvPr id="1065" name="Google Shape;1065;p37" descr="Screenshot of the first page of the Student Demographics section. The student is informed the questions are for research purposes only and will not affect federal student aid eligibility. Below that, the student is asked to select their gender and to answer if they are transgender."/>
          <p:cNvPicPr preferRelativeResize="0"/>
          <p:nvPr/>
        </p:nvPicPr>
        <p:blipFill rotWithShape="1">
          <a:blip r:embed="rId3">
            <a:alphaModFix/>
          </a:blip>
          <a:srcRect/>
          <a:stretch/>
        </p:blipFill>
        <p:spPr>
          <a:xfrm>
            <a:off x="5396105" y="1301023"/>
            <a:ext cx="6117567" cy="5434482"/>
          </a:xfrm>
          <a:prstGeom prst="rect">
            <a:avLst/>
          </a:prstGeom>
          <a:noFill/>
          <a:ln w="12700" cap="flat" cmpd="sng">
            <a:solidFill>
              <a:schemeClr val="dk1"/>
            </a:solidFill>
            <a:prstDash val="solid"/>
            <a:round/>
            <a:headEnd type="none" w="sm" len="sm"/>
            <a:tailEnd type="none" w="sm" len="sm"/>
          </a:ln>
        </p:spPr>
      </p:pic>
      <p:sp>
        <p:nvSpPr>
          <p:cNvPr id="1066" name="Google Shape;1066;p37"/>
          <p:cNvSpPr/>
          <p:nvPr/>
        </p:nvSpPr>
        <p:spPr>
          <a:xfrm>
            <a:off x="10746151" y="2355105"/>
            <a:ext cx="978408" cy="484632"/>
          </a:xfrm>
          <a:prstGeom prst="leftArrow">
            <a:avLst>
              <a:gd name="adj1" fmla="val 50000"/>
              <a:gd name="adj2" fmla="val 50000"/>
            </a:avLst>
          </a:prstGeom>
          <a:solidFill>
            <a:srgbClr val="F89622"/>
          </a:solidFill>
          <a:ln w="12700" cap="flat" cmpd="sng">
            <a:solidFill>
              <a:srgbClr val="F896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50"/>
        <p:cNvGrpSpPr/>
        <p:nvPr/>
      </p:nvGrpSpPr>
      <p:grpSpPr>
        <a:xfrm>
          <a:off x="0" y="0"/>
          <a:ext cx="0" cy="0"/>
          <a:chOff x="0" y="0"/>
          <a:chExt cx="0" cy="0"/>
        </a:xfrm>
      </p:grpSpPr>
      <p:sp>
        <p:nvSpPr>
          <p:cNvPr id="1151" name="Google Shape;1151;p48"/>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a:solidFill>
                  <a:schemeClr val="dk1"/>
                </a:solidFill>
                <a:latin typeface="Oswald"/>
                <a:ea typeface="Oswald"/>
                <a:cs typeface="Oswald"/>
                <a:sym typeface="Oswald"/>
              </a:rPr>
              <a:t>Student Tax Return Information</a:t>
            </a:r>
            <a:endParaRPr sz="4267" b="1" i="0" u="none" strike="noStrike" cap="none" dirty="0">
              <a:solidFill>
                <a:schemeClr val="dk1"/>
              </a:solidFill>
              <a:latin typeface="Oswald"/>
              <a:ea typeface="Oswald"/>
              <a:cs typeface="Oswald"/>
              <a:sym typeface="Oswald"/>
            </a:endParaRPr>
          </a:p>
        </p:txBody>
      </p:sp>
      <p:sp>
        <p:nvSpPr>
          <p:cNvPr id="1152" name="Google Shape;1152;p48"/>
          <p:cNvSpPr txBox="1"/>
          <p:nvPr/>
        </p:nvSpPr>
        <p:spPr>
          <a:xfrm>
            <a:off x="149087" y="1721098"/>
            <a:ext cx="3677477" cy="3785611"/>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50000"/>
              </a:lnSpc>
              <a:spcBef>
                <a:spcPts val="0"/>
              </a:spcBef>
              <a:spcAft>
                <a:spcPts val="0"/>
              </a:spcAft>
              <a:buClr>
                <a:srgbClr val="191918"/>
              </a:buClr>
              <a:buSzPts val="1600"/>
              <a:buFont typeface="Arial" panose="020B0604020202020204" pitchFamily="34" charset="0"/>
              <a:buChar char="•"/>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The student is asked questions about their 2022 tax return. The student enters a response in each entry field. </a:t>
            </a:r>
          </a:p>
          <a:p>
            <a:pPr marL="285750" marR="0" lvl="0" indent="-285750" algn="l" defTabSz="914400" rtl="0" eaLnBrk="1" fontAlgn="auto" latinLnBrk="0" hangingPunct="1">
              <a:lnSpc>
                <a:spcPct val="150000"/>
              </a:lnSpc>
              <a:spcBef>
                <a:spcPts val="0"/>
              </a:spcBef>
              <a:spcAft>
                <a:spcPts val="0"/>
              </a:spcAft>
              <a:buClr>
                <a:srgbClr val="191918"/>
              </a:buClr>
              <a:buSzPts val="1600"/>
              <a:buFont typeface="Arial" panose="020B0604020202020204" pitchFamily="34" charset="0"/>
              <a:buChar char="•"/>
              <a:tabLst/>
              <a:defRPr/>
            </a:pPr>
            <a:endParaRPr lang="en-US" sz="1600" b="1" kern="0" dirty="0">
              <a:solidFill>
                <a:srgbClr val="191918"/>
              </a:solidFill>
              <a:latin typeface="Arial"/>
              <a:ea typeface="Arial"/>
              <a:cs typeface="Arial"/>
              <a:sym typeface="Arial"/>
            </a:endParaRPr>
          </a:p>
          <a:p>
            <a:pPr marL="285750" marR="0" lvl="0" indent="-285750" algn="l" defTabSz="914400" rtl="0" eaLnBrk="1" fontAlgn="auto" latinLnBrk="0" hangingPunct="1">
              <a:lnSpc>
                <a:spcPct val="150000"/>
              </a:lnSpc>
              <a:spcBef>
                <a:spcPts val="0"/>
              </a:spcBef>
              <a:spcAft>
                <a:spcPts val="0"/>
              </a:spcAft>
              <a:buClr>
                <a:srgbClr val="191918"/>
              </a:buClr>
              <a:buSzPts val="1600"/>
              <a:buFont typeface="Arial" panose="020B0604020202020204" pitchFamily="34" charset="0"/>
              <a:buChar char="•"/>
              <a:tabLst/>
              <a:defRPr/>
            </a:pPr>
            <a:endParaRPr kumimoji="0" lang="en-US" sz="1600" b="1" i="0" u="none" strike="noStrike" kern="0" cap="none" spc="0" normalizeH="0" baseline="0" noProof="0" dirty="0">
              <a:ln>
                <a:noFill/>
              </a:ln>
              <a:solidFill>
                <a:srgbClr val="191918"/>
              </a:solidFill>
              <a:effectLst/>
              <a:uLnTx/>
              <a:uFillTx/>
              <a:latin typeface="Arial"/>
              <a:ea typeface="Arial"/>
              <a:cs typeface="Arial"/>
              <a:sym typeface="Arial"/>
            </a:endParaRPr>
          </a:p>
          <a:p>
            <a:pPr marL="285750" marR="0" lvl="0" indent="-285750" algn="l" defTabSz="914400" rtl="0" eaLnBrk="1" fontAlgn="auto" latinLnBrk="0" hangingPunct="1">
              <a:lnSpc>
                <a:spcPct val="150000"/>
              </a:lnSpc>
              <a:spcBef>
                <a:spcPts val="0"/>
              </a:spcBef>
              <a:spcAft>
                <a:spcPts val="0"/>
              </a:spcAft>
              <a:buClr>
                <a:srgbClr val="191918"/>
              </a:buClr>
              <a:buSzPts val="1600"/>
              <a:buFont typeface="Arial" panose="020B0604020202020204" pitchFamily="34" charset="0"/>
              <a:buChar char="•"/>
              <a:tabLst/>
              <a:defRPr/>
            </a:pPr>
            <a:r>
              <a:rPr lang="en-US" sz="1600" b="1" kern="0" dirty="0">
                <a:solidFill>
                  <a:srgbClr val="191918"/>
                </a:solidFill>
                <a:latin typeface="Arial"/>
                <a:ea typeface="Arial"/>
                <a:cs typeface="Arial"/>
                <a:sym typeface="Arial"/>
              </a:rPr>
              <a:t>If the student filed a 2022 federal tax return, all other tax information is transferred from the IRS.</a:t>
            </a:r>
            <a:endParaRPr kumimoji="0" sz="1600" b="1" i="0" u="none" strike="noStrike" kern="0" cap="none" spc="0" normalizeH="0" baseline="0" noProof="0" dirty="0">
              <a:ln>
                <a:noFill/>
              </a:ln>
              <a:solidFill>
                <a:srgbClr val="191918"/>
              </a:solidFill>
              <a:effectLst/>
              <a:uLnTx/>
              <a:uFillTx/>
              <a:latin typeface="Arial"/>
              <a:ea typeface="Arial"/>
              <a:cs typeface="Arial"/>
              <a:sym typeface="Arial"/>
            </a:endParaRPr>
          </a:p>
        </p:txBody>
      </p:sp>
      <p:pic>
        <p:nvPicPr>
          <p:cNvPr id="1153" name="Google Shape;1153;p48" descr="Screenshot continuation of the Student Financials section. Text boxes prompt the student to enter the dollar amount of college grants, scholarships, or AmeriCorps benefits reported to the Internal Revenue Service. Below that, another text box prompts the student to enter the dollar amount of foreign income exempt from federal taxation."/>
          <p:cNvPicPr preferRelativeResize="0"/>
          <p:nvPr/>
        </p:nvPicPr>
        <p:blipFill rotWithShape="1">
          <a:blip r:embed="rId3">
            <a:alphaModFix/>
          </a:blip>
          <a:srcRect/>
          <a:stretch/>
        </p:blipFill>
        <p:spPr>
          <a:xfrm>
            <a:off x="3826565" y="1337661"/>
            <a:ext cx="7617724" cy="4884236"/>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sp>
        <p:nvSpPr>
          <p:cNvPr id="1159" name="Google Shape;1159;p49"/>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a:solidFill>
                  <a:schemeClr val="dk1"/>
                </a:solidFill>
                <a:latin typeface="Oswald"/>
                <a:ea typeface="Oswald"/>
                <a:cs typeface="Oswald"/>
                <a:sym typeface="Oswald"/>
              </a:rPr>
              <a:t>Student Assets</a:t>
            </a:r>
            <a:endParaRPr sz="4267" b="1" i="0" u="none" strike="noStrike" cap="none" dirty="0">
              <a:solidFill>
                <a:schemeClr val="dk1"/>
              </a:solidFill>
              <a:latin typeface="Oswald"/>
              <a:ea typeface="Oswald"/>
              <a:cs typeface="Oswald"/>
              <a:sym typeface="Oswald"/>
            </a:endParaRPr>
          </a:p>
        </p:txBody>
      </p:sp>
      <p:pic>
        <p:nvPicPr>
          <p:cNvPr id="1161" name="Google Shape;1161;p49" descr="Screenshot continuation of the Student Financials section, which asks the student to enter their assets. Text boxes prompt the student to enter the dollar amount for the total of cash, savings, and checking accounts; the current net worth of businesses and investment farms; and the current net worth of investments, including real estate. "/>
          <p:cNvPicPr preferRelativeResize="0"/>
          <p:nvPr/>
        </p:nvPicPr>
        <p:blipFill rotWithShape="1">
          <a:blip r:embed="rId3">
            <a:alphaModFix/>
          </a:blip>
          <a:srcRect/>
          <a:stretch/>
        </p:blipFill>
        <p:spPr>
          <a:xfrm>
            <a:off x="3307721" y="1326587"/>
            <a:ext cx="7573017" cy="5531413"/>
          </a:xfrm>
          <a:prstGeom prst="rect">
            <a:avLst/>
          </a:prstGeom>
          <a:noFill/>
          <a:ln w="12700" cap="flat" cmpd="sng">
            <a:solidFill>
              <a:schemeClr val="dk1"/>
            </a:solidFill>
            <a:prstDash val="solid"/>
            <a:round/>
            <a:headEnd type="none" w="sm" len="sm"/>
            <a:tailEnd type="none" w="sm" len="sm"/>
          </a:ln>
        </p:spPr>
      </p:pic>
      <p:sp>
        <p:nvSpPr>
          <p:cNvPr id="2" name="Google Shape;1064;p37">
            <a:extLst>
              <a:ext uri="{FF2B5EF4-FFF2-40B4-BE49-F238E27FC236}">
                <a16:creationId xmlns:a16="http://schemas.microsoft.com/office/drawing/2014/main" id="{5C0452D9-1C6A-D0F7-4945-1C7ECAC3EB9D}"/>
              </a:ext>
            </a:extLst>
          </p:cNvPr>
          <p:cNvSpPr txBox="1"/>
          <p:nvPr/>
        </p:nvSpPr>
        <p:spPr>
          <a:xfrm>
            <a:off x="4678350" y="540433"/>
            <a:ext cx="5371504" cy="338514"/>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spcBef>
                <a:spcPts val="0"/>
              </a:spcBef>
              <a:spcAft>
                <a:spcPts val="0"/>
              </a:spcAft>
              <a:buClr>
                <a:srgbClr val="191918"/>
              </a:buClr>
              <a:buSzPts val="1600"/>
              <a:buFont typeface="Arial" panose="020B0604020202020204" pitchFamily="34" charset="0"/>
              <a:buChar char="•"/>
              <a:tabLst/>
              <a:defRPr/>
            </a:pPr>
            <a:r>
              <a:rPr lang="en-US" sz="1600" b="1" kern="0" dirty="0">
                <a:solidFill>
                  <a:srgbClr val="191918"/>
                </a:solidFill>
                <a:latin typeface="Arial"/>
                <a:ea typeface="Arial"/>
                <a:cs typeface="Arial"/>
                <a:sym typeface="Arial"/>
              </a:rPr>
              <a:t>Assets are as of the date the form is signed. </a:t>
            </a:r>
            <a:endParaRPr kumimoji="0" sz="1600" b="1" i="0" u="none" strike="noStrike" kern="0" cap="none" spc="0" normalizeH="0" baseline="0" noProof="0" dirty="0">
              <a:ln>
                <a:noFill/>
              </a:ln>
              <a:solidFill>
                <a:srgbClr val="191918"/>
              </a:solidFill>
              <a:effectLst/>
              <a:uLnTx/>
              <a:uFillTx/>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sp>
        <p:nvSpPr>
          <p:cNvPr id="1180" name="Google Shape;1180;p52"/>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a:solidFill>
                  <a:schemeClr val="dk1"/>
                </a:solidFill>
                <a:latin typeface="Oswald"/>
                <a:ea typeface="Oswald"/>
                <a:cs typeface="Oswald"/>
                <a:sym typeface="Oswald"/>
              </a:rPr>
              <a:t>Student College Search</a:t>
            </a:r>
            <a:endParaRPr sz="4267" b="1" i="0" u="none" strike="noStrike" cap="none" dirty="0">
              <a:solidFill>
                <a:schemeClr val="dk1"/>
              </a:solidFill>
              <a:latin typeface="Oswald"/>
              <a:ea typeface="Oswald"/>
              <a:cs typeface="Oswald"/>
              <a:sym typeface="Oswald"/>
            </a:endParaRPr>
          </a:p>
        </p:txBody>
      </p:sp>
      <p:sp>
        <p:nvSpPr>
          <p:cNvPr id="1181" name="Google Shape;1181;p52"/>
          <p:cNvSpPr txBox="1"/>
          <p:nvPr/>
        </p:nvSpPr>
        <p:spPr>
          <a:xfrm>
            <a:off x="668350" y="1734089"/>
            <a:ext cx="3205381" cy="267761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The student searches for a school by entering a state, city, and/or school name. </a:t>
            </a: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lang="en-US" sz="1600" b="1" kern="0" dirty="0">
              <a:solidFill>
                <a:srgbClr val="191918"/>
              </a:solidFill>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highlight>
                  <a:srgbClr val="FFFF00"/>
                </a:highlight>
                <a:uLnTx/>
                <a:uFillTx/>
                <a:latin typeface="Arial"/>
                <a:ea typeface="Arial"/>
                <a:cs typeface="Arial"/>
                <a:sym typeface="Arial"/>
              </a:rPr>
              <a:t>Students can select to send their FAFSA information to a maximum of 20 schools. </a:t>
            </a:r>
            <a:endParaRPr kumimoji="0" sz="1600" b="1" i="0" u="none" strike="noStrike" kern="0" cap="none" spc="0" normalizeH="0" baseline="0" noProof="0" dirty="0">
              <a:ln>
                <a:noFill/>
              </a:ln>
              <a:solidFill>
                <a:srgbClr val="191918"/>
              </a:solidFill>
              <a:effectLst/>
              <a:highlight>
                <a:srgbClr val="FFFF00"/>
              </a:highlight>
              <a:uLnTx/>
              <a:uFillTx/>
              <a:latin typeface="Arial"/>
              <a:ea typeface="Arial"/>
              <a:cs typeface="Arial"/>
              <a:sym typeface="Arial"/>
            </a:endParaRPr>
          </a:p>
        </p:txBody>
      </p:sp>
      <p:pic>
        <p:nvPicPr>
          <p:cNvPr id="1182" name="Google Shape;1182;p52" descr="Screenshot continuation of the Select Colleges section. The student is instructed to enter the state, city, and name of a school in the text boxes and then select the “Search” button."/>
          <p:cNvPicPr preferRelativeResize="0"/>
          <p:nvPr/>
        </p:nvPicPr>
        <p:blipFill rotWithShape="1">
          <a:blip r:embed="rId3">
            <a:alphaModFix/>
          </a:blip>
          <a:srcRect/>
          <a:stretch/>
        </p:blipFill>
        <p:spPr>
          <a:xfrm>
            <a:off x="3873731" y="2423765"/>
            <a:ext cx="4239591" cy="3099438"/>
          </a:xfrm>
          <a:prstGeom prst="rect">
            <a:avLst/>
          </a:prstGeom>
          <a:noFill/>
          <a:ln w="12700" cap="flat" cmpd="sng">
            <a:solidFill>
              <a:schemeClr val="dk1"/>
            </a:solidFill>
            <a:prstDash val="solid"/>
            <a:round/>
            <a:headEnd type="none" w="sm" len="sm"/>
            <a:tailEnd type="none" w="sm" len="sm"/>
          </a:ln>
        </p:spPr>
      </p:pic>
      <p:pic>
        <p:nvPicPr>
          <p:cNvPr id="1183" name="Google Shape;1183;p52" descr="Screenshot continuation of the Select Colleges section. Four schools are displayed, the results of using the search function. Beside each school, there is a “select” button for the student to select the correct school. A notification along the bottom informs the student how many schools out of the maximum of twenty are currently selected. "/>
          <p:cNvPicPr preferRelativeResize="0"/>
          <p:nvPr/>
        </p:nvPicPr>
        <p:blipFill rotWithShape="1">
          <a:blip r:embed="rId4">
            <a:alphaModFix/>
          </a:blip>
          <a:srcRect/>
          <a:stretch/>
        </p:blipFill>
        <p:spPr>
          <a:xfrm>
            <a:off x="8189793" y="1925001"/>
            <a:ext cx="3936999" cy="4096966"/>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54"/>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a:solidFill>
                  <a:schemeClr val="dk1"/>
                </a:solidFill>
                <a:latin typeface="Oswald"/>
                <a:ea typeface="Oswald"/>
                <a:cs typeface="Oswald"/>
                <a:sym typeface="Oswald"/>
              </a:rPr>
              <a:t>Student Review Page</a:t>
            </a:r>
            <a:endParaRPr sz="4267" b="1" i="0" u="none" strike="noStrike" cap="none" dirty="0">
              <a:solidFill>
                <a:schemeClr val="dk1"/>
              </a:solidFill>
              <a:latin typeface="Oswald"/>
              <a:ea typeface="Oswald"/>
              <a:cs typeface="Oswald"/>
              <a:sym typeface="Oswald"/>
            </a:endParaRPr>
          </a:p>
        </p:txBody>
      </p:sp>
      <p:sp>
        <p:nvSpPr>
          <p:cNvPr id="1200" name="Google Shape;1200;p54"/>
          <p:cNvSpPr txBox="1"/>
          <p:nvPr/>
        </p:nvSpPr>
        <p:spPr>
          <a:xfrm>
            <a:off x="681797" y="1739612"/>
            <a:ext cx="4006581" cy="156962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To edit a response, the student can select the question’s hyperlink and will be taken to the corresponding page. </a:t>
            </a: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lang="en-US" sz="1600" b="1" kern="0" dirty="0">
              <a:solidFill>
                <a:srgbClr val="191918"/>
              </a:solidFill>
              <a:latin typeface="Arial"/>
              <a:ea typeface="Arial"/>
              <a:cs typeface="Arial"/>
              <a:sym typeface="Arial"/>
            </a:endParaRPr>
          </a:p>
        </p:txBody>
      </p:sp>
      <p:pic>
        <p:nvPicPr>
          <p:cNvPr id="1201" name="Google Shape;1201;p54" descr="Screenshot of the student review page. Each of the four previous sections are listed, which the student can expand and collapse, prompting them to review and verify the information. "/>
          <p:cNvPicPr preferRelativeResize="0"/>
          <p:nvPr/>
        </p:nvPicPr>
        <p:blipFill rotWithShape="1">
          <a:blip r:embed="rId3">
            <a:alphaModFix/>
          </a:blip>
          <a:srcRect/>
          <a:stretch/>
        </p:blipFill>
        <p:spPr>
          <a:xfrm>
            <a:off x="4965038" y="1456453"/>
            <a:ext cx="6628440" cy="5044582"/>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sp>
        <p:nvSpPr>
          <p:cNvPr id="1207" name="Google Shape;1207;p55"/>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a:solidFill>
                  <a:schemeClr val="dk1"/>
                </a:solidFill>
                <a:latin typeface="Oswald"/>
                <a:ea typeface="Oswald"/>
                <a:cs typeface="Oswald"/>
                <a:sym typeface="Oswald"/>
              </a:rPr>
              <a:t>Student Review Page (Continued)</a:t>
            </a:r>
            <a:endParaRPr sz="4267" b="1" i="0" u="none" strike="noStrike" cap="none" dirty="0">
              <a:solidFill>
                <a:schemeClr val="dk1"/>
              </a:solidFill>
              <a:latin typeface="Oswald"/>
              <a:ea typeface="Oswald"/>
              <a:cs typeface="Oswald"/>
              <a:sym typeface="Oswald"/>
            </a:endParaRPr>
          </a:p>
        </p:txBody>
      </p:sp>
      <p:pic>
        <p:nvPicPr>
          <p:cNvPr id="1208" name="Google Shape;1208;p55" descr="Screenshot continuation of the student review page. The contributors are listed for the student to review. An icon beside each contributor indicates that an invite has been sent. The student can use an “Edit” button to update the contributors if needed. "/>
          <p:cNvPicPr preferRelativeResize="0"/>
          <p:nvPr/>
        </p:nvPicPr>
        <p:blipFill rotWithShape="1">
          <a:blip r:embed="rId3">
            <a:alphaModFix/>
          </a:blip>
          <a:srcRect/>
          <a:stretch/>
        </p:blipFill>
        <p:spPr>
          <a:xfrm>
            <a:off x="2518164" y="1456453"/>
            <a:ext cx="9535861" cy="5177087"/>
          </a:xfrm>
          <a:prstGeom prst="rect">
            <a:avLst/>
          </a:prstGeom>
          <a:noFill/>
          <a:ln w="12700" cap="flat" cmpd="sng">
            <a:solidFill>
              <a:schemeClr val="dk1"/>
            </a:solidFill>
            <a:prstDash val="solid"/>
            <a:round/>
            <a:headEnd type="none" w="sm" len="sm"/>
            <a:tailEnd type="none" w="sm" len="sm"/>
          </a:ln>
        </p:spPr>
      </p:pic>
      <p:sp>
        <p:nvSpPr>
          <p:cNvPr id="3" name="TextBox 2">
            <a:extLst>
              <a:ext uri="{FF2B5EF4-FFF2-40B4-BE49-F238E27FC236}">
                <a16:creationId xmlns:a16="http://schemas.microsoft.com/office/drawing/2014/main" id="{82030063-7737-7B5B-B9B9-39EAF5359A71}"/>
              </a:ext>
            </a:extLst>
          </p:cNvPr>
          <p:cNvSpPr txBox="1"/>
          <p:nvPr/>
        </p:nvSpPr>
        <p:spPr>
          <a:xfrm>
            <a:off x="333287" y="1949883"/>
            <a:ext cx="2093719" cy="378052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800" b="1" i="0" u="none" strike="noStrike" kern="0" cap="none" spc="0" normalizeH="0" baseline="0" noProof="0" dirty="0">
                <a:ln>
                  <a:noFill/>
                </a:ln>
                <a:solidFill>
                  <a:srgbClr val="191918"/>
                </a:solidFill>
                <a:effectLst/>
                <a:uLnTx/>
                <a:uFillTx/>
                <a:latin typeface="Arial"/>
                <a:ea typeface="Arial"/>
                <a:cs typeface="Arial"/>
                <a:sym typeface="Arial"/>
              </a:rPr>
              <a:t>Since the student invited their parent into the form, they see the parent contributor section and the status of their parent’s invite.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13"/>
        <p:cNvGrpSpPr/>
        <p:nvPr/>
      </p:nvGrpSpPr>
      <p:grpSpPr>
        <a:xfrm>
          <a:off x="0" y="0"/>
          <a:ext cx="0" cy="0"/>
          <a:chOff x="0" y="0"/>
          <a:chExt cx="0" cy="0"/>
        </a:xfrm>
      </p:grpSpPr>
      <p:sp>
        <p:nvSpPr>
          <p:cNvPr id="1214" name="Google Shape;1214;p56"/>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a:solidFill>
                  <a:schemeClr val="dk1"/>
                </a:solidFill>
                <a:latin typeface="Oswald"/>
                <a:ea typeface="Oswald"/>
                <a:cs typeface="Oswald"/>
                <a:sym typeface="Oswald"/>
              </a:rPr>
              <a:t>Student Signature</a:t>
            </a:r>
            <a:endParaRPr sz="4267" b="1" i="0" u="none" strike="noStrike" cap="none" dirty="0">
              <a:solidFill>
                <a:schemeClr val="dk1"/>
              </a:solidFill>
              <a:latin typeface="Oswald"/>
              <a:ea typeface="Oswald"/>
              <a:cs typeface="Oswald"/>
              <a:sym typeface="Oswald"/>
            </a:endParaRPr>
          </a:p>
        </p:txBody>
      </p:sp>
      <p:sp>
        <p:nvSpPr>
          <p:cNvPr id="1215" name="Google Shape;1215;p56"/>
          <p:cNvSpPr txBox="1"/>
          <p:nvPr/>
        </p:nvSpPr>
        <p:spPr>
          <a:xfrm>
            <a:off x="695244" y="1718685"/>
            <a:ext cx="2912480" cy="37856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After agreeing and signing, the student is able to </a:t>
            </a:r>
            <a:r>
              <a:rPr kumimoji="0" lang="en-US" sz="1600" b="1" i="0" u="sng" strike="noStrike" kern="0" cap="none" spc="0" normalizeH="0" baseline="0" noProof="0" dirty="0">
                <a:ln>
                  <a:noFill/>
                </a:ln>
                <a:solidFill>
                  <a:srgbClr val="191918"/>
                </a:solidFill>
                <a:effectLst/>
                <a:uLnTx/>
                <a:uFillTx/>
                <a:latin typeface="Arial"/>
                <a:ea typeface="Arial"/>
                <a:cs typeface="Arial"/>
                <a:sym typeface="Arial"/>
              </a:rPr>
              <a:t>submit their section </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of the FAFSA form. </a:t>
            </a: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lang="en-US" sz="1600" b="1" kern="0" dirty="0">
              <a:solidFill>
                <a:srgbClr val="191918"/>
              </a:solidFill>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F89622"/>
                </a:solidFill>
                <a:effectLst/>
                <a:uLnTx/>
                <a:uFillTx/>
                <a:latin typeface="Arial"/>
                <a:ea typeface="Arial"/>
                <a:cs typeface="Arial"/>
                <a:sym typeface="Arial"/>
              </a:rPr>
              <a:t>Since parent information has not been provided, the FAFSA form is not considered complete and can’t be processed yet. </a:t>
            </a:r>
            <a:endParaRPr kumimoji="0" sz="1600" b="1" i="0" u="none" strike="noStrike" kern="0" cap="none" spc="0" normalizeH="0" baseline="0" noProof="0" dirty="0">
              <a:ln>
                <a:noFill/>
              </a:ln>
              <a:solidFill>
                <a:srgbClr val="F89622"/>
              </a:solidFill>
              <a:effectLst/>
              <a:uLnTx/>
              <a:uFillTx/>
              <a:latin typeface="Arial"/>
              <a:ea typeface="Arial"/>
              <a:cs typeface="Arial"/>
              <a:sym typeface="Arial"/>
            </a:endParaRPr>
          </a:p>
        </p:txBody>
      </p:sp>
      <p:pic>
        <p:nvPicPr>
          <p:cNvPr id="1216" name="Google Shape;1216;p56" descr="Screenshot of the signature page. The student is instructed to review the terms and conditions they will be agreeing to by signing the FAFSA form. "/>
          <p:cNvPicPr preferRelativeResize="0"/>
          <p:nvPr/>
        </p:nvPicPr>
        <p:blipFill rotWithShape="1">
          <a:blip r:embed="rId3">
            <a:alphaModFix/>
          </a:blip>
          <a:srcRect/>
          <a:stretch/>
        </p:blipFill>
        <p:spPr>
          <a:xfrm>
            <a:off x="4037906" y="1379913"/>
            <a:ext cx="7595103" cy="5249801"/>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sp>
        <p:nvSpPr>
          <p:cNvPr id="1229" name="Google Shape;1229;p58"/>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a:solidFill>
                  <a:schemeClr val="dk1"/>
                </a:solidFill>
                <a:latin typeface="Oswald"/>
                <a:ea typeface="Oswald"/>
                <a:cs typeface="Oswald"/>
                <a:sym typeface="Oswald"/>
              </a:rPr>
              <a:t>Student Section Complete</a:t>
            </a:r>
            <a:endParaRPr sz="4267" b="1" i="0" u="none" strike="noStrike" cap="none" dirty="0">
              <a:solidFill>
                <a:schemeClr val="dk1"/>
              </a:solidFill>
              <a:latin typeface="Oswald"/>
              <a:ea typeface="Oswald"/>
              <a:cs typeface="Oswald"/>
              <a:sym typeface="Oswald"/>
            </a:endParaRPr>
          </a:p>
        </p:txBody>
      </p:sp>
      <p:sp>
        <p:nvSpPr>
          <p:cNvPr id="1230" name="Google Shape;1230;p58"/>
          <p:cNvSpPr txBox="1"/>
          <p:nvPr/>
        </p:nvSpPr>
        <p:spPr>
          <a:xfrm>
            <a:off x="668351" y="1725393"/>
            <a:ext cx="4011714" cy="1938952"/>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The student is reminded that their form is not completed and can’t be submitted until the parent completes the contributor section of the form and signs it.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231" name="Google Shape;1231;p58" descr="Screenshot of the student completion page, informing the student they have completed the student section successfully. The student is reminded that the FAFSA form cannot be processed until the contributors complete the required sections. Below that, the contributors are listed, with an icon beside each name describing the status of the contributor as “Invite Sent.” Below that, the student is reminded that they can track and manage their FAFSA form and contributors by selecting the “View Status” button. "/>
          <p:cNvPicPr preferRelativeResize="0"/>
          <p:nvPr/>
        </p:nvPicPr>
        <p:blipFill rotWithShape="1">
          <a:blip r:embed="rId3">
            <a:alphaModFix/>
          </a:blip>
          <a:srcRect/>
          <a:stretch/>
        </p:blipFill>
        <p:spPr>
          <a:xfrm>
            <a:off x="4725263" y="1456453"/>
            <a:ext cx="7302028" cy="5154373"/>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2744EB2B-1093-F63A-F201-F54FDA5584A4}"/>
              </a:ext>
            </a:extLst>
          </p:cNvPr>
          <p:cNvSpPr>
            <a:spLocks noGrp="1"/>
          </p:cNvSpPr>
          <p:nvPr>
            <p:ph type="title"/>
          </p:nvPr>
        </p:nvSpPr>
        <p:spPr>
          <a:xfrm>
            <a:off x="841248" y="256032"/>
            <a:ext cx="10506456" cy="1014984"/>
          </a:xfrm>
        </p:spPr>
        <p:txBody>
          <a:bodyPr anchor="b">
            <a:normAutofit/>
          </a:bodyPr>
          <a:lstStyle/>
          <a:p>
            <a:r>
              <a:rPr lang="en-US" b="1" dirty="0">
                <a:latin typeface="Oswald" panose="00000500000000000000" pitchFamily="2" charset="0"/>
              </a:rPr>
              <a:t>2024-2025 Financial Aid Timelines</a:t>
            </a:r>
          </a:p>
        </p:txBody>
      </p:sp>
      <p:sp>
        <p:nvSpPr>
          <p:cNvPr id="24" name="Rectangle 1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1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5" name="Content Placeholder 1">
            <a:extLst>
              <a:ext uri="{FF2B5EF4-FFF2-40B4-BE49-F238E27FC236}">
                <a16:creationId xmlns:a16="http://schemas.microsoft.com/office/drawing/2014/main" id="{E802ADE2-1B22-8E1F-9D6B-411F221CBDB4}"/>
              </a:ext>
            </a:extLst>
          </p:cNvPr>
          <p:cNvGraphicFramePr>
            <a:graphicFrameLocks noGrp="1"/>
          </p:cNvGraphicFramePr>
          <p:nvPr>
            <p:ph idx="1"/>
            <p:extLst>
              <p:ext uri="{D42A27DB-BD31-4B8C-83A1-F6EECF244321}">
                <p14:modId xmlns:p14="http://schemas.microsoft.com/office/powerpoint/2010/main" val="984955977"/>
              </p:ext>
            </p:extLst>
          </p:nvPr>
        </p:nvGraphicFramePr>
        <p:xfrm>
          <a:off x="661251" y="1915150"/>
          <a:ext cx="11191765" cy="4809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20772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55"/>
        <p:cNvGrpSpPr/>
        <p:nvPr/>
      </p:nvGrpSpPr>
      <p:grpSpPr>
        <a:xfrm>
          <a:off x="0" y="0"/>
          <a:ext cx="0" cy="0"/>
          <a:chOff x="0" y="0"/>
          <a:chExt cx="0" cy="0"/>
        </a:xfrm>
      </p:grpSpPr>
      <p:sp>
        <p:nvSpPr>
          <p:cNvPr id="1256" name="Google Shape;1256;p62"/>
          <p:cNvSpPr txBox="1">
            <a:spLocks noGrp="1"/>
          </p:cNvSpPr>
          <p:nvPr>
            <p:ph type="title" idx="4294967295"/>
          </p:nvPr>
        </p:nvSpPr>
        <p:spPr>
          <a:xfrm>
            <a:off x="695244" y="58295"/>
            <a:ext cx="5737583"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a:solidFill>
                  <a:schemeClr val="dk1"/>
                </a:solidFill>
                <a:latin typeface="Oswald"/>
                <a:ea typeface="Oswald"/>
                <a:cs typeface="Oswald"/>
                <a:sym typeface="Oswald"/>
              </a:rPr>
              <a:t>Student’s Parent Email</a:t>
            </a:r>
            <a:endParaRPr sz="4267" b="1" i="0" u="none" strike="noStrike" cap="none" dirty="0">
              <a:solidFill>
                <a:schemeClr val="dk1"/>
              </a:solidFill>
              <a:latin typeface="Oswald"/>
              <a:ea typeface="Oswald"/>
              <a:cs typeface="Oswald"/>
              <a:sym typeface="Oswald"/>
            </a:endParaRPr>
          </a:p>
        </p:txBody>
      </p:sp>
      <p:sp>
        <p:nvSpPr>
          <p:cNvPr id="1257" name="Google Shape;1257;p62"/>
          <p:cNvSpPr txBox="1"/>
          <p:nvPr/>
        </p:nvSpPr>
        <p:spPr>
          <a:xfrm>
            <a:off x="695244" y="1721762"/>
            <a:ext cx="2289025" cy="304694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This view demonstrates a parent opening the FAFSA invitation from their </a:t>
            </a:r>
            <a:r>
              <a:rPr kumimoji="0" lang="en-US" sz="1600" b="1" i="0" u="none" strike="noStrike" kern="0" cap="none" spc="0" normalizeH="0" baseline="0" noProof="0" dirty="0">
                <a:ln>
                  <a:noFill/>
                </a:ln>
                <a:solidFill>
                  <a:srgbClr val="FF0000"/>
                </a:solidFill>
                <a:effectLst/>
                <a:uLnTx/>
                <a:uFillTx/>
                <a:latin typeface="Arial"/>
                <a:ea typeface="Arial"/>
                <a:cs typeface="Arial"/>
                <a:sym typeface="Arial"/>
              </a:rPr>
              <a:t>email.</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The parent selects “Log In" and is taken to StudentAid.gov.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258" name="Google Shape;1258;p62" descr="Screenshot of the email request sent to parents listed on a FAFSA form. The student’s name is included in the email headline. The email text reminds the parent of the importance of completing their information, but that completing their section of the FAFSA form does not make them financially responsible. Additional text informs the parent that they will need an account username and password (FSA ID) to log in and complete this request. Below that, there is a button the parent can select to “Log In.”"/>
          <p:cNvPicPr preferRelativeResize="0"/>
          <p:nvPr/>
        </p:nvPicPr>
        <p:blipFill rotWithShape="1">
          <a:blip r:embed="rId3">
            <a:alphaModFix/>
          </a:blip>
          <a:srcRect/>
          <a:stretch/>
        </p:blipFill>
        <p:spPr>
          <a:xfrm>
            <a:off x="3688499" y="830140"/>
            <a:ext cx="3302505" cy="5790947"/>
          </a:xfrm>
          <a:prstGeom prst="rect">
            <a:avLst/>
          </a:prstGeom>
          <a:noFill/>
          <a:ln w="12700" cap="flat" cmpd="sng">
            <a:solidFill>
              <a:schemeClr val="dk1"/>
            </a:solidFill>
            <a:prstDash val="solid"/>
            <a:round/>
            <a:headEnd type="none" w="sm" len="sm"/>
            <a:tailEnd type="none" w="sm" len="sm"/>
          </a:ln>
        </p:spPr>
      </p:pic>
      <p:pic>
        <p:nvPicPr>
          <p:cNvPr id="1259" name="Google Shape;1259;p62" descr="Screenshot continuation of the email request sent to parents listed on a FAFSA form. The parent is reminded that they should complete their section of the FAFSA form as soon as possible. Below that, a banner informs the parent of how they can find help if they are unable to locate the student’s FAFSA form. "/>
          <p:cNvPicPr preferRelativeResize="0"/>
          <p:nvPr/>
        </p:nvPicPr>
        <p:blipFill rotWithShape="1">
          <a:blip r:embed="rId4">
            <a:alphaModFix/>
          </a:blip>
          <a:srcRect/>
          <a:stretch/>
        </p:blipFill>
        <p:spPr>
          <a:xfrm>
            <a:off x="7231974" y="532015"/>
            <a:ext cx="3072213" cy="6089072"/>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sp>
        <p:nvSpPr>
          <p:cNvPr id="1265" name="Google Shape;1265;p63"/>
          <p:cNvSpPr txBox="1">
            <a:spLocks noGrp="1"/>
          </p:cNvSpPr>
          <p:nvPr>
            <p:ph type="title" idx="4294967295"/>
          </p:nvPr>
        </p:nvSpPr>
        <p:spPr>
          <a:xfrm>
            <a:off x="641457"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a:solidFill>
                  <a:schemeClr val="dk1"/>
                </a:solidFill>
                <a:latin typeface="Oswald"/>
                <a:ea typeface="Oswald"/>
                <a:cs typeface="Oswald"/>
                <a:sym typeface="Oswald"/>
              </a:rPr>
              <a:t>Parent Log In</a:t>
            </a:r>
            <a:endParaRPr sz="4267" b="1" i="0" u="none" strike="noStrike" cap="none" dirty="0">
              <a:solidFill>
                <a:schemeClr val="dk1"/>
              </a:solidFill>
              <a:latin typeface="Oswald"/>
              <a:ea typeface="Oswald"/>
              <a:cs typeface="Oswald"/>
              <a:sym typeface="Oswald"/>
            </a:endParaRPr>
          </a:p>
        </p:txBody>
      </p:sp>
      <p:pic>
        <p:nvPicPr>
          <p:cNvPr id="1267" name="Google Shape;1267;p63" descr="Screenshot  of the Log In page. Textboxes ask the parent to enter their FSA ID username, email, or phone number and their password. There is a button to “Log In” or the parent can select one of four text hyperlinks: “Create an Account,” “Forgot My Username,” “Forgot My Password,” or “Help Me Log In to My Account.” "/>
          <p:cNvPicPr preferRelativeResize="0"/>
          <p:nvPr/>
        </p:nvPicPr>
        <p:blipFill rotWithShape="1">
          <a:blip r:embed="rId3">
            <a:alphaModFix/>
          </a:blip>
          <a:srcRect/>
          <a:stretch/>
        </p:blipFill>
        <p:spPr>
          <a:xfrm>
            <a:off x="3806432" y="1290507"/>
            <a:ext cx="7133118" cy="5424627"/>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sp>
        <p:nvSpPr>
          <p:cNvPr id="1281" name="Google Shape;1281;p65"/>
          <p:cNvSpPr txBox="1">
            <a:spLocks noGrp="1"/>
          </p:cNvSpPr>
          <p:nvPr>
            <p:ph type="title" idx="4294967295"/>
          </p:nvPr>
        </p:nvSpPr>
        <p:spPr>
          <a:xfrm>
            <a:off x="654903" y="83852"/>
            <a:ext cx="9135139"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000"/>
              <a:buFont typeface="Arial"/>
              <a:buNone/>
            </a:pPr>
            <a:r>
              <a:rPr lang="en-US" sz="4000" b="1" i="0" u="none" strike="noStrike" cap="none" dirty="0">
                <a:solidFill>
                  <a:schemeClr val="dk1"/>
                </a:solidFill>
                <a:latin typeface="Oswald"/>
                <a:ea typeface="Oswald"/>
                <a:cs typeface="Oswald"/>
                <a:sym typeface="Oswald"/>
              </a:rPr>
              <a:t>Parent Contributing to the FAFSA</a:t>
            </a:r>
            <a:r>
              <a:rPr lang="en-US" sz="4000" b="1" i="0" u="none" strike="noStrike" cap="none" baseline="30000" dirty="0">
                <a:solidFill>
                  <a:schemeClr val="dk1"/>
                </a:solidFill>
                <a:latin typeface="Oswald"/>
                <a:ea typeface="Oswald"/>
                <a:cs typeface="Oswald"/>
                <a:sym typeface="Oswald"/>
              </a:rPr>
              <a:t>®</a:t>
            </a:r>
            <a:r>
              <a:rPr lang="en-US" sz="4000" b="1" i="0" u="none" strike="noStrike" cap="none" dirty="0">
                <a:solidFill>
                  <a:schemeClr val="dk1"/>
                </a:solidFill>
                <a:latin typeface="Oswald"/>
                <a:ea typeface="Oswald"/>
                <a:cs typeface="Oswald"/>
                <a:sym typeface="Oswald"/>
              </a:rPr>
              <a:t> Form</a:t>
            </a:r>
            <a:endParaRPr sz="4000" b="1" i="0" u="none" strike="noStrike" cap="none" dirty="0">
              <a:solidFill>
                <a:schemeClr val="dk1"/>
              </a:solidFill>
              <a:latin typeface="Oswald"/>
              <a:ea typeface="Oswald"/>
              <a:cs typeface="Oswald"/>
              <a:sym typeface="Oswald"/>
            </a:endParaRPr>
          </a:p>
        </p:txBody>
      </p:sp>
      <p:sp>
        <p:nvSpPr>
          <p:cNvPr id="1282" name="Google Shape;1282;p65"/>
          <p:cNvSpPr txBox="1"/>
          <p:nvPr/>
        </p:nvSpPr>
        <p:spPr>
          <a:xfrm>
            <a:off x="735828" y="1594349"/>
            <a:ext cx="8690802" cy="4160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a:ln>
                  <a:noFill/>
                </a:ln>
                <a:solidFill>
                  <a:srgbClr val="191918"/>
                </a:solidFill>
                <a:effectLst/>
                <a:uLnTx/>
                <a:uFillTx/>
                <a:latin typeface="Arial"/>
                <a:ea typeface="Arial"/>
                <a:cs typeface="Arial"/>
                <a:sym typeface="Arial"/>
              </a:rPr>
              <a:t>This page provides information about being a contributor on a FAFSA</a:t>
            </a:r>
            <a:r>
              <a:rPr kumimoji="0" lang="en-US" sz="1600" b="1" i="0" u="none" strike="noStrike" kern="0" cap="none" spc="0" normalizeH="0" baseline="30000" noProof="0">
                <a:ln>
                  <a:noFill/>
                </a:ln>
                <a:solidFill>
                  <a:srgbClr val="191918"/>
                </a:solidFill>
                <a:effectLst/>
                <a:uLnTx/>
                <a:uFillTx/>
                <a:latin typeface="Arial"/>
                <a:ea typeface="Arial"/>
                <a:cs typeface="Arial"/>
                <a:sym typeface="Arial"/>
              </a:rPr>
              <a:t>®</a:t>
            </a:r>
            <a:r>
              <a:rPr kumimoji="0" lang="en-US" sz="1600" b="1" i="0" u="none" strike="noStrike" kern="0" cap="none" spc="0" normalizeH="0" baseline="0" noProof="0">
                <a:ln>
                  <a:noFill/>
                </a:ln>
                <a:solidFill>
                  <a:srgbClr val="191918"/>
                </a:solidFill>
                <a:effectLst/>
                <a:uLnTx/>
                <a:uFillTx/>
                <a:latin typeface="Arial"/>
                <a:ea typeface="Arial"/>
                <a:cs typeface="Arial"/>
                <a:sym typeface="Arial"/>
              </a:rPr>
              <a:t> form. </a:t>
            </a:r>
            <a:endParaRPr kumimoji="0" sz="1600" b="1" i="0" u="none" strike="noStrike" kern="0" cap="none" spc="0" normalizeH="0" baseline="0" noProof="0">
              <a:ln>
                <a:noFill/>
              </a:ln>
              <a:solidFill>
                <a:srgbClr val="191918"/>
              </a:solidFill>
              <a:effectLst/>
              <a:uLnTx/>
              <a:uFillTx/>
              <a:latin typeface="Arial"/>
              <a:ea typeface="Arial"/>
              <a:cs typeface="Arial"/>
              <a:sym typeface="Arial"/>
            </a:endParaRPr>
          </a:p>
        </p:txBody>
      </p:sp>
      <p:pic>
        <p:nvPicPr>
          <p:cNvPr id="1283" name="Google Shape;1283;p65" descr="Screenshot of the introduction page for parent contributing to the FAFSA form. The parent is reminded that the FAFSA form can’t be submitted for processing until their information is provided and that they can save the form to complete later. Frequently asked questions are also listed, which the parent can expand or collapse. This includes “Why have I been invited to contribute to this FAFSA form?” and “Does contributing to the form mean I’m financially responsible to pay for college?” "/>
          <p:cNvPicPr preferRelativeResize="0"/>
          <p:nvPr/>
        </p:nvPicPr>
        <p:blipFill rotWithShape="1">
          <a:blip r:embed="rId3">
            <a:alphaModFix/>
          </a:blip>
          <a:srcRect/>
          <a:stretch/>
        </p:blipFill>
        <p:spPr>
          <a:xfrm>
            <a:off x="551385" y="2070475"/>
            <a:ext cx="5486380" cy="4324647"/>
          </a:xfrm>
          <a:prstGeom prst="rect">
            <a:avLst/>
          </a:prstGeom>
          <a:noFill/>
          <a:ln w="12700" cap="flat" cmpd="sng">
            <a:solidFill>
              <a:schemeClr val="dk1"/>
            </a:solidFill>
            <a:prstDash val="solid"/>
            <a:round/>
            <a:headEnd type="none" w="sm" len="sm"/>
            <a:tailEnd type="none" w="sm" len="sm"/>
          </a:ln>
        </p:spPr>
      </p:pic>
      <p:pic>
        <p:nvPicPr>
          <p:cNvPr id="1284" name="Google Shape;1284;p65" descr="Screenshot continuation of the introduction page for parent contributing to the FAFSA form. Additional frequently asked questions are listed, which the parent can expand or collapse. This includes &quot;What do I need to complete my section(s)?&quot; &quot;What kind of information will I be asked to provide?&quot; and &quot;What happens after I complete my sections?&quot; "/>
          <p:cNvPicPr preferRelativeResize="0"/>
          <p:nvPr/>
        </p:nvPicPr>
        <p:blipFill rotWithShape="1">
          <a:blip r:embed="rId4">
            <a:alphaModFix/>
          </a:blip>
          <a:srcRect/>
          <a:stretch/>
        </p:blipFill>
        <p:spPr>
          <a:xfrm>
            <a:off x="6165295" y="2070474"/>
            <a:ext cx="4957134" cy="4326697"/>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2" name="Google Shape;1302;p68"/>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a:solidFill>
                  <a:schemeClr val="dk1"/>
                </a:solidFill>
                <a:latin typeface="Oswald"/>
                <a:ea typeface="Oswald"/>
                <a:cs typeface="Oswald"/>
                <a:sym typeface="Oswald"/>
              </a:rPr>
              <a:t>Parent Identity Information</a:t>
            </a:r>
            <a:endParaRPr sz="4267" b="1" i="0" u="none" strike="noStrike" cap="none" dirty="0">
              <a:solidFill>
                <a:schemeClr val="dk1"/>
              </a:solidFill>
              <a:latin typeface="Oswald"/>
              <a:ea typeface="Oswald"/>
              <a:cs typeface="Oswald"/>
              <a:sym typeface="Oswald"/>
            </a:endParaRPr>
          </a:p>
        </p:txBody>
      </p:sp>
      <p:sp>
        <p:nvSpPr>
          <p:cNvPr id="1303" name="Google Shape;1303;p68"/>
          <p:cNvSpPr txBox="1"/>
          <p:nvPr/>
        </p:nvSpPr>
        <p:spPr>
          <a:xfrm>
            <a:off x="681800" y="1721050"/>
            <a:ext cx="2403900" cy="267761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200"/>
              <a:buFont typeface="Arial"/>
              <a:buNone/>
              <a:tabLst/>
              <a:defRPr/>
            </a:pPr>
            <a:r>
              <a:rPr kumimoji="0" lang="en-US" sz="1400" b="1" i="0" u="none" strike="noStrike" kern="0" cap="none" spc="0" normalizeH="0" baseline="0" noProof="0" dirty="0">
                <a:ln>
                  <a:noFill/>
                </a:ln>
                <a:solidFill>
                  <a:srgbClr val="191918"/>
                </a:solidFill>
                <a:effectLst/>
                <a:uLnTx/>
                <a:uFillTx/>
                <a:latin typeface="Arial"/>
                <a:ea typeface="Arial"/>
                <a:cs typeface="Arial"/>
                <a:sym typeface="Arial"/>
              </a:rPr>
              <a:t>To update any of the personal information, the parent must access their Account Settings on StudentAid.gov.</a:t>
            </a:r>
          </a:p>
          <a:p>
            <a:pPr marL="0" marR="0" lvl="0" indent="0" algn="l" defTabSz="914400" rtl="0" eaLnBrk="1" fontAlgn="auto" latinLnBrk="0" hangingPunct="1">
              <a:lnSpc>
                <a:spcPct val="150000"/>
              </a:lnSpc>
              <a:spcBef>
                <a:spcPts val="0"/>
              </a:spcBef>
              <a:spcAft>
                <a:spcPts val="0"/>
              </a:spcAft>
              <a:buClr>
                <a:srgbClr val="191918"/>
              </a:buClr>
              <a:buSzPts val="1200"/>
              <a:buFont typeface="Arial"/>
              <a:buNone/>
              <a:tabLst/>
              <a:defRPr/>
            </a:pPr>
            <a:endParaRPr lang="en-US" sz="1400" b="1" kern="0" dirty="0">
              <a:solidFill>
                <a:srgbClr val="191918"/>
              </a:solidFill>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200"/>
              <a:buFont typeface="Arial"/>
              <a:buNone/>
              <a:tabLst/>
              <a:defRPr/>
            </a:pPr>
            <a:endParaRPr kumimoji="0" lang="en-US" sz="1400" b="1" i="0" u="none" strike="noStrike" kern="0" cap="none" spc="0" normalizeH="0" baseline="0" noProof="0" dirty="0">
              <a:ln>
                <a:noFill/>
              </a:ln>
              <a:solidFill>
                <a:srgbClr val="191918"/>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200"/>
              <a:buFont typeface="Arial"/>
              <a:buNone/>
              <a:tabLst/>
              <a:defRPr/>
            </a:pPr>
            <a:r>
              <a:rPr kumimoji="0" lang="en-US" sz="1400" b="1" i="0" u="none" strike="noStrike" kern="0" cap="none" spc="0" normalizeH="0" baseline="0" noProof="0" dirty="0">
                <a:ln>
                  <a:noFill/>
                </a:ln>
                <a:solidFill>
                  <a:srgbClr val="191918"/>
                </a:solidFill>
                <a:effectLst/>
                <a:uLnTx/>
                <a:uFillTx/>
                <a:latin typeface="Arial"/>
                <a:ea typeface="Arial"/>
                <a:cs typeface="Arial"/>
                <a:sym typeface="Arial"/>
              </a:rPr>
              <a:t> </a:t>
            </a: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304" name="Google Shape;1304;p68" descr="Screenshot of the Parent Identity Information section of the FAFSA form. Parent information including name, date of birth, Social Security number, email address, and mobile phone number are displayed to verify. "/>
          <p:cNvPicPr preferRelativeResize="0"/>
          <p:nvPr/>
        </p:nvPicPr>
        <p:blipFill rotWithShape="1">
          <a:blip r:embed="rId3">
            <a:alphaModFix/>
          </a:blip>
          <a:srcRect/>
          <a:stretch/>
        </p:blipFill>
        <p:spPr>
          <a:xfrm>
            <a:off x="3200400" y="1575400"/>
            <a:ext cx="8747924" cy="4340650"/>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316"/>
        <p:cNvGrpSpPr/>
        <p:nvPr/>
      </p:nvGrpSpPr>
      <p:grpSpPr>
        <a:xfrm>
          <a:off x="0" y="0"/>
          <a:ext cx="0" cy="0"/>
          <a:chOff x="0" y="0"/>
          <a:chExt cx="0" cy="0"/>
        </a:xfrm>
      </p:grpSpPr>
      <p:sp>
        <p:nvSpPr>
          <p:cNvPr id="1317" name="Google Shape;1317;p70"/>
          <p:cNvSpPr txBox="1">
            <a:spLocks noGrp="1"/>
          </p:cNvSpPr>
          <p:nvPr>
            <p:ph type="title" idx="4294967295"/>
          </p:nvPr>
        </p:nvSpPr>
        <p:spPr>
          <a:xfrm>
            <a:off x="613341" y="0"/>
            <a:ext cx="6811189"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a:solidFill>
                  <a:schemeClr val="dk1"/>
                </a:solidFill>
                <a:latin typeface="Oswald"/>
                <a:ea typeface="Oswald"/>
                <a:cs typeface="Oswald"/>
                <a:sym typeface="Oswald"/>
              </a:rPr>
              <a:t>Parent Provides Consent</a:t>
            </a:r>
            <a:endParaRPr sz="4267" b="1" i="0" u="none" strike="noStrike" cap="none" dirty="0">
              <a:solidFill>
                <a:schemeClr val="dk1"/>
              </a:solidFill>
              <a:latin typeface="Oswald"/>
              <a:ea typeface="Oswald"/>
              <a:cs typeface="Oswald"/>
              <a:sym typeface="Oswald"/>
            </a:endParaRPr>
          </a:p>
        </p:txBody>
      </p:sp>
      <p:sp>
        <p:nvSpPr>
          <p:cNvPr id="1318" name="Google Shape;1318;p70"/>
          <p:cNvSpPr txBox="1"/>
          <p:nvPr/>
        </p:nvSpPr>
        <p:spPr>
          <a:xfrm>
            <a:off x="278297" y="1736294"/>
            <a:ext cx="4182608" cy="3046948"/>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50000"/>
              </a:lnSpc>
              <a:spcBef>
                <a:spcPts val="0"/>
              </a:spcBef>
              <a:spcAft>
                <a:spcPts val="0"/>
              </a:spcAft>
              <a:buClr>
                <a:srgbClr val="191918"/>
              </a:buClr>
              <a:buSzPts val="1600"/>
              <a:buFont typeface="Arial" panose="020B0604020202020204" pitchFamily="34" charset="0"/>
              <a:buChar char="•"/>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This page informs the parent about consent. </a:t>
            </a:r>
            <a:endParaRPr lang="en-US" sz="1600" b="1" kern="0" dirty="0">
              <a:solidFill>
                <a:srgbClr val="191918"/>
              </a:solidFill>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kumimoji="0" lang="en-US" sz="1600" b="1" i="0" u="none" strike="noStrike" kern="0" cap="none" spc="0" normalizeH="0" baseline="0" noProof="0" dirty="0">
              <a:ln>
                <a:noFill/>
              </a:ln>
              <a:solidFill>
                <a:srgbClr val="191918"/>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lang="en-US" sz="1600" b="1" kern="0" dirty="0">
              <a:solidFill>
                <a:srgbClr val="191918"/>
              </a:solidFill>
              <a:latin typeface="Arial"/>
              <a:ea typeface="Arial"/>
              <a:cs typeface="Arial"/>
              <a:sym typeface="Arial"/>
            </a:endParaRPr>
          </a:p>
          <a:p>
            <a:pPr marL="285750" marR="0" lvl="0" indent="-285750" algn="l" defTabSz="914400" rtl="0" eaLnBrk="1" fontAlgn="auto" latinLnBrk="0" hangingPunct="1">
              <a:lnSpc>
                <a:spcPct val="150000"/>
              </a:lnSpc>
              <a:spcBef>
                <a:spcPts val="0"/>
              </a:spcBef>
              <a:spcAft>
                <a:spcPts val="0"/>
              </a:spcAft>
              <a:buClr>
                <a:srgbClr val="191918"/>
              </a:buClr>
              <a:buSzPts val="1600"/>
              <a:buFont typeface="Arial" panose="020B0604020202020204" pitchFamily="34" charset="0"/>
              <a:buChar char="•"/>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By providing consent, the parent’s federal tax information is transferred directly into the FAFSA</a:t>
            </a:r>
            <a:r>
              <a:rPr kumimoji="0" lang="en-US" sz="1600" b="1" i="0" u="none" strike="noStrike" kern="0" cap="none" spc="0" normalizeH="0" baseline="30000" noProof="0" dirty="0">
                <a:ln>
                  <a:noFill/>
                </a:ln>
                <a:solidFill>
                  <a:srgbClr val="191918"/>
                </a:solidFill>
                <a:effectLst/>
                <a:uLnTx/>
                <a:uFillTx/>
                <a:latin typeface="Arial"/>
                <a:ea typeface="Arial"/>
                <a:cs typeface="Arial"/>
                <a:sym typeface="Arial"/>
              </a:rPr>
              <a:t>®</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form from the IRS. </a:t>
            </a:r>
            <a:endParaRPr kumimoji="0" sz="1600" b="1" i="0" u="none" strike="noStrike" kern="0" cap="none" spc="0" normalizeH="0" baseline="0" noProof="0" dirty="0">
              <a:ln>
                <a:noFill/>
              </a:ln>
              <a:solidFill>
                <a:srgbClr val="191918"/>
              </a:solidFill>
              <a:effectLst/>
              <a:uLnTx/>
              <a:uFillTx/>
              <a:latin typeface="Arial"/>
              <a:ea typeface="Arial"/>
              <a:cs typeface="Arial"/>
              <a:sym typeface="Arial"/>
            </a:endParaRPr>
          </a:p>
        </p:txBody>
      </p:sp>
      <p:pic>
        <p:nvPicPr>
          <p:cNvPr id="1319" name="Google Shape;1319;p70" descr="Screenshot of the consent page for the retrieval and disclosure of federal tax information. A bulleted list of statements defines what the parent is affirming and giving consent to."/>
          <p:cNvPicPr preferRelativeResize="0"/>
          <p:nvPr/>
        </p:nvPicPr>
        <p:blipFill rotWithShape="1">
          <a:blip r:embed="rId3">
            <a:alphaModFix/>
          </a:blip>
          <a:srcRect/>
          <a:stretch/>
        </p:blipFill>
        <p:spPr>
          <a:xfrm>
            <a:off x="5068693" y="699479"/>
            <a:ext cx="5596535" cy="6001359"/>
          </a:xfrm>
          <a:prstGeom prst="rect">
            <a:avLst/>
          </a:prstGeom>
          <a:noFill/>
          <a:ln w="12700" cap="flat" cmpd="sng">
            <a:solidFill>
              <a:schemeClr val="dk1"/>
            </a:solidFill>
            <a:prstDash val="solid"/>
            <a:round/>
            <a:headEnd type="none" w="sm" len="sm"/>
            <a:tailEnd type="none" w="sm" len="sm"/>
          </a:ln>
        </p:spPr>
      </p:pic>
      <p:sp>
        <p:nvSpPr>
          <p:cNvPr id="1320" name="Google Shape;1320;p70"/>
          <p:cNvSpPr/>
          <p:nvPr/>
        </p:nvSpPr>
        <p:spPr>
          <a:xfrm>
            <a:off x="9686820" y="1069139"/>
            <a:ext cx="978408" cy="484632"/>
          </a:xfrm>
          <a:prstGeom prst="leftArrow">
            <a:avLst>
              <a:gd name="adj1" fmla="val 50000"/>
              <a:gd name="adj2" fmla="val 50000"/>
            </a:avLst>
          </a:prstGeom>
          <a:solidFill>
            <a:srgbClr val="F89622"/>
          </a:solidFill>
          <a:ln w="12700" cap="flat" cmpd="sng">
            <a:solidFill>
              <a:srgbClr val="F896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876693" y="741391"/>
            <a:ext cx="3455821" cy="1616203"/>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ct val="0"/>
              </a:spcBef>
              <a:buNone/>
              <a:defRPr/>
            </a:pPr>
            <a:r>
              <a:rPr lang="en-US" altLang="en-US" b="1" kern="1200" cap="none" spc="0" dirty="0">
                <a:solidFill>
                  <a:schemeClr val="tx1"/>
                </a:solidFill>
                <a:latin typeface="Oswald" panose="00000500000000000000" pitchFamily="2" charset="0"/>
                <a:ea typeface="+mj-ea"/>
                <a:cs typeface="+mj-cs"/>
              </a:rPr>
              <a:t>Parent Family Size</a:t>
            </a:r>
            <a:endParaRPr lang="en-US" altLang="en-US" b="1" i="0" u="none" strike="noStrike" kern="1200" cap="none" spc="0" normalizeH="0" baseline="0" noProof="0" dirty="0">
              <a:ln>
                <a:noFill/>
              </a:ln>
              <a:solidFill>
                <a:schemeClr val="tx1"/>
              </a:solidFill>
              <a:effectLst/>
              <a:uLnTx/>
              <a:uFillTx/>
              <a:latin typeface="Oswald" panose="00000500000000000000" pitchFamily="2" charset="0"/>
              <a:ea typeface="+mj-ea"/>
              <a:cs typeface="+mj-cs"/>
            </a:endParaRPr>
          </a:p>
        </p:txBody>
      </p:sp>
      <p:sp>
        <p:nvSpPr>
          <p:cNvPr id="2" name="TextBox 1">
            <a:extLst>
              <a:ext uri="{FF2B5EF4-FFF2-40B4-BE49-F238E27FC236}">
                <a16:creationId xmlns:a16="http://schemas.microsoft.com/office/drawing/2014/main" id="{3CD1C7D7-E150-2DFE-D63C-7F19FC27BEB3}"/>
              </a:ext>
            </a:extLst>
          </p:cNvPr>
          <p:cNvSpPr txBox="1"/>
          <p:nvPr/>
        </p:nvSpPr>
        <p:spPr>
          <a:xfrm>
            <a:off x="273466" y="2743200"/>
            <a:ext cx="4228960" cy="3238108"/>
          </a:xfrm>
          <a:prstGeom prst="rect">
            <a:avLst/>
          </a:prstGeom>
        </p:spPr>
        <p:txBody>
          <a:bodyPr vert="horz" lIns="91440" tIns="45720" rIns="91440" bIns="45720" rtlCol="0" anchor="t">
            <a:normAutofit/>
          </a:bodyPr>
          <a:lstStyle/>
          <a:p>
            <a:pPr marL="285750" indent="-228600">
              <a:lnSpc>
                <a:spcPct val="90000"/>
              </a:lnSpc>
              <a:spcAft>
                <a:spcPts val="600"/>
              </a:spcAft>
              <a:buFont typeface="Arial" panose="020B0604020202020204" pitchFamily="34" charset="0"/>
              <a:buChar char="•"/>
            </a:pPr>
            <a:r>
              <a:rPr lang="en-US" sz="2000" b="0" i="0" u="none" strike="noStrike" dirty="0">
                <a:effectLst/>
              </a:rPr>
              <a:t>This page asks the parent if their family size has changed since filing their 2022 tax return.</a:t>
            </a:r>
          </a:p>
          <a:p>
            <a:pPr marL="285750" indent="-228600">
              <a:lnSpc>
                <a:spcPct val="90000"/>
              </a:lnSpc>
              <a:spcAft>
                <a:spcPts val="600"/>
              </a:spcAft>
              <a:buFont typeface="Arial" panose="020B0604020202020204" pitchFamily="34" charset="0"/>
              <a:buChar char="•"/>
            </a:pPr>
            <a:endParaRPr lang="en-US" sz="2000" b="0" i="0" u="none" strike="noStrike" dirty="0">
              <a:effectLst/>
            </a:endParaRPr>
          </a:p>
          <a:p>
            <a:pPr marL="285750" indent="-228600">
              <a:lnSpc>
                <a:spcPct val="90000"/>
              </a:lnSpc>
              <a:spcAft>
                <a:spcPts val="600"/>
              </a:spcAft>
              <a:buFont typeface="Arial" panose="020B0604020202020204" pitchFamily="34" charset="0"/>
              <a:buChar char="•"/>
            </a:pPr>
            <a:r>
              <a:rPr lang="en-US" sz="2000" b="1" i="0" u="none" strike="noStrike" dirty="0">
                <a:effectLst/>
              </a:rPr>
              <a:t>If yes, parent may update.</a:t>
            </a:r>
          </a:p>
          <a:p>
            <a:pPr marL="57150">
              <a:lnSpc>
                <a:spcPct val="90000"/>
              </a:lnSpc>
              <a:spcAft>
                <a:spcPts val="600"/>
              </a:spcAft>
            </a:pPr>
            <a:endParaRPr lang="en-US" sz="2000" b="1" i="0" u="none" strike="noStrike" dirty="0">
              <a:effectLst/>
            </a:endParaRPr>
          </a:p>
          <a:p>
            <a:pPr marL="285750" indent="-228600">
              <a:lnSpc>
                <a:spcPct val="90000"/>
              </a:lnSpc>
              <a:spcAft>
                <a:spcPts val="600"/>
              </a:spcAft>
              <a:buFont typeface="Arial" panose="020B0604020202020204" pitchFamily="34" charset="0"/>
              <a:buChar char="•"/>
            </a:pPr>
            <a:endParaRPr lang="en-US" sz="2000" dirty="0"/>
          </a:p>
        </p:txBody>
      </p:sp>
      <p:pic>
        <p:nvPicPr>
          <p:cNvPr id="3" name="Picture 2" descr="Screenshot continuation of the Parent Financials section, which asks the parent if their family size has changed from the number of individuals claimed on their 2022 tax return. ">
            <a:extLst>
              <a:ext uri="{FF2B5EF4-FFF2-40B4-BE49-F238E27FC236}">
                <a16:creationId xmlns:a16="http://schemas.microsoft.com/office/drawing/2014/main" id="{AC7FFAC4-5150-EEB2-081F-E6BC08064DF9}"/>
              </a:ext>
            </a:extLst>
          </p:cNvPr>
          <p:cNvPicPr>
            <a:picLocks noChangeAspect="1"/>
          </p:cNvPicPr>
          <p:nvPr/>
        </p:nvPicPr>
        <p:blipFill>
          <a:blip r:embed="rId3"/>
          <a:stretch>
            <a:fillRect/>
          </a:stretch>
        </p:blipFill>
        <p:spPr>
          <a:xfrm>
            <a:off x="4332514" y="741391"/>
            <a:ext cx="7522627" cy="5058966"/>
          </a:xfrm>
          <a:prstGeom prst="rect">
            <a:avLst/>
          </a:prstGeom>
        </p:spPr>
      </p:pic>
      <p:sp>
        <p:nvSpPr>
          <p:cNvPr id="5" name="Slide Number Placeholder 4"/>
          <p:cNvSpPr>
            <a:spLocks noGrp="1"/>
          </p:cNvSpPr>
          <p:nvPr>
            <p:ph type="sldNum" sz="quarter" idx="4"/>
          </p:nvPr>
        </p:nvSpPr>
        <p:spPr>
          <a:xfrm>
            <a:off x="8610600" y="6356350"/>
            <a:ext cx="2743200" cy="365125"/>
          </a:xfrm>
        </p:spPr>
        <p:txBody>
          <a:bodyPr vert="horz" lIns="91440" tIns="45720" rIns="91440" bIns="45720" rtlCol="0" anchor="ctr">
            <a:normAutofit/>
          </a:bodyPr>
          <a:lstStyle/>
          <a:p>
            <a:pPr algn="r">
              <a:spcAft>
                <a:spcPts val="600"/>
              </a:spcAft>
            </a:pPr>
            <a:fld id="{234755BD-B4AC-9044-BCE4-27904766F8BB}" type="slidenum">
              <a:rPr lang="en-US" sz="1200">
                <a:solidFill>
                  <a:schemeClr val="tx1">
                    <a:lumMod val="50000"/>
                    <a:lumOff val="50000"/>
                  </a:schemeClr>
                </a:solidFill>
                <a:latin typeface="+mn-lt"/>
                <a:cs typeface="+mn-cs"/>
              </a:rPr>
              <a:pPr algn="r">
                <a:spcAft>
                  <a:spcPts val="600"/>
                </a:spcAft>
              </a:pPr>
              <a:t>35</a:t>
            </a:fld>
            <a:endParaRPr lang="en-US" sz="1200">
              <a:solidFill>
                <a:schemeClr val="tx1">
                  <a:lumMod val="50000"/>
                  <a:lumOff val="50000"/>
                </a:schemeClr>
              </a:solidFill>
              <a:latin typeface="+mn-lt"/>
              <a:cs typeface="+mn-cs"/>
            </a:endParaRPr>
          </a:p>
        </p:txBody>
      </p:sp>
      <p:grpSp>
        <p:nvGrpSpPr>
          <p:cNvPr id="14" name="Group 13">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5" name="Rectangle 14">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Oval 5">
            <a:extLst>
              <a:ext uri="{FF2B5EF4-FFF2-40B4-BE49-F238E27FC236}">
                <a16:creationId xmlns:a16="http://schemas.microsoft.com/office/drawing/2014/main" id="{90F5F233-585C-A05C-6DEA-983C9C425554}"/>
              </a:ext>
            </a:extLst>
          </p:cNvPr>
          <p:cNvSpPr/>
          <p:nvPr/>
        </p:nvSpPr>
        <p:spPr>
          <a:xfrm>
            <a:off x="4502426" y="4045225"/>
            <a:ext cx="4283765" cy="113306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2755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6517" y="53792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4250" cap="none" spc="0">
                <a:latin typeface="Oswald"/>
              </a:rPr>
              <a:t>Parent Number in College</a:t>
            </a:r>
            <a:endParaRPr lang="en-US" altLang="en-US" sz="4267" b="1" i="0" u="none" strike="noStrike" kern="1200" cap="none" spc="0" normalizeH="0" baseline="0" noProof="0">
              <a:ln>
                <a:noFill/>
              </a:ln>
              <a:effectLst/>
              <a:uLnTx/>
              <a:uFillTx/>
              <a:latin typeface="Oswald"/>
            </a:endParaRPr>
          </a:p>
        </p:txBody>
      </p:sp>
      <p:sp>
        <p:nvSpPr>
          <p:cNvPr id="5" name="Slide Number Placeholder 4"/>
          <p:cNvSpPr>
            <a:spLocks noGrp="1"/>
          </p:cNvSpPr>
          <p:nvPr>
            <p:ph type="sldNum" sz="quarter" idx="4"/>
          </p:nvPr>
        </p:nvSpPr>
        <p:spPr/>
        <p:txBody>
          <a:bodyPr/>
          <a:lstStyle/>
          <a:p>
            <a:fld id="{234755BD-B4AC-9044-BCE4-27904766F8BB}" type="slidenum">
              <a:rPr lang="en-US" smtClean="0"/>
              <a:pPr/>
              <a:t>36</a:t>
            </a:fld>
            <a:endParaRPr lang="en-US"/>
          </a:p>
        </p:txBody>
      </p:sp>
      <p:pic>
        <p:nvPicPr>
          <p:cNvPr id="6146" name="Picture 2" descr="Screenshot continuation of the Parent Financials section, which asks the parent to enter the number of people in their family, including the student, that will be in college between July 1, 2024, and June 30, 2025. ">
            <a:extLst>
              <a:ext uri="{FF2B5EF4-FFF2-40B4-BE49-F238E27FC236}">
                <a16:creationId xmlns:a16="http://schemas.microsoft.com/office/drawing/2014/main" id="{E04D8109-C8D9-9054-E8D8-84DB773BA3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059" y="1720265"/>
            <a:ext cx="9582250" cy="3881918"/>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19DE487-73E1-8676-A117-7E2712EDA6BB}"/>
              </a:ext>
            </a:extLst>
          </p:cNvPr>
          <p:cNvSpPr txBox="1"/>
          <p:nvPr/>
        </p:nvSpPr>
        <p:spPr>
          <a:xfrm>
            <a:off x="2862842" y="5514867"/>
            <a:ext cx="6614444" cy="880369"/>
          </a:xfrm>
          <a:prstGeom prst="rect">
            <a:avLst/>
          </a:prstGeom>
          <a:noFill/>
        </p:spPr>
        <p:txBody>
          <a:bodyPr wrap="square" rtlCol="0">
            <a:spAutoFit/>
          </a:bodyPr>
          <a:lstStyle/>
          <a:p>
            <a:pPr>
              <a:lnSpc>
                <a:spcPct val="150000"/>
              </a:lnSpc>
            </a:pPr>
            <a:r>
              <a:rPr lang="en-US" sz="1800" b="0" i="0" u="none" strike="noStrike" dirty="0">
                <a:solidFill>
                  <a:srgbClr val="191918"/>
                </a:solidFill>
                <a:effectLst/>
                <a:latin typeface="Arial" panose="020B0604020202020204" pitchFamily="34" charset="0"/>
              </a:rPr>
              <a:t> </a:t>
            </a:r>
          </a:p>
          <a:p>
            <a:pPr algn="ctr">
              <a:lnSpc>
                <a:spcPct val="150000"/>
              </a:lnSpc>
            </a:pPr>
            <a:r>
              <a:rPr lang="en-US" b="1" dirty="0">
                <a:latin typeface="Oswald" panose="00000500000000000000" pitchFamily="2" charset="0"/>
              </a:rPr>
              <a:t>Response does not impact student aid eligibility. </a:t>
            </a:r>
          </a:p>
        </p:txBody>
      </p:sp>
    </p:spTree>
    <p:extLst>
      <p:ext uri="{BB962C8B-B14F-4D97-AF65-F5344CB8AC3E}">
        <p14:creationId xmlns:p14="http://schemas.microsoft.com/office/powerpoint/2010/main" val="17827537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E88A41C6-4353-46A7-AE4F-D907CF7D2551}"/>
              </a:ext>
            </a:extLst>
          </p:cNvPr>
          <p:cNvSpPr txBox="1">
            <a:spLocks noGrp="1"/>
          </p:cNvSpPr>
          <p:nvPr>
            <p:ph type="title" idx="4294967295"/>
          </p:nvPr>
        </p:nvSpPr>
        <p:spPr>
          <a:xfrm>
            <a:off x="656517" y="537923"/>
            <a:ext cx="11582400" cy="9160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00000"/>
              </a:lnSpc>
              <a:buNone/>
              <a:defRPr/>
            </a:pPr>
            <a:r>
              <a:rPr lang="en-US" altLang="en-US" sz="4250" cap="none" spc="0">
                <a:latin typeface="Oswald"/>
              </a:rPr>
              <a:t>Parent Assets</a:t>
            </a:r>
            <a:endParaRPr lang="en-US" altLang="en-US" sz="4267" b="1" i="0" u="none" strike="noStrike" kern="1200" cap="none" spc="0" normalizeH="0" baseline="0" noProof="0">
              <a:ln>
                <a:noFill/>
              </a:ln>
              <a:effectLst/>
              <a:uLnTx/>
              <a:uFillTx/>
              <a:latin typeface="Oswald"/>
            </a:endParaRPr>
          </a:p>
        </p:txBody>
      </p:sp>
      <p:sp>
        <p:nvSpPr>
          <p:cNvPr id="2" name="TextBox 1">
            <a:extLst>
              <a:ext uri="{FF2B5EF4-FFF2-40B4-BE49-F238E27FC236}">
                <a16:creationId xmlns:a16="http://schemas.microsoft.com/office/drawing/2014/main" id="{C629FAE2-876C-F17C-9AB5-87FC05ECC58D}"/>
              </a:ext>
            </a:extLst>
          </p:cNvPr>
          <p:cNvSpPr txBox="1"/>
          <p:nvPr/>
        </p:nvSpPr>
        <p:spPr>
          <a:xfrm>
            <a:off x="136734" y="1453943"/>
            <a:ext cx="4504840" cy="2169825"/>
          </a:xfrm>
          <a:prstGeom prst="rect">
            <a:avLst/>
          </a:prstGeom>
          <a:noFill/>
        </p:spPr>
        <p:txBody>
          <a:bodyPr wrap="square" rtlCol="0">
            <a:spAutoFit/>
          </a:bodyPr>
          <a:lstStyle/>
          <a:p>
            <a:pPr>
              <a:lnSpc>
                <a:spcPct val="150000"/>
              </a:lnSpc>
            </a:pPr>
            <a:endParaRPr lang="en-US" dirty="0"/>
          </a:p>
          <a:p>
            <a:pPr marL="285750" indent="-285750">
              <a:buFont typeface="Arial" panose="020B0604020202020204" pitchFamily="34" charset="0"/>
              <a:buChar char="•"/>
            </a:pPr>
            <a:r>
              <a:rPr lang="en-US" b="1" dirty="0"/>
              <a:t>Child Support Received is for the last complete calendar year.  </a:t>
            </a:r>
          </a:p>
          <a:p>
            <a:pPr marL="285750" indent="-285750">
              <a:buFont typeface="Arial" panose="020B0604020202020204" pitchFamily="34" charset="0"/>
              <a:buChar char="•"/>
            </a:pPr>
            <a:endParaRPr lang="en-US" b="1" dirty="0"/>
          </a:p>
          <a:p>
            <a:endParaRPr lang="en-US" b="1" dirty="0"/>
          </a:p>
          <a:p>
            <a:pPr marL="285750" indent="-285750">
              <a:buFont typeface="Arial" panose="020B0604020202020204" pitchFamily="34" charset="0"/>
              <a:buChar char="•"/>
            </a:pPr>
            <a:r>
              <a:rPr lang="en-US" b="1" dirty="0"/>
              <a:t>All other assets are as of the date the form is signed. </a:t>
            </a:r>
          </a:p>
        </p:txBody>
      </p:sp>
      <p:pic>
        <p:nvPicPr>
          <p:cNvPr id="4" name="Picture 3" descr="Screenshot continuation of the Parent Financials section, which asks the parent to enter their assets. There are text boxes for the parent to enter the dollar amounts of annual child support received; the total of cash, savings, and checking accounts; the current net worth of businesses and investment farms; and the current net worth of investments, including real estate.">
            <a:extLst>
              <a:ext uri="{FF2B5EF4-FFF2-40B4-BE49-F238E27FC236}">
                <a16:creationId xmlns:a16="http://schemas.microsoft.com/office/drawing/2014/main" id="{8DB05974-8CB4-0C00-1FB6-3E4F1A3F0934}"/>
              </a:ext>
            </a:extLst>
          </p:cNvPr>
          <p:cNvPicPr>
            <a:picLocks noChangeAspect="1"/>
          </p:cNvPicPr>
          <p:nvPr/>
        </p:nvPicPr>
        <p:blipFill>
          <a:blip r:embed="rId3"/>
          <a:stretch>
            <a:fillRect/>
          </a:stretch>
        </p:blipFill>
        <p:spPr>
          <a:xfrm>
            <a:off x="4781818" y="735739"/>
            <a:ext cx="6953972" cy="5801794"/>
          </a:xfrm>
          <a:prstGeom prst="rect">
            <a:avLst/>
          </a:prstGeom>
          <a:ln w="12700">
            <a:solidFill>
              <a:schemeClr val="tx1"/>
            </a:solidFill>
          </a:ln>
        </p:spPr>
      </p:pic>
      <p:sp>
        <p:nvSpPr>
          <p:cNvPr id="5" name="Slide Number Placeholder 4">
            <a:extLst>
              <a:ext uri="{C183D7F6-B498-43B3-948B-1728B52AA6E4}">
                <adec:decorative xmlns:adec="http://schemas.microsoft.com/office/drawing/2017/decorative" val="1"/>
              </a:ext>
            </a:extLst>
          </p:cNvPr>
          <p:cNvSpPr>
            <a:spLocks noGrp="1"/>
          </p:cNvSpPr>
          <p:nvPr>
            <p:ph type="sldNum" sz="quarter" idx="4"/>
          </p:nvPr>
        </p:nvSpPr>
        <p:spPr/>
        <p:txBody>
          <a:bodyPr/>
          <a:lstStyle/>
          <a:p>
            <a:fld id="{234755BD-B4AC-9044-BCE4-27904766F8BB}" type="slidenum">
              <a:rPr lang="en-US" smtClean="0"/>
              <a:pPr/>
              <a:t>37</a:t>
            </a:fld>
            <a:endParaRPr lang="en-US"/>
          </a:p>
        </p:txBody>
      </p:sp>
    </p:spTree>
    <p:extLst>
      <p:ext uri="{BB962C8B-B14F-4D97-AF65-F5344CB8AC3E}">
        <p14:creationId xmlns:p14="http://schemas.microsoft.com/office/powerpoint/2010/main" val="2193483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838200" y="556995"/>
            <a:ext cx="10515600" cy="1133693"/>
          </a:xfrm>
        </p:spPr>
        <p:txBody>
          <a:bodyPr>
            <a:normAutofit/>
          </a:bodyPr>
          <a:lstStyle/>
          <a:p>
            <a:r>
              <a:rPr lang="en-US" sz="5200" b="1">
                <a:latin typeface="Oswald" panose="00000500000000000000" pitchFamily="2" charset="0"/>
              </a:rPr>
              <a:t>Assets NOT reported</a:t>
            </a:r>
          </a:p>
        </p:txBody>
      </p:sp>
      <p:graphicFrame>
        <p:nvGraphicFramePr>
          <p:cNvPr id="7" name="Content Placeholder 1">
            <a:extLst>
              <a:ext uri="{FF2B5EF4-FFF2-40B4-BE49-F238E27FC236}">
                <a16:creationId xmlns:a16="http://schemas.microsoft.com/office/drawing/2014/main" id="{F2BA6C5C-A92F-5C6F-5CBB-69B1EB05218B}"/>
              </a:ext>
            </a:extLst>
          </p:cNvPr>
          <p:cNvGraphicFramePr>
            <a:graphicFrameLocks noGrp="1"/>
          </p:cNvGraphicFramePr>
          <p:nvPr>
            <p:ph idx="1"/>
            <p:extLst>
              <p:ext uri="{D42A27DB-BD31-4B8C-83A1-F6EECF244321}">
                <p14:modId xmlns:p14="http://schemas.microsoft.com/office/powerpoint/2010/main" val="171775465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3732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37">
            <a:extLst>
              <a:ext uri="{FF2B5EF4-FFF2-40B4-BE49-F238E27FC236}">
                <a16:creationId xmlns:a16="http://schemas.microsoft.com/office/drawing/2014/main" id="{B36F400F-DF28-43BC-8D8E-4929793B3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DFCDC53-2129-B67E-9D76-A4A9A1D83F04}"/>
              </a:ext>
            </a:extLst>
          </p:cNvPr>
          <p:cNvSpPr>
            <a:spLocks noGrp="1"/>
          </p:cNvSpPr>
          <p:nvPr>
            <p:ph type="title"/>
          </p:nvPr>
        </p:nvSpPr>
        <p:spPr>
          <a:xfrm>
            <a:off x="838200" y="668377"/>
            <a:ext cx="10515600" cy="1325563"/>
          </a:xfrm>
        </p:spPr>
        <p:txBody>
          <a:bodyPr>
            <a:normAutofit/>
          </a:bodyPr>
          <a:lstStyle/>
          <a:p>
            <a:r>
              <a:rPr lang="en-US" b="1" dirty="0">
                <a:latin typeface="Oswald" panose="00000500000000000000" pitchFamily="2" charset="0"/>
              </a:rPr>
              <a:t>Assets Reported  </a:t>
            </a:r>
          </a:p>
        </p:txBody>
      </p:sp>
      <p:sp>
        <p:nvSpPr>
          <p:cNvPr id="14" name="Content Placeholder 4">
            <a:extLst>
              <a:ext uri="{FF2B5EF4-FFF2-40B4-BE49-F238E27FC236}">
                <a16:creationId xmlns:a16="http://schemas.microsoft.com/office/drawing/2014/main" id="{FE193304-50C2-CD78-8A5E-3CE1D226A96A}"/>
              </a:ext>
            </a:extLst>
          </p:cNvPr>
          <p:cNvSpPr>
            <a:spLocks noGrp="1"/>
          </p:cNvSpPr>
          <p:nvPr>
            <p:ph sz="half" idx="1"/>
          </p:nvPr>
        </p:nvSpPr>
        <p:spPr>
          <a:xfrm>
            <a:off x="838199" y="2177456"/>
            <a:ext cx="9686732" cy="4223344"/>
          </a:xfrm>
        </p:spPr>
        <p:txBody>
          <a:bodyPr>
            <a:normAutofit/>
          </a:bodyPr>
          <a:lstStyle/>
          <a:p>
            <a:r>
              <a:rPr lang="en-US" sz="1600" b="1" dirty="0">
                <a:latin typeface="Oswald" panose="00000500000000000000" pitchFamily="2" charset="0"/>
                <a:ea typeface="Verdana" panose="020B0604030504040204" pitchFamily="34" charset="0"/>
              </a:rPr>
              <a:t>Real estate (not the home you live in)</a:t>
            </a:r>
          </a:p>
          <a:p>
            <a:r>
              <a:rPr lang="en-US" sz="1600" b="1" dirty="0">
                <a:latin typeface="Oswald" panose="00000500000000000000" pitchFamily="2" charset="0"/>
                <a:ea typeface="Verdana" panose="020B0604030504040204" pitchFamily="34" charset="0"/>
              </a:rPr>
              <a:t>Rental property</a:t>
            </a:r>
          </a:p>
          <a:p>
            <a:r>
              <a:rPr lang="en-US" sz="1600" b="1" dirty="0">
                <a:latin typeface="Oswald" panose="00000500000000000000" pitchFamily="2" charset="0"/>
                <a:ea typeface="Verdana" panose="020B0604030504040204" pitchFamily="34" charset="0"/>
              </a:rPr>
              <a:t>Trust funds</a:t>
            </a:r>
          </a:p>
          <a:p>
            <a:r>
              <a:rPr lang="en-US" sz="1600" b="1" dirty="0">
                <a:latin typeface="Oswald" panose="00000500000000000000" pitchFamily="2" charset="0"/>
                <a:ea typeface="Verdana" panose="020B0604030504040204" pitchFamily="34" charset="0"/>
              </a:rPr>
              <a:t>Business and/or investment farm value</a:t>
            </a:r>
          </a:p>
          <a:p>
            <a:pPr lvl="1"/>
            <a:r>
              <a:rPr lang="en-US" sz="1600" b="1" dirty="0">
                <a:latin typeface="Oswald" panose="00000500000000000000" pitchFamily="2" charset="0"/>
                <a:ea typeface="Verdana" panose="020B0604030504040204" pitchFamily="34" charset="0"/>
              </a:rPr>
              <a:t>Market value of land, building, machinery, equipment, inventory, etc. </a:t>
            </a:r>
          </a:p>
          <a:p>
            <a:r>
              <a:rPr lang="en-US" sz="1600" b="1" dirty="0">
                <a:latin typeface="Oswald" panose="00000500000000000000" pitchFamily="2" charset="0"/>
                <a:ea typeface="Verdana" panose="020B0604030504040204" pitchFamily="34" charset="0"/>
              </a:rPr>
              <a:t>Uniform Gifts to Minor Act accounts (UGMA and UTMA)</a:t>
            </a:r>
          </a:p>
          <a:p>
            <a:r>
              <a:rPr lang="en-US" sz="1600" b="1" dirty="0">
                <a:latin typeface="Oswald" panose="00000500000000000000" pitchFamily="2" charset="0"/>
                <a:ea typeface="Verdana" panose="020B0604030504040204" pitchFamily="34" charset="0"/>
              </a:rPr>
              <a:t>Money market funds; mutual funds; stocks; stock options; bonds; certificates of deposits</a:t>
            </a:r>
          </a:p>
          <a:p>
            <a:r>
              <a:rPr lang="en-US" sz="1600" b="1" dirty="0">
                <a:latin typeface="Oswald" panose="00000500000000000000" pitchFamily="2" charset="0"/>
                <a:ea typeface="Verdana" panose="020B0604030504040204" pitchFamily="34" charset="0"/>
              </a:rPr>
              <a:t>Other securities and Commodities</a:t>
            </a:r>
          </a:p>
          <a:p>
            <a:r>
              <a:rPr lang="en-US" sz="1600" b="1" dirty="0">
                <a:latin typeface="Oswald" panose="00000500000000000000" pitchFamily="2" charset="0"/>
                <a:ea typeface="Verdana" panose="020B0604030504040204" pitchFamily="34" charset="0"/>
              </a:rPr>
              <a:t>Installment and land sale contracts </a:t>
            </a:r>
          </a:p>
          <a:p>
            <a:r>
              <a:rPr lang="en-US" sz="1600" b="1" dirty="0">
                <a:latin typeface="Oswald" panose="00000500000000000000" pitchFamily="2" charset="0"/>
                <a:ea typeface="Verdana" panose="020B0604030504040204" pitchFamily="34" charset="0"/>
              </a:rPr>
              <a:t>Qualified education benefits and education savings accounts/529 savings plans/Coverdell savings plans/refund value of prepaid tuition plans</a:t>
            </a:r>
          </a:p>
          <a:p>
            <a:pPr marL="0" indent="0">
              <a:buNone/>
            </a:pPr>
            <a:endParaRPr lang="en-US" sz="1300" dirty="0"/>
          </a:p>
        </p:txBody>
      </p:sp>
      <p:sp>
        <p:nvSpPr>
          <p:cNvPr id="19" name="Content Placeholder 3">
            <a:extLst>
              <a:ext uri="{FF2B5EF4-FFF2-40B4-BE49-F238E27FC236}">
                <a16:creationId xmlns:a16="http://schemas.microsoft.com/office/drawing/2014/main" id="{ECC5830B-7117-B21C-87EC-5E1E8E107410}"/>
              </a:ext>
            </a:extLst>
          </p:cNvPr>
          <p:cNvSpPr>
            <a:spLocks noGrp="1"/>
          </p:cNvSpPr>
          <p:nvPr>
            <p:ph sz="half" idx="2"/>
          </p:nvPr>
        </p:nvSpPr>
        <p:spPr>
          <a:xfrm>
            <a:off x="6582592" y="1169749"/>
            <a:ext cx="5097780" cy="1325563"/>
          </a:xfrm>
        </p:spPr>
        <p:txBody>
          <a:bodyPr>
            <a:normAutofit/>
          </a:bodyPr>
          <a:lstStyle/>
          <a:p>
            <a:r>
              <a:rPr lang="en-US" sz="2400" dirty="0">
                <a:latin typeface="Oswald" panose="00000500000000000000" pitchFamily="2" charset="0"/>
                <a:ea typeface="Verdana" panose="020B0604030504040204" pitchFamily="34" charset="0"/>
              </a:rPr>
              <a:t>Report the Net Worth of Assets:</a:t>
            </a:r>
          </a:p>
          <a:p>
            <a:pPr lvl="1"/>
            <a:r>
              <a:rPr lang="en-US" dirty="0">
                <a:latin typeface="Oswald" panose="00000500000000000000" pitchFamily="2" charset="0"/>
                <a:ea typeface="Verdana" panose="020B0604030504040204" pitchFamily="34" charset="0"/>
              </a:rPr>
              <a:t>Value today minus debt</a:t>
            </a:r>
          </a:p>
          <a:p>
            <a:pPr lvl="1"/>
            <a:r>
              <a:rPr lang="en-US" dirty="0">
                <a:latin typeface="Oswald" panose="00000500000000000000" pitchFamily="2" charset="0"/>
                <a:ea typeface="Verdana" panose="020B0604030504040204" pitchFamily="34" charset="0"/>
              </a:rPr>
              <a:t>Negative value is reported as Zero</a:t>
            </a:r>
          </a:p>
        </p:txBody>
      </p:sp>
    </p:spTree>
    <p:extLst>
      <p:ext uri="{BB962C8B-B14F-4D97-AF65-F5344CB8AC3E}">
        <p14:creationId xmlns:p14="http://schemas.microsoft.com/office/powerpoint/2010/main" val="546407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9">
            <a:extLst>
              <a:ext uri="{FF2B5EF4-FFF2-40B4-BE49-F238E27FC236}">
                <a16:creationId xmlns:a16="http://schemas.microsoft.com/office/drawing/2014/main" id="{7301F447-EEF7-48F5-AF73-7566EE7F6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EE14D20-0037-056D-2CE5-C71B50C67C9A}"/>
              </a:ext>
            </a:extLst>
          </p:cNvPr>
          <p:cNvSpPr>
            <a:spLocks noGrp="1"/>
          </p:cNvSpPr>
          <p:nvPr>
            <p:ph type="title"/>
          </p:nvPr>
        </p:nvSpPr>
        <p:spPr>
          <a:xfrm>
            <a:off x="841248" y="334644"/>
            <a:ext cx="10509504" cy="1076914"/>
          </a:xfrm>
        </p:spPr>
        <p:txBody>
          <a:bodyPr anchor="ctr">
            <a:normAutofit/>
          </a:bodyPr>
          <a:lstStyle/>
          <a:p>
            <a:r>
              <a:rPr lang="en-US" sz="4000" b="1">
                <a:latin typeface="Oswald" panose="00000500000000000000" pitchFamily="2" charset="0"/>
              </a:rPr>
              <a:t>The FAFSA Form</a:t>
            </a:r>
          </a:p>
        </p:txBody>
      </p:sp>
      <p:sp>
        <p:nvSpPr>
          <p:cNvPr id="35" name="Rectangle 11">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6" name="Rectangle 13">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512994"/>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1">
            <a:extLst>
              <a:ext uri="{FF2B5EF4-FFF2-40B4-BE49-F238E27FC236}">
                <a16:creationId xmlns:a16="http://schemas.microsoft.com/office/drawing/2014/main" id="{B94B0532-D01A-7350-7B20-72D154C07A48}"/>
              </a:ext>
            </a:extLst>
          </p:cNvPr>
          <p:cNvGraphicFramePr>
            <a:graphicFrameLocks noGrp="1"/>
          </p:cNvGraphicFramePr>
          <p:nvPr>
            <p:ph idx="1"/>
            <p:extLst>
              <p:ext uri="{D42A27DB-BD31-4B8C-83A1-F6EECF244321}">
                <p14:modId xmlns:p14="http://schemas.microsoft.com/office/powerpoint/2010/main" val="144453902"/>
              </p:ext>
            </p:extLst>
          </p:nvPr>
        </p:nvGraphicFramePr>
        <p:xfrm>
          <a:off x="838200" y="1737360"/>
          <a:ext cx="10506456" cy="4535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3094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sp>
        <p:nvSpPr>
          <p:cNvPr id="1447" name="Google Shape;1447;p87"/>
          <p:cNvSpPr txBox="1">
            <a:spLocks noGrp="1"/>
          </p:cNvSpPr>
          <p:nvPr>
            <p:ph type="title" idx="4294967295"/>
          </p:nvPr>
        </p:nvSpPr>
        <p:spPr>
          <a:xfrm>
            <a:off x="654904" y="526986"/>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a:solidFill>
                  <a:schemeClr val="dk1"/>
                </a:solidFill>
                <a:latin typeface="Oswald"/>
                <a:ea typeface="Oswald"/>
                <a:cs typeface="Oswald"/>
                <a:sym typeface="Oswald"/>
              </a:rPr>
              <a:t>Parent Signature</a:t>
            </a:r>
            <a:endParaRPr sz="4267" b="1" i="0" u="none" strike="noStrike" cap="none" dirty="0">
              <a:solidFill>
                <a:schemeClr val="dk1"/>
              </a:solidFill>
              <a:latin typeface="Oswald"/>
              <a:ea typeface="Oswald"/>
              <a:cs typeface="Oswald"/>
              <a:sym typeface="Oswald"/>
            </a:endParaRPr>
          </a:p>
        </p:txBody>
      </p:sp>
      <p:sp>
        <p:nvSpPr>
          <p:cNvPr id="1448" name="Google Shape;1448;p87"/>
          <p:cNvSpPr txBox="1"/>
          <p:nvPr/>
        </p:nvSpPr>
        <p:spPr>
          <a:xfrm>
            <a:off x="695244" y="1716076"/>
            <a:ext cx="3087047" cy="415494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On this page, the parent acknowledges the terms and conditions of the FAFSA</a:t>
            </a:r>
            <a:r>
              <a:rPr kumimoji="0" lang="en-US" sz="1600" b="1" i="0" u="none" strike="noStrike" kern="0" cap="none" spc="0" normalizeH="0" baseline="30000" noProof="0" dirty="0">
                <a:ln>
                  <a:noFill/>
                </a:ln>
                <a:solidFill>
                  <a:srgbClr val="191918"/>
                </a:solidFill>
                <a:effectLst/>
                <a:uLnTx/>
                <a:uFillTx/>
                <a:latin typeface="Arial"/>
                <a:ea typeface="Arial"/>
                <a:cs typeface="Arial"/>
                <a:sym typeface="Arial"/>
              </a:rPr>
              <a:t>®</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form and signs their section. </a:t>
            </a: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kumimoji="0" lang="en-US" sz="1600" b="1" i="0" u="none" strike="noStrike" kern="0" cap="none" spc="0" normalizeH="0" baseline="0" noProof="0" dirty="0">
              <a:ln>
                <a:noFill/>
              </a:ln>
              <a:solidFill>
                <a:srgbClr val="191918"/>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lang="en-US" sz="1600" b="1" kern="0" dirty="0">
              <a:solidFill>
                <a:srgbClr val="191918"/>
              </a:solidFill>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kumimoji="0" lang="en-US" sz="1600" b="1" i="0" u="none" strike="noStrike" kern="0" cap="none" spc="0" normalizeH="0" baseline="0" noProof="0" dirty="0">
              <a:ln>
                <a:noFill/>
              </a:ln>
              <a:solidFill>
                <a:srgbClr val="191918"/>
              </a:solidFill>
              <a:effectLst/>
              <a:uLnTx/>
              <a:uFillTx/>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Since all required sections are complete, the parent can both sign and submit the student’s FAFSA form.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449" name="Google Shape;1449;p87" descr="Screenshot of the signature page. The parent is instructed to review the terms and conditions they will be agreeing to by signing the FAFSA form. A checkbox indicates the parent agrees to the terms, and there is a button below that for the parent to “Sign and Submit” the form."/>
          <p:cNvPicPr preferRelativeResize="0"/>
          <p:nvPr/>
        </p:nvPicPr>
        <p:blipFill rotWithShape="1">
          <a:blip r:embed="rId3">
            <a:alphaModFix/>
          </a:blip>
          <a:srcRect/>
          <a:stretch/>
        </p:blipFill>
        <p:spPr>
          <a:xfrm>
            <a:off x="4274020" y="1311157"/>
            <a:ext cx="5435245" cy="5389681"/>
          </a:xfrm>
          <a:prstGeom prst="rect">
            <a:avLst/>
          </a:prstGeom>
          <a:noFill/>
          <a:ln w="12700" cap="flat" cmpd="sng">
            <a:solidFill>
              <a:schemeClr val="dk1"/>
            </a:solidFill>
            <a:prstDash val="solid"/>
            <a:round/>
            <a:headEnd type="none" w="sm" len="sm"/>
            <a:tailEnd type="none" w="sm" len="sm"/>
          </a:ln>
        </p:spPr>
      </p:pic>
      <p:sp>
        <p:nvSpPr>
          <p:cNvPr id="1450" name="Google Shape;1450;p87"/>
          <p:cNvSpPr/>
          <p:nvPr/>
        </p:nvSpPr>
        <p:spPr>
          <a:xfrm>
            <a:off x="9109165" y="6245301"/>
            <a:ext cx="978408" cy="484632"/>
          </a:xfrm>
          <a:prstGeom prst="leftArrow">
            <a:avLst>
              <a:gd name="adj1" fmla="val 50000"/>
              <a:gd name="adj2" fmla="val 50000"/>
            </a:avLst>
          </a:prstGeom>
          <a:solidFill>
            <a:srgbClr val="F89622"/>
          </a:solidFill>
          <a:ln w="12700" cap="flat" cmpd="sng">
            <a:solidFill>
              <a:srgbClr val="F8962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p88"/>
          <p:cNvSpPr txBox="1">
            <a:spLocks noGrp="1"/>
          </p:cNvSpPr>
          <p:nvPr>
            <p:ph type="title" idx="4294967295"/>
          </p:nvPr>
        </p:nvSpPr>
        <p:spPr>
          <a:xfrm>
            <a:off x="654904" y="540433"/>
            <a:ext cx="11582400" cy="9160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4250" b="1" i="0" u="none" strike="noStrike" cap="none" dirty="0">
                <a:solidFill>
                  <a:schemeClr val="dk1"/>
                </a:solidFill>
                <a:latin typeface="Oswald"/>
                <a:ea typeface="Oswald"/>
                <a:cs typeface="Oswald"/>
                <a:sym typeface="Oswald"/>
              </a:rPr>
              <a:t>Student FAFSA</a:t>
            </a:r>
            <a:r>
              <a:rPr lang="en-US" sz="4250" b="1" i="0" u="none" strike="noStrike" cap="none" baseline="30000" dirty="0">
                <a:solidFill>
                  <a:schemeClr val="dk1"/>
                </a:solidFill>
                <a:latin typeface="Oswald"/>
                <a:ea typeface="Oswald"/>
                <a:cs typeface="Oswald"/>
                <a:sym typeface="Oswald"/>
              </a:rPr>
              <a:t>®</a:t>
            </a:r>
            <a:r>
              <a:rPr lang="en-US" sz="4250" b="1" i="0" u="none" strike="noStrike" cap="none" dirty="0">
                <a:solidFill>
                  <a:schemeClr val="dk1"/>
                </a:solidFill>
                <a:latin typeface="Oswald"/>
                <a:ea typeface="Oswald"/>
                <a:cs typeface="Oswald"/>
                <a:sym typeface="Oswald"/>
              </a:rPr>
              <a:t> Confirmation</a:t>
            </a:r>
            <a:endParaRPr sz="4267" b="1" i="0" u="none" strike="noStrike" cap="none" dirty="0">
              <a:solidFill>
                <a:schemeClr val="dk1"/>
              </a:solidFill>
              <a:latin typeface="Oswald"/>
              <a:ea typeface="Oswald"/>
              <a:cs typeface="Oswald"/>
              <a:sym typeface="Oswald"/>
            </a:endParaRPr>
          </a:p>
        </p:txBody>
      </p:sp>
      <p:sp>
        <p:nvSpPr>
          <p:cNvPr id="1457" name="Google Shape;1457;p88"/>
          <p:cNvSpPr txBox="1"/>
          <p:nvPr/>
        </p:nvSpPr>
        <p:spPr>
          <a:xfrm>
            <a:off x="247828" y="1725318"/>
            <a:ext cx="3958413" cy="415494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Upon submitting the student’s FAFSA</a:t>
            </a:r>
            <a:r>
              <a:rPr kumimoji="0" lang="en-US" sz="1600" b="1" i="0" u="none" strike="noStrike" kern="0" cap="none" spc="0" normalizeH="0" baseline="30000" noProof="0" dirty="0">
                <a:ln>
                  <a:noFill/>
                </a:ln>
                <a:solidFill>
                  <a:srgbClr val="191918"/>
                </a:solidFill>
                <a:effectLst/>
                <a:uLnTx/>
                <a:uFillTx/>
                <a:latin typeface="Arial"/>
                <a:ea typeface="Arial"/>
                <a:cs typeface="Arial"/>
                <a:sym typeface="Arial"/>
              </a:rPr>
              <a:t>®</a:t>
            </a: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form, the parent is presented an abbreviated confirmation page. </a:t>
            </a: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lang="en-US" sz="1600" b="1" kern="0" dirty="0">
              <a:solidFill>
                <a:srgbClr val="191918"/>
              </a:solidFill>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The student will receive an email with the full, detailed confirmation.</a:t>
            </a: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endParaRPr lang="en-US" sz="1600" b="1" kern="0" dirty="0">
              <a:solidFill>
                <a:srgbClr val="191918"/>
              </a:solidFill>
              <a:latin typeface="Arial"/>
              <a:ea typeface="Arial"/>
              <a:cs typeface="Arial"/>
              <a:sym typeface="Arial"/>
            </a:endParaRPr>
          </a:p>
          <a:p>
            <a:pPr marL="0" marR="0" lvl="0" indent="0" algn="l" defTabSz="914400" rtl="0" eaLnBrk="1" fontAlgn="auto" latinLnBrk="0" hangingPunct="1">
              <a:lnSpc>
                <a:spcPct val="150000"/>
              </a:lnSpc>
              <a:spcBef>
                <a:spcPts val="0"/>
              </a:spcBef>
              <a:spcAft>
                <a:spcPts val="0"/>
              </a:spcAft>
              <a:buClr>
                <a:srgbClr val="191918"/>
              </a:buClr>
              <a:buSzPts val="1600"/>
              <a:buFont typeface="Arial"/>
              <a:buNone/>
              <a:tabLst/>
              <a:defRPr/>
            </a:pPr>
            <a:r>
              <a:rPr kumimoji="0" lang="en-US" sz="1600" b="1" i="0" u="none" strike="noStrike" kern="0" cap="none" spc="0" normalizeH="0" baseline="0" noProof="0" dirty="0">
                <a:ln>
                  <a:noFill/>
                </a:ln>
                <a:solidFill>
                  <a:srgbClr val="191918"/>
                </a:solidFill>
                <a:effectLst/>
                <a:uLnTx/>
                <a:uFillTx/>
                <a:latin typeface="Arial"/>
                <a:ea typeface="Arial"/>
                <a:cs typeface="Arial"/>
                <a:sym typeface="Arial"/>
              </a:rPr>
              <a:t> </a:t>
            </a:r>
            <a:r>
              <a:rPr kumimoji="0" lang="en-US" sz="1600" b="1" i="0" u="none" strike="noStrike" kern="0" cap="none" spc="0" normalizeH="0" baseline="0" noProof="0" dirty="0">
                <a:ln>
                  <a:noFill/>
                </a:ln>
                <a:solidFill>
                  <a:srgbClr val="0070C0"/>
                </a:solidFill>
                <a:effectLst/>
                <a:uLnTx/>
                <a:uFillTx/>
                <a:latin typeface="Arial"/>
                <a:ea typeface="Arial"/>
                <a:cs typeface="Arial"/>
                <a:sym typeface="Arial"/>
              </a:rPr>
              <a:t>With the student and parent sections completed and signed, the FAFSA form is now considered complete and submitted for processing. </a:t>
            </a:r>
            <a:endParaRPr kumimoji="0" sz="2400" b="1" i="0" u="none" strike="noStrike" kern="0" cap="none" spc="0" normalizeH="0" baseline="0" noProof="0" dirty="0">
              <a:ln>
                <a:noFill/>
              </a:ln>
              <a:solidFill>
                <a:srgbClr val="0070C0"/>
              </a:solidFill>
              <a:effectLst/>
              <a:uLnTx/>
              <a:uFillTx/>
              <a:latin typeface="Arial"/>
              <a:ea typeface="Arial"/>
              <a:cs typeface="Arial"/>
              <a:sym typeface="Arial"/>
            </a:endParaRPr>
          </a:p>
        </p:txBody>
      </p:sp>
      <p:pic>
        <p:nvPicPr>
          <p:cNvPr id="1458" name="Google Shape;1458;p88" descr="Screenshot of the parent completion page, which informs the parent that the FAFSA form is now complete. The parent is reminded that they can track and manage the student’s FAFSA form in the “My Activity” section of their StudentAid.gov account. There’s a button that the parent can use to “View Status.” Below that, the parent is given information on what happens next. This includes a confirmation email, one to three days for FAFSA form processing, and direct communication coming from the student’s school(s).  "/>
          <p:cNvPicPr preferRelativeResize="0"/>
          <p:nvPr/>
        </p:nvPicPr>
        <p:blipFill rotWithShape="1">
          <a:blip r:embed="rId3">
            <a:alphaModFix/>
          </a:blip>
          <a:srcRect/>
          <a:stretch/>
        </p:blipFill>
        <p:spPr>
          <a:xfrm>
            <a:off x="4777743" y="1261427"/>
            <a:ext cx="6394562" cy="5311886"/>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09287-F4BB-CE43-FAE4-C46CA686912C}"/>
              </a:ext>
            </a:extLst>
          </p:cNvPr>
          <p:cNvSpPr>
            <a:spLocks noGrp="1"/>
          </p:cNvSpPr>
          <p:nvPr>
            <p:ph type="title"/>
          </p:nvPr>
        </p:nvSpPr>
        <p:spPr>
          <a:xfrm>
            <a:off x="630935" y="639520"/>
            <a:ext cx="5023415" cy="1719072"/>
          </a:xfrm>
        </p:spPr>
        <p:txBody>
          <a:bodyPr anchor="b">
            <a:normAutofit/>
          </a:bodyPr>
          <a:lstStyle/>
          <a:p>
            <a:r>
              <a:rPr lang="en-US" sz="5400" dirty="0">
                <a:latin typeface="Oswald" panose="00000500000000000000" pitchFamily="2" charset="0"/>
              </a:rPr>
              <a:t>What if….   </a:t>
            </a:r>
          </a:p>
        </p:txBody>
      </p:sp>
      <p:sp>
        <p:nvSpPr>
          <p:cNvPr id="12"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C1DC5FA-F2B8-0186-8859-46641A244AC0}"/>
              </a:ext>
            </a:extLst>
          </p:cNvPr>
          <p:cNvSpPr>
            <a:spLocks noGrp="1"/>
          </p:cNvSpPr>
          <p:nvPr>
            <p:ph idx="1"/>
          </p:nvPr>
        </p:nvSpPr>
        <p:spPr>
          <a:xfrm>
            <a:off x="222191" y="2807208"/>
            <a:ext cx="4956560" cy="3410712"/>
          </a:xfrm>
        </p:spPr>
        <p:txBody>
          <a:bodyPr anchor="t">
            <a:normAutofit fontScale="92500" lnSpcReduction="10000"/>
          </a:bodyPr>
          <a:lstStyle/>
          <a:p>
            <a:r>
              <a:rPr lang="en-US" sz="2200" dirty="0"/>
              <a:t>There will be a paper FAFSA form available.</a:t>
            </a:r>
          </a:p>
          <a:p>
            <a:endParaRPr lang="en-US" sz="2200" dirty="0"/>
          </a:p>
          <a:p>
            <a:r>
              <a:rPr lang="en-US" sz="2200" dirty="0"/>
              <a:t>It will take several weeks to process once mailed to the Federal Processing System. </a:t>
            </a:r>
          </a:p>
          <a:p>
            <a:endParaRPr lang="en-US" sz="2200" dirty="0"/>
          </a:p>
          <a:p>
            <a:r>
              <a:rPr lang="en-US" sz="2200" dirty="0"/>
              <a:t>Even with wet signature on the paper FAFSA, they will still need to confirm identity….</a:t>
            </a:r>
          </a:p>
          <a:p>
            <a:endParaRPr lang="en-US" sz="2200" dirty="0"/>
          </a:p>
          <a:p>
            <a:pPr lvl="1"/>
            <a:r>
              <a:rPr lang="en-US" sz="1800" dirty="0"/>
              <a:t>HOW is still to be determined. </a:t>
            </a:r>
          </a:p>
          <a:p>
            <a:pPr marL="0" indent="0">
              <a:buNone/>
            </a:pPr>
            <a:endParaRPr lang="en-US" sz="2200" dirty="0"/>
          </a:p>
        </p:txBody>
      </p:sp>
      <p:pic>
        <p:nvPicPr>
          <p:cNvPr id="5" name="Picture 4">
            <a:extLst>
              <a:ext uri="{FF2B5EF4-FFF2-40B4-BE49-F238E27FC236}">
                <a16:creationId xmlns:a16="http://schemas.microsoft.com/office/drawing/2014/main" id="{53960D42-8F0C-5F00-17C8-54FCBDD50FCE}"/>
              </a:ext>
            </a:extLst>
          </p:cNvPr>
          <p:cNvPicPr>
            <a:picLocks noChangeAspect="1"/>
          </p:cNvPicPr>
          <p:nvPr/>
        </p:nvPicPr>
        <p:blipFill rotWithShape="1">
          <a:blip r:embed="rId2"/>
          <a:srcRect t="5156"/>
          <a:stretch/>
        </p:blipFill>
        <p:spPr>
          <a:xfrm>
            <a:off x="5091089" y="1261927"/>
            <a:ext cx="6970180" cy="3090562"/>
          </a:xfrm>
          <a:prstGeom prst="rect">
            <a:avLst/>
          </a:prstGeom>
        </p:spPr>
      </p:pic>
    </p:spTree>
    <p:extLst>
      <p:ext uri="{BB962C8B-B14F-4D97-AF65-F5344CB8AC3E}">
        <p14:creationId xmlns:p14="http://schemas.microsoft.com/office/powerpoint/2010/main" val="3831349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49" name="Rectangle 10343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25" name="Rectangle 2"/>
          <p:cNvSpPr>
            <a:spLocks noGrp="1" noChangeArrowheads="1"/>
          </p:cNvSpPr>
          <p:nvPr>
            <p:ph type="title"/>
          </p:nvPr>
        </p:nvSpPr>
        <p:spPr>
          <a:xfrm>
            <a:off x="838200" y="557188"/>
            <a:ext cx="10515600" cy="1133499"/>
          </a:xfrm>
        </p:spPr>
        <p:txBody>
          <a:bodyPr>
            <a:normAutofit/>
          </a:bodyPr>
          <a:lstStyle/>
          <a:p>
            <a:pPr algn="ctr" eaLnBrk="1" hangingPunct="1"/>
            <a:r>
              <a:rPr lang="en-US" sz="5200" b="1" dirty="0">
                <a:latin typeface="Oswald" panose="00000500000000000000" pitchFamily="2" charset="0"/>
              </a:rPr>
              <a:t>Special Circumstances</a:t>
            </a:r>
          </a:p>
        </p:txBody>
      </p:sp>
      <p:sp>
        <p:nvSpPr>
          <p:cNvPr id="103434" name="Date Placeholder 4" hidden="1">
            <a:extLst>
              <a:ext uri="{FF2B5EF4-FFF2-40B4-BE49-F238E27FC236}">
                <a16:creationId xmlns:a16="http://schemas.microsoft.com/office/drawing/2014/main" id="{54BAD846-21BA-1C9C-670B-CD2D0806579D}"/>
              </a:ext>
            </a:extLst>
          </p:cNvPr>
          <p:cNvSpPr>
            <a:spLocks noGrp="1"/>
          </p:cNvSpPr>
          <p:nvPr>
            <p:ph type="dt" sz="half" idx="4294967295"/>
          </p:nvPr>
        </p:nvSpPr>
        <p:spPr>
          <a:xfrm>
            <a:off x="1981200" y="6356351"/>
            <a:ext cx="2133600" cy="365125"/>
          </a:xfrm>
          <a:prstGeom prst="rect">
            <a:avLst/>
          </a:prstGeom>
        </p:spPr>
        <p:txBody>
          <a:bodyPr/>
          <a:lstStyle/>
          <a:p>
            <a:pPr>
              <a:spcAft>
                <a:spcPts val="600"/>
              </a:spcAft>
            </a:pPr>
            <a:fld id="{E0FF7F73-54F0-4A68-B31A-52714374AB29}" type="datetime1">
              <a:rPr lang="en-US" smtClean="0"/>
              <a:pPr>
                <a:spcAft>
                  <a:spcPts val="600"/>
                </a:spcAft>
              </a:pPr>
              <a:t>10/20/2023</a:t>
            </a:fld>
            <a:endParaRPr lang="en-US"/>
          </a:p>
        </p:txBody>
      </p:sp>
      <p:graphicFrame>
        <p:nvGraphicFramePr>
          <p:cNvPr id="103428" name="Rectangle 3">
            <a:extLst>
              <a:ext uri="{FF2B5EF4-FFF2-40B4-BE49-F238E27FC236}">
                <a16:creationId xmlns:a16="http://schemas.microsoft.com/office/drawing/2014/main" id="{EC44A704-DE3D-B6DE-495B-A939A326CD7E}"/>
              </a:ext>
            </a:extLst>
          </p:cNvPr>
          <p:cNvGraphicFramePr>
            <a:graphicFrameLocks noGrp="1"/>
          </p:cNvGraphicFramePr>
          <p:nvPr>
            <p:ph idx="1"/>
            <p:extLst>
              <p:ext uri="{D42A27DB-BD31-4B8C-83A1-F6EECF244321}">
                <p14:modId xmlns:p14="http://schemas.microsoft.com/office/powerpoint/2010/main" val="7611703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0508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a:extLst>
              <a:ext uri="{FF2B5EF4-FFF2-40B4-BE49-F238E27FC236}">
                <a16:creationId xmlns:a16="http://schemas.microsoft.com/office/drawing/2014/main" id="{9E61E53E-FEB7-467A-AD11-E48EA1F248D1}"/>
              </a:ext>
            </a:extLst>
          </p:cNvPr>
          <p:cNvSpPr txBox="1">
            <a:spLocks noChangeArrowheads="1"/>
          </p:cNvSpPr>
          <p:nvPr/>
        </p:nvSpPr>
        <p:spPr>
          <a:xfrm>
            <a:off x="1676400" y="281578"/>
            <a:ext cx="8839200" cy="937622"/>
          </a:xfrm>
          <a:prstGeom prst="rect">
            <a:avLst/>
          </a:prstGeom>
        </p:spPr>
        <p:txBody>
          <a:bodyPr/>
          <a:lstStyle>
            <a:lvl1pPr algn="l" defTabSz="914400" rtl="0" eaLnBrk="1" latinLnBrk="0" hangingPunct="1">
              <a:lnSpc>
                <a:spcPct val="90000"/>
              </a:lnSpc>
              <a:spcBef>
                <a:spcPct val="0"/>
              </a:spcBef>
              <a:buNone/>
              <a:defRPr sz="3600" kern="1200">
                <a:solidFill>
                  <a:srgbClr val="333399"/>
                </a:solidFill>
                <a:latin typeface="Verdana" panose="020B0604030504040204" pitchFamily="34" charset="0"/>
                <a:ea typeface="Verdana" panose="020B0604030504040204" pitchFamily="34" charset="0"/>
                <a:cs typeface="Verdana" panose="020B0604030504040204" pitchFamily="34" charset="0"/>
              </a:defRPr>
            </a:lvl1pPr>
          </a:lstStyle>
          <a:p>
            <a:r>
              <a:rPr lang="en-US" b="1" dirty="0">
                <a:solidFill>
                  <a:schemeClr val="tx1"/>
                </a:solidFill>
                <a:latin typeface="Oswald" panose="00000500000000000000" pitchFamily="2" charset="0"/>
              </a:rPr>
              <a:t>Special Circumstances</a:t>
            </a:r>
          </a:p>
        </p:txBody>
      </p:sp>
      <p:grpSp>
        <p:nvGrpSpPr>
          <p:cNvPr id="9" name="Group 8"/>
          <p:cNvGrpSpPr/>
          <p:nvPr/>
        </p:nvGrpSpPr>
        <p:grpSpPr>
          <a:xfrm>
            <a:off x="1655164" y="878142"/>
            <a:ext cx="8462910" cy="4793432"/>
            <a:chOff x="130666" y="5357"/>
            <a:chExt cx="8660875" cy="5672225"/>
          </a:xfrm>
        </p:grpSpPr>
        <p:sp>
          <p:nvSpPr>
            <p:cNvPr id="10" name="Cloud Callout 9"/>
            <p:cNvSpPr/>
            <p:nvPr/>
          </p:nvSpPr>
          <p:spPr>
            <a:xfrm>
              <a:off x="6038270" y="5357"/>
              <a:ext cx="2753271" cy="2057400"/>
            </a:xfrm>
            <a:prstGeom prst="cloudCallout">
              <a:avLst>
                <a:gd name="adj1" fmla="val -23547"/>
                <a:gd name="adj2" fmla="val 148133"/>
              </a:avLst>
            </a:prstGeom>
            <a:solidFill>
              <a:schemeClr val="tx2">
                <a:lumMod val="75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Loss of Child Support</a:t>
              </a:r>
            </a:p>
          </p:txBody>
        </p:sp>
        <p:pic>
          <p:nvPicPr>
            <p:cNvPr id="1026" name="Picture 2" descr="T:\NASFAA U\Video Design and Tools\Common Craft Cut-Outs\Pack_Scene_2_PNG_0\village_landscap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620182"/>
              <a:ext cx="8400488"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Cloud Callout 2"/>
            <p:cNvSpPr/>
            <p:nvPr/>
          </p:nvSpPr>
          <p:spPr>
            <a:xfrm>
              <a:off x="257694" y="412880"/>
              <a:ext cx="4161663" cy="1939819"/>
            </a:xfrm>
            <a:prstGeom prst="cloudCallout">
              <a:avLst>
                <a:gd name="adj1" fmla="val 11247"/>
                <a:gd name="adj2" fmla="val 20166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Unusual uncovered medical/dental expenses</a:t>
              </a:r>
            </a:p>
          </p:txBody>
        </p:sp>
        <p:sp>
          <p:nvSpPr>
            <p:cNvPr id="6" name="Cloud Callout 5"/>
            <p:cNvSpPr/>
            <p:nvPr/>
          </p:nvSpPr>
          <p:spPr>
            <a:xfrm>
              <a:off x="130666" y="2129018"/>
              <a:ext cx="2127260" cy="1527761"/>
            </a:xfrm>
            <a:prstGeom prst="cloudCallout">
              <a:avLst>
                <a:gd name="adj1" fmla="val -4410"/>
                <a:gd name="adj2" fmla="val 86662"/>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Parent or spouse death</a:t>
              </a:r>
            </a:p>
          </p:txBody>
        </p:sp>
        <p:sp>
          <p:nvSpPr>
            <p:cNvPr id="5" name="Cloud Callout 4"/>
            <p:cNvSpPr/>
            <p:nvPr/>
          </p:nvSpPr>
          <p:spPr>
            <a:xfrm>
              <a:off x="3211268" y="1071704"/>
              <a:ext cx="3478570" cy="1538473"/>
            </a:xfrm>
            <a:prstGeom prst="cloudCallout">
              <a:avLst>
                <a:gd name="adj1" fmla="val 26825"/>
                <a:gd name="adj2" fmla="val 120209"/>
              </a:avLst>
            </a:prstGeom>
            <a:solidFill>
              <a:schemeClr val="accent1">
                <a:lumMod val="7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Extraordinary dependent care </a:t>
              </a:r>
            </a:p>
          </p:txBody>
        </p:sp>
        <p:sp>
          <p:nvSpPr>
            <p:cNvPr id="2" name="Cloud Callout 1"/>
            <p:cNvSpPr/>
            <p:nvPr/>
          </p:nvSpPr>
          <p:spPr>
            <a:xfrm>
              <a:off x="1748444" y="2345860"/>
              <a:ext cx="2570647" cy="1186398"/>
            </a:xfrm>
            <a:prstGeom prst="cloudCallout">
              <a:avLst>
                <a:gd name="adj1" fmla="val 22900"/>
                <a:gd name="adj2" fmla="val 156468"/>
              </a:avLst>
            </a:prstGeom>
            <a:solidFill>
              <a:srgbClr val="7FA3CF"/>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Loss of employment</a:t>
              </a:r>
            </a:p>
          </p:txBody>
        </p:sp>
        <p:sp>
          <p:nvSpPr>
            <p:cNvPr id="4" name="Cloud Callout 3"/>
            <p:cNvSpPr/>
            <p:nvPr/>
          </p:nvSpPr>
          <p:spPr>
            <a:xfrm>
              <a:off x="4051522" y="2352698"/>
              <a:ext cx="2638316" cy="955411"/>
            </a:xfrm>
            <a:prstGeom prst="cloudCallout">
              <a:avLst>
                <a:gd name="adj1" fmla="val -35368"/>
                <a:gd name="adj2" fmla="val 17994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Divorce</a:t>
              </a:r>
            </a:p>
          </p:txBody>
        </p:sp>
      </p:grpSp>
      <p:sp>
        <p:nvSpPr>
          <p:cNvPr id="13" name="Cloud Callout 2">
            <a:extLst>
              <a:ext uri="{FF2B5EF4-FFF2-40B4-BE49-F238E27FC236}">
                <a16:creationId xmlns:a16="http://schemas.microsoft.com/office/drawing/2014/main" id="{EE24C4B0-9059-45CF-9809-117CEECA1176}"/>
              </a:ext>
            </a:extLst>
          </p:cNvPr>
          <p:cNvSpPr/>
          <p:nvPr/>
        </p:nvSpPr>
        <p:spPr>
          <a:xfrm>
            <a:off x="7741113" y="2333545"/>
            <a:ext cx="2799277" cy="1764127"/>
          </a:xfrm>
          <a:prstGeom prst="cloudCallout">
            <a:avLst>
              <a:gd name="adj1" fmla="val -8974"/>
              <a:gd name="adj2" fmla="val 130561"/>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Student cannot obtain parental information</a:t>
            </a:r>
          </a:p>
        </p:txBody>
      </p:sp>
    </p:spTree>
    <p:extLst>
      <p:ext uri="{BB962C8B-B14F-4D97-AF65-F5344CB8AC3E}">
        <p14:creationId xmlns:p14="http://schemas.microsoft.com/office/powerpoint/2010/main" val="24782466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9">
            <a:extLst>
              <a:ext uri="{FF2B5EF4-FFF2-40B4-BE49-F238E27FC236}">
                <a16:creationId xmlns:a16="http://schemas.microsoft.com/office/drawing/2014/main" id="{7D144591-E9E9-4209-8701-3BB48A917D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73355" y="1684303"/>
            <a:ext cx="3899108" cy="5577367"/>
          </a:xfrm>
        </p:spPr>
        <p:txBody>
          <a:bodyPr>
            <a:normAutofit/>
          </a:bodyPr>
          <a:lstStyle/>
          <a:p>
            <a:r>
              <a:rPr lang="en-US" sz="5200" b="1" dirty="0"/>
              <a:t>Financial Aid Office Review</a:t>
            </a:r>
          </a:p>
        </p:txBody>
      </p:sp>
      <p:graphicFrame>
        <p:nvGraphicFramePr>
          <p:cNvPr id="5" name="Content Placeholder 2">
            <a:extLst>
              <a:ext uri="{FF2B5EF4-FFF2-40B4-BE49-F238E27FC236}">
                <a16:creationId xmlns:a16="http://schemas.microsoft.com/office/drawing/2014/main" id="{73D106C5-CAA1-1670-3FC7-D51A1C32C9F0}"/>
              </a:ext>
            </a:extLst>
          </p:cNvPr>
          <p:cNvGraphicFramePr>
            <a:graphicFrameLocks noGrp="1"/>
          </p:cNvGraphicFramePr>
          <p:nvPr>
            <p:ph idx="1"/>
            <p:extLst>
              <p:ext uri="{D42A27DB-BD31-4B8C-83A1-F6EECF244321}">
                <p14:modId xmlns:p14="http://schemas.microsoft.com/office/powerpoint/2010/main" val="161519852"/>
              </p:ext>
            </p:extLst>
          </p:nvPr>
        </p:nvGraphicFramePr>
        <p:xfrm>
          <a:off x="838200" y="620392"/>
          <a:ext cx="6630174"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Graphic 3" descr="Schoolhouse with solid fill">
            <a:extLst>
              <a:ext uri="{FF2B5EF4-FFF2-40B4-BE49-F238E27FC236}">
                <a16:creationId xmlns:a16="http://schemas.microsoft.com/office/drawing/2014/main" id="{A32DA253-67CB-08F8-C3EC-3B08DEAE2B3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71447" y="620392"/>
            <a:ext cx="2583832" cy="2583832"/>
          </a:xfrm>
          <a:prstGeom prst="rect">
            <a:avLst/>
          </a:prstGeom>
        </p:spPr>
      </p:pic>
    </p:spTree>
    <p:extLst>
      <p:ext uri="{BB962C8B-B14F-4D97-AF65-F5344CB8AC3E}">
        <p14:creationId xmlns:p14="http://schemas.microsoft.com/office/powerpoint/2010/main" val="35405614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511E31C-1EE7-4EE5-BB35-84357F4C0E2A}"/>
              </a:ext>
            </a:extLst>
          </p:cNvPr>
          <p:cNvSpPr>
            <a:spLocks noGrp="1"/>
          </p:cNvSpPr>
          <p:nvPr>
            <p:ph type="title"/>
          </p:nvPr>
        </p:nvSpPr>
        <p:spPr>
          <a:xfrm>
            <a:off x="838200" y="459863"/>
            <a:ext cx="10515600" cy="1004594"/>
          </a:xfrm>
        </p:spPr>
        <p:txBody>
          <a:bodyPr>
            <a:normAutofit/>
          </a:bodyPr>
          <a:lstStyle/>
          <a:p>
            <a:pPr algn="ctr"/>
            <a:r>
              <a:rPr lang="en-US" b="1" dirty="0">
                <a:solidFill>
                  <a:srgbClr val="FFFFFF"/>
                </a:solidFill>
                <a:latin typeface="Oswald" panose="00000500000000000000" pitchFamily="2" charset="0"/>
              </a:rPr>
              <a:t>School Communications</a:t>
            </a:r>
          </a:p>
        </p:txBody>
      </p:sp>
      <p:sp>
        <p:nvSpPr>
          <p:cNvPr id="19" name="Rectangle: Rounded Corners 11">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1">
            <a:extLst>
              <a:ext uri="{FF2B5EF4-FFF2-40B4-BE49-F238E27FC236}">
                <a16:creationId xmlns:a16="http://schemas.microsoft.com/office/drawing/2014/main" id="{1BCF73B0-0D91-5BEF-09D3-82BAF52C030A}"/>
              </a:ext>
            </a:extLst>
          </p:cNvPr>
          <p:cNvGraphicFramePr>
            <a:graphicFrameLocks noGrp="1"/>
          </p:cNvGraphicFramePr>
          <p:nvPr>
            <p:ph idx="1"/>
            <p:extLst>
              <p:ext uri="{D42A27DB-BD31-4B8C-83A1-F6EECF244321}">
                <p14:modId xmlns:p14="http://schemas.microsoft.com/office/powerpoint/2010/main" val="3218234227"/>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35835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6353A9-0533-4B87-9DA5-DD3AEF718C26}"/>
              </a:ext>
            </a:extLst>
          </p:cNvPr>
          <p:cNvSpPr>
            <a:spLocks noGrp="1"/>
          </p:cNvSpPr>
          <p:nvPr>
            <p:ph type="title"/>
          </p:nvPr>
        </p:nvSpPr>
        <p:spPr>
          <a:xfrm>
            <a:off x="761839" y="1138266"/>
            <a:ext cx="8689810" cy="647806"/>
          </a:xfrm>
        </p:spPr>
        <p:txBody>
          <a:bodyPr anchor="t">
            <a:normAutofit/>
          </a:bodyPr>
          <a:lstStyle/>
          <a:p>
            <a:r>
              <a:rPr lang="en-US" sz="3600" b="1">
                <a:latin typeface="Oswald" panose="00000500000000000000" pitchFamily="2" charset="0"/>
              </a:rPr>
              <a:t>Student Privacy</a:t>
            </a:r>
            <a:endParaRPr lang="en-US" sz="3600" b="1" dirty="0">
              <a:latin typeface="Oswald" panose="00000500000000000000" pitchFamily="2" charset="0"/>
            </a:endParaRPr>
          </a:p>
        </p:txBody>
      </p:sp>
      <p:cxnSp>
        <p:nvCxnSpPr>
          <p:cNvPr id="24" name="Straight Connector 9">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894E46C2-A67C-4371-BAA3-63612A06262F}"/>
              </a:ext>
            </a:extLst>
          </p:cNvPr>
          <p:cNvSpPr>
            <a:spLocks noGrp="1"/>
          </p:cNvSpPr>
          <p:nvPr>
            <p:ph idx="1"/>
          </p:nvPr>
        </p:nvSpPr>
        <p:spPr>
          <a:xfrm>
            <a:off x="1403865" y="1970915"/>
            <a:ext cx="9170100" cy="2213677"/>
          </a:xfrm>
        </p:spPr>
        <p:txBody>
          <a:bodyPr>
            <a:normAutofit fontScale="85000" lnSpcReduction="10000"/>
          </a:bodyPr>
          <a:lstStyle/>
          <a:p>
            <a:r>
              <a:rPr lang="en-US" sz="2400">
                <a:latin typeface="Oswald" panose="00000500000000000000" pitchFamily="2" charset="0"/>
              </a:rPr>
              <a:t>Once a student </a:t>
            </a:r>
            <a:r>
              <a:rPr lang="en-US" sz="2400" b="1">
                <a:latin typeface="Oswald" panose="00000500000000000000" pitchFamily="2" charset="0"/>
              </a:rPr>
              <a:t>enrolls</a:t>
            </a:r>
            <a:r>
              <a:rPr lang="en-US" sz="2400">
                <a:latin typeface="Oswald" panose="00000500000000000000" pitchFamily="2" charset="0"/>
              </a:rPr>
              <a:t>, their college record (academics and finances) is protected under </a:t>
            </a:r>
            <a:r>
              <a:rPr lang="en-US" sz="2400" b="1">
                <a:latin typeface="Oswald" panose="00000500000000000000" pitchFamily="2" charset="0"/>
              </a:rPr>
              <a:t>FERPA </a:t>
            </a:r>
          </a:p>
          <a:p>
            <a:pPr marL="0" indent="0">
              <a:buNone/>
            </a:pPr>
            <a:endParaRPr lang="en-US" sz="2400" b="1">
              <a:latin typeface="Oswald" panose="00000500000000000000" pitchFamily="2" charset="0"/>
            </a:endParaRPr>
          </a:p>
          <a:p>
            <a:r>
              <a:rPr lang="en-US" sz="2400">
                <a:latin typeface="Oswald" panose="00000500000000000000" pitchFamily="2" charset="0"/>
              </a:rPr>
              <a:t>Students can give parent/guardian permission to access this information if they choose. </a:t>
            </a:r>
          </a:p>
          <a:p>
            <a:pPr marL="0" indent="0">
              <a:buNone/>
            </a:pPr>
            <a:endParaRPr lang="en-US" sz="2400">
              <a:latin typeface="Oswald" panose="00000500000000000000" pitchFamily="2" charset="0"/>
            </a:endParaRPr>
          </a:p>
          <a:p>
            <a:r>
              <a:rPr lang="en-US" sz="2400">
                <a:latin typeface="Oswald" panose="00000500000000000000" pitchFamily="2" charset="0"/>
              </a:rPr>
              <a:t>EXAMPLE:</a:t>
            </a:r>
            <a:endParaRPr lang="en-US" sz="2000" dirty="0"/>
          </a:p>
        </p:txBody>
      </p:sp>
      <p:pic>
        <p:nvPicPr>
          <p:cNvPr id="5" name="Picture 4">
            <a:extLst>
              <a:ext uri="{FF2B5EF4-FFF2-40B4-BE49-F238E27FC236}">
                <a16:creationId xmlns:a16="http://schemas.microsoft.com/office/drawing/2014/main" id="{4345A505-B219-43CA-94C3-B0EF53FA0D9C}"/>
              </a:ext>
            </a:extLst>
          </p:cNvPr>
          <p:cNvPicPr>
            <a:picLocks noChangeAspect="1"/>
          </p:cNvPicPr>
          <p:nvPr/>
        </p:nvPicPr>
        <p:blipFill>
          <a:blip r:embed="rId2"/>
          <a:stretch>
            <a:fillRect/>
          </a:stretch>
        </p:blipFill>
        <p:spPr>
          <a:xfrm>
            <a:off x="3428920" y="3774332"/>
            <a:ext cx="6563242" cy="2723745"/>
          </a:xfrm>
          <a:prstGeom prst="rect">
            <a:avLst/>
          </a:prstGeom>
        </p:spPr>
      </p:pic>
      <p:pic>
        <p:nvPicPr>
          <p:cNvPr id="1026" name="Picture 2" descr="When You Can't Un-Send It: Teacher's Group Chat Mishap Leads to FERPA  Violation - Thompson &amp; Horton">
            <a:extLst>
              <a:ext uri="{FF2B5EF4-FFF2-40B4-BE49-F238E27FC236}">
                <a16:creationId xmlns:a16="http://schemas.microsoft.com/office/drawing/2014/main" id="{0D8C83D8-AC7E-195F-4455-987D13AE1F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41575">
            <a:off x="8890831" y="328641"/>
            <a:ext cx="2819400" cy="1619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4359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Rectangle 42">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2">
            <a:extLst>
              <a:ext uri="{FF2B5EF4-FFF2-40B4-BE49-F238E27FC236}">
                <a16:creationId xmlns:a16="http://schemas.microsoft.com/office/drawing/2014/main" id="{A02B92C3-823E-A2EB-6EBB-27BC100161D8}"/>
              </a:ext>
            </a:extLst>
          </p:cNvPr>
          <p:cNvSpPr>
            <a:spLocks noGrp="1"/>
          </p:cNvSpPr>
          <p:nvPr>
            <p:ph type="title"/>
          </p:nvPr>
        </p:nvSpPr>
        <p:spPr>
          <a:xfrm>
            <a:off x="6248400" y="365125"/>
            <a:ext cx="5105398" cy="1952744"/>
          </a:xfrm>
        </p:spPr>
        <p:txBody>
          <a:bodyPr vert="horz" lIns="91440" tIns="45720" rIns="91440" bIns="45720" rtlCol="0" anchor="ctr">
            <a:normAutofit/>
          </a:bodyPr>
          <a:lstStyle/>
          <a:p>
            <a:r>
              <a:rPr lang="en-US" b="1" kern="1200" dirty="0">
                <a:solidFill>
                  <a:schemeClr val="tx1"/>
                </a:solidFill>
                <a:latin typeface="Oswald" panose="00000500000000000000" pitchFamily="2" charset="0"/>
              </a:rPr>
              <a:t>Contact Information:</a:t>
            </a:r>
          </a:p>
        </p:txBody>
      </p:sp>
      <p:sp>
        <p:nvSpPr>
          <p:cNvPr id="56" name="Freeform: Shape 44">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3" name="Graphic 2" descr="Telephone with solid fill">
            <a:extLst>
              <a:ext uri="{FF2B5EF4-FFF2-40B4-BE49-F238E27FC236}">
                <a16:creationId xmlns:a16="http://schemas.microsoft.com/office/drawing/2014/main" id="{A2312098-C8B7-563F-DB7F-11A47904CC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1134" y="1918107"/>
            <a:ext cx="3195204" cy="3195204"/>
          </a:xfrm>
          <a:prstGeom prst="rect">
            <a:avLst/>
          </a:prstGeom>
        </p:spPr>
      </p:pic>
      <p:sp>
        <p:nvSpPr>
          <p:cNvPr id="5" name="Rectangle 4"/>
          <p:cNvSpPr/>
          <p:nvPr/>
        </p:nvSpPr>
        <p:spPr>
          <a:xfrm>
            <a:off x="3555051" y="1787958"/>
            <a:ext cx="8306511" cy="3630078"/>
          </a:xfrm>
          <a:prstGeom prst="rect">
            <a:avLst/>
          </a:prstGeom>
        </p:spPr>
        <p:txBody>
          <a:bodyPr vert="horz" lIns="91440" tIns="45720" rIns="91440" bIns="45720" rtlCol="0">
            <a:normAutofit/>
          </a:bodyPr>
          <a:lstStyle/>
          <a:p>
            <a:pPr indent="-228600">
              <a:lnSpc>
                <a:spcPct val="90000"/>
              </a:lnSpc>
              <a:spcBef>
                <a:spcPct val="20000"/>
              </a:spcBef>
              <a:buFont typeface="Arial" panose="020B0604020202020204" pitchFamily="34" charset="0"/>
              <a:buChar char="•"/>
            </a:pPr>
            <a:endParaRPr lang="en-US" sz="2000" dirty="0"/>
          </a:p>
          <a:p>
            <a:pPr>
              <a:lnSpc>
                <a:spcPct val="90000"/>
              </a:lnSpc>
              <a:spcBef>
                <a:spcPct val="20000"/>
              </a:spcBef>
            </a:pPr>
            <a:r>
              <a:rPr lang="en-US" sz="2000" b="1" dirty="0">
                <a:latin typeface="Oswald" panose="00000500000000000000" pitchFamily="2" charset="0"/>
              </a:rPr>
              <a:t>Feel free to reach out to the OASFAA Outreach Committee with any questions:</a:t>
            </a:r>
          </a:p>
          <a:p>
            <a:pPr algn="ctr">
              <a:lnSpc>
                <a:spcPct val="90000"/>
              </a:lnSpc>
              <a:spcBef>
                <a:spcPct val="20000"/>
              </a:spcBef>
            </a:pPr>
            <a:r>
              <a:rPr lang="en-US" sz="2000" b="1" dirty="0">
                <a:latin typeface="Oswald" panose="00000500000000000000" pitchFamily="2" charset="0"/>
                <a:hlinkClick r:id="rId4"/>
              </a:rPr>
              <a:t>Outreach@oasfaa.org</a:t>
            </a:r>
            <a:endParaRPr lang="en-US" sz="2000" b="1" dirty="0">
              <a:latin typeface="Oswald" panose="00000500000000000000" pitchFamily="2" charset="0"/>
            </a:endParaRPr>
          </a:p>
          <a:p>
            <a:pPr algn="ctr">
              <a:lnSpc>
                <a:spcPct val="90000"/>
              </a:lnSpc>
              <a:spcBef>
                <a:spcPct val="20000"/>
              </a:spcBef>
            </a:pPr>
            <a:r>
              <a:rPr lang="en-US" sz="2000" b="1" dirty="0">
                <a:latin typeface="Oswald" panose="00000500000000000000" pitchFamily="2" charset="0"/>
              </a:rPr>
              <a:t> </a:t>
            </a:r>
            <a:endParaRPr lang="en-US" sz="2000" dirty="0">
              <a:latin typeface="Oswald" panose="00000500000000000000" pitchFamily="2" charset="0"/>
            </a:endParaRPr>
          </a:p>
          <a:p>
            <a:pPr indent="-228600">
              <a:lnSpc>
                <a:spcPct val="90000"/>
              </a:lnSpc>
              <a:spcBef>
                <a:spcPct val="20000"/>
              </a:spcBef>
              <a:buFont typeface="Arial" panose="020B0604020202020204" pitchFamily="34" charset="0"/>
              <a:buChar char="•"/>
            </a:pPr>
            <a:endParaRPr lang="en-US" sz="2000" dirty="0"/>
          </a:p>
        </p:txBody>
      </p:sp>
    </p:spTree>
    <p:extLst>
      <p:ext uri="{BB962C8B-B14F-4D97-AF65-F5344CB8AC3E}">
        <p14:creationId xmlns:p14="http://schemas.microsoft.com/office/powerpoint/2010/main" val="314400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5">
            <a:extLst>
              <a:ext uri="{FF2B5EF4-FFF2-40B4-BE49-F238E27FC236}">
                <a16:creationId xmlns:a16="http://schemas.microsoft.com/office/drawing/2014/main" id="{88DA9F06-1363-CD67-8429-ACB017CD1D49}"/>
              </a:ext>
            </a:extLst>
          </p:cNvPr>
          <p:cNvSpPr>
            <a:spLocks noGrp="1"/>
          </p:cNvSpPr>
          <p:nvPr>
            <p:ph sz="half" idx="2"/>
          </p:nvPr>
        </p:nvSpPr>
        <p:spPr>
          <a:xfrm>
            <a:off x="2199692" y="4176877"/>
            <a:ext cx="7792616" cy="1776825"/>
          </a:xfrm>
        </p:spPr>
        <p:txBody>
          <a:bodyPr>
            <a:normAutofit/>
          </a:bodyPr>
          <a:lstStyle/>
          <a:p>
            <a:pPr>
              <a:lnSpc>
                <a:spcPct val="90000"/>
              </a:lnSpc>
            </a:pPr>
            <a:r>
              <a:rPr lang="en-US" sz="2400" dirty="0">
                <a:latin typeface="Oswald" panose="00000500000000000000" pitchFamily="2" charset="0"/>
              </a:rPr>
              <a:t>Factors that determine the SAI: </a:t>
            </a:r>
          </a:p>
          <a:p>
            <a:pPr lvl="1">
              <a:lnSpc>
                <a:spcPct val="90000"/>
              </a:lnSpc>
            </a:pPr>
            <a:r>
              <a:rPr lang="en-US" dirty="0">
                <a:latin typeface="Oswald" panose="00000500000000000000" pitchFamily="2" charset="0"/>
              </a:rPr>
              <a:t>Student and parent income (taxed and untaxed) for </a:t>
            </a:r>
            <a:r>
              <a:rPr lang="en-US" b="1" dirty="0">
                <a:latin typeface="Oswald" panose="00000500000000000000" pitchFamily="2" charset="0"/>
              </a:rPr>
              <a:t>2022</a:t>
            </a:r>
          </a:p>
          <a:p>
            <a:pPr lvl="1">
              <a:lnSpc>
                <a:spcPct val="90000"/>
              </a:lnSpc>
            </a:pPr>
            <a:r>
              <a:rPr lang="en-US" dirty="0">
                <a:latin typeface="Oswald" panose="00000500000000000000" pitchFamily="2" charset="0"/>
              </a:rPr>
              <a:t>Assets</a:t>
            </a:r>
          </a:p>
          <a:p>
            <a:pPr lvl="1">
              <a:lnSpc>
                <a:spcPct val="90000"/>
              </a:lnSpc>
            </a:pPr>
            <a:r>
              <a:rPr lang="en-US" dirty="0">
                <a:latin typeface="Oswald" panose="00000500000000000000" pitchFamily="2" charset="0"/>
              </a:rPr>
              <a:t>Family Size</a:t>
            </a:r>
          </a:p>
          <a:p>
            <a:pPr>
              <a:lnSpc>
                <a:spcPct val="90000"/>
              </a:lnSpc>
            </a:pPr>
            <a:endParaRPr lang="en-US" sz="2400" dirty="0"/>
          </a:p>
        </p:txBody>
      </p:sp>
      <p:graphicFrame>
        <p:nvGraphicFramePr>
          <p:cNvPr id="55" name="Content Placeholder 1">
            <a:extLst>
              <a:ext uri="{FF2B5EF4-FFF2-40B4-BE49-F238E27FC236}">
                <a16:creationId xmlns:a16="http://schemas.microsoft.com/office/drawing/2014/main" id="{CE46BF42-81C2-E224-205C-E3BF80C70C0C}"/>
              </a:ext>
            </a:extLst>
          </p:cNvPr>
          <p:cNvGraphicFramePr>
            <a:graphicFrameLocks noGrp="1"/>
          </p:cNvGraphicFramePr>
          <p:nvPr>
            <p:ph sz="half" idx="1"/>
            <p:extLst>
              <p:ext uri="{D42A27DB-BD31-4B8C-83A1-F6EECF244321}">
                <p14:modId xmlns:p14="http://schemas.microsoft.com/office/powerpoint/2010/main" val="1543290758"/>
              </p:ext>
            </p:extLst>
          </p:nvPr>
        </p:nvGraphicFramePr>
        <p:xfrm>
          <a:off x="1379376" y="793101"/>
          <a:ext cx="9974424" cy="35363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51610BEC-297C-3A6E-AE1E-639A004F40D2}"/>
              </a:ext>
            </a:extLst>
          </p:cNvPr>
          <p:cNvSpPr>
            <a:spLocks noGrp="1"/>
          </p:cNvSpPr>
          <p:nvPr>
            <p:ph type="title"/>
          </p:nvPr>
        </p:nvSpPr>
        <p:spPr/>
        <p:txBody>
          <a:bodyPr/>
          <a:lstStyle/>
          <a:p>
            <a:pPr algn="ctr"/>
            <a:r>
              <a:rPr lang="en-US" b="1" dirty="0">
                <a:latin typeface="Oswald" panose="00000500000000000000" pitchFamily="2" charset="0"/>
              </a:rPr>
              <a:t>Student Aid Index</a:t>
            </a:r>
          </a:p>
        </p:txBody>
      </p:sp>
    </p:spTree>
    <p:extLst>
      <p:ext uri="{BB962C8B-B14F-4D97-AF65-F5344CB8AC3E}">
        <p14:creationId xmlns:p14="http://schemas.microsoft.com/office/powerpoint/2010/main" val="1381036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8A72342-7B69-E71B-A1E4-3A35F00FF6CE}"/>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dirty="0">
                <a:latin typeface="Oswald" panose="00000500000000000000" pitchFamily="2" charset="0"/>
              </a:rPr>
              <a:t>Federal Student Aid (FSA) ID</a:t>
            </a:r>
          </a:p>
        </p:txBody>
      </p:sp>
      <p:sp>
        <p:nvSpPr>
          <p:cNvPr id="2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1A439540-38DD-2471-F241-FFD8A7A9A708}"/>
              </a:ext>
            </a:extLst>
          </p:cNvPr>
          <p:cNvSpPr>
            <a:spLocks noGrp="1"/>
          </p:cNvSpPr>
          <p:nvPr>
            <p:ph sz="half" idx="1"/>
          </p:nvPr>
        </p:nvSpPr>
        <p:spPr>
          <a:xfrm>
            <a:off x="389875" y="1911492"/>
            <a:ext cx="7690435" cy="4554621"/>
          </a:xfrm>
        </p:spPr>
        <p:txBody>
          <a:bodyPr vert="horz" lIns="91440" tIns="45720" rIns="91440" bIns="45720" rtlCol="0" anchor="t">
            <a:normAutofit fontScale="92500" lnSpcReduction="20000"/>
          </a:bodyPr>
          <a:lstStyle/>
          <a:p>
            <a:r>
              <a:rPr lang="en-US" sz="1700" dirty="0">
                <a:latin typeface="Oswald" panose="00000500000000000000" pitchFamily="2" charset="0"/>
              </a:rPr>
              <a:t>Account username and password </a:t>
            </a:r>
          </a:p>
          <a:p>
            <a:pPr lvl="1"/>
            <a:r>
              <a:rPr lang="en-US" sz="1700" dirty="0">
                <a:latin typeface="Oswald" panose="00000500000000000000" pitchFamily="2" charset="0"/>
              </a:rPr>
              <a:t>Legal electronic signature </a:t>
            </a:r>
          </a:p>
          <a:p>
            <a:pPr marL="0"/>
            <a:endParaRPr lang="en-US" sz="1700" dirty="0">
              <a:latin typeface="Oswald" panose="00000500000000000000" pitchFamily="2" charset="0"/>
            </a:endParaRPr>
          </a:p>
          <a:p>
            <a:r>
              <a:rPr lang="en-US" sz="1700" u="sng" dirty="0">
                <a:latin typeface="Oswald" panose="00000500000000000000" pitchFamily="2" charset="0"/>
              </a:rPr>
              <a:t>Required</a:t>
            </a:r>
            <a:r>
              <a:rPr lang="en-US" sz="1700" dirty="0">
                <a:latin typeface="Oswald" panose="00000500000000000000" pitchFamily="2" charset="0"/>
              </a:rPr>
              <a:t> to access the FAFSA form</a:t>
            </a:r>
          </a:p>
          <a:p>
            <a:pPr marL="804863" lvl="1">
              <a:spcBef>
                <a:spcPct val="20000"/>
              </a:spcBef>
              <a:defRPr/>
            </a:pPr>
            <a:r>
              <a:rPr lang="en-US" sz="1700" dirty="0">
                <a:latin typeface="Oswald" panose="00000500000000000000" pitchFamily="2" charset="0"/>
              </a:rPr>
              <a:t>Required of </a:t>
            </a:r>
            <a:r>
              <a:rPr lang="en-US" sz="1700" u="sng" dirty="0">
                <a:latin typeface="Oswald" panose="00000500000000000000" pitchFamily="2" charset="0"/>
              </a:rPr>
              <a:t>all</a:t>
            </a:r>
            <a:r>
              <a:rPr lang="en-US" sz="1700" dirty="0">
                <a:latin typeface="Oswald" panose="00000500000000000000" pitchFamily="2" charset="0"/>
              </a:rPr>
              <a:t> students and parents</a:t>
            </a:r>
          </a:p>
          <a:p>
            <a:pPr marL="457200" lvl="1">
              <a:spcBef>
                <a:spcPct val="20000"/>
              </a:spcBef>
              <a:defRPr/>
            </a:pPr>
            <a:endParaRPr lang="en-US" sz="1700" dirty="0">
              <a:latin typeface="Oswald" panose="00000500000000000000" pitchFamily="2" charset="0"/>
            </a:endParaRPr>
          </a:p>
          <a:p>
            <a:r>
              <a:rPr lang="en-US" sz="1700" dirty="0">
                <a:latin typeface="Oswald" panose="00000500000000000000" pitchFamily="2" charset="0"/>
              </a:rPr>
              <a:t>Request </a:t>
            </a:r>
            <a:r>
              <a:rPr lang="en-US" sz="1700" u="sng" dirty="0">
                <a:latin typeface="Oswald" panose="00000500000000000000" pitchFamily="2" charset="0"/>
              </a:rPr>
              <a:t>at least 3 days </a:t>
            </a:r>
            <a:r>
              <a:rPr lang="en-US" sz="1700" dirty="0">
                <a:latin typeface="Oswald" panose="00000500000000000000" pitchFamily="2" charset="0"/>
              </a:rPr>
              <a:t>before starting FAFSA</a:t>
            </a:r>
          </a:p>
          <a:p>
            <a:pPr marL="0"/>
            <a:endParaRPr lang="en-US" sz="1700" dirty="0">
              <a:latin typeface="Oswald" panose="00000500000000000000" pitchFamily="2" charset="0"/>
            </a:endParaRPr>
          </a:p>
          <a:p>
            <a:r>
              <a:rPr lang="en-US" sz="1700" dirty="0">
                <a:latin typeface="Oswald" panose="00000500000000000000" pitchFamily="2" charset="0"/>
              </a:rPr>
              <a:t>You will need:</a:t>
            </a:r>
          </a:p>
          <a:p>
            <a:pPr lvl="1"/>
            <a:r>
              <a:rPr lang="en-US" sz="1700" dirty="0">
                <a:latin typeface="Oswald" panose="00000500000000000000" pitchFamily="2" charset="0"/>
              </a:rPr>
              <a:t>Social Security Number</a:t>
            </a:r>
          </a:p>
          <a:p>
            <a:pPr lvl="2"/>
            <a:r>
              <a:rPr lang="en-US" sz="1700" dirty="0">
                <a:latin typeface="Oswald" panose="00000500000000000000" pitchFamily="2" charset="0"/>
              </a:rPr>
              <a:t>Parent that does not have an SSN will have separate verification process</a:t>
            </a:r>
          </a:p>
          <a:p>
            <a:pPr lvl="3"/>
            <a:r>
              <a:rPr lang="en-US" sz="1700" dirty="0">
                <a:latin typeface="Oswald" panose="00000500000000000000" pitchFamily="2" charset="0"/>
              </a:rPr>
              <a:t>Using information from credit bureaus</a:t>
            </a:r>
          </a:p>
          <a:p>
            <a:pPr lvl="3"/>
            <a:r>
              <a:rPr lang="en-US" sz="1700" dirty="0">
                <a:latin typeface="Oswald" panose="00000500000000000000" pitchFamily="2" charset="0"/>
              </a:rPr>
              <a:t>This process is NOT available yet</a:t>
            </a:r>
          </a:p>
          <a:p>
            <a:pPr marL="914400" lvl="2"/>
            <a:endParaRPr lang="en-US" sz="1700" dirty="0">
              <a:highlight>
                <a:srgbClr val="FFFF00"/>
              </a:highlight>
              <a:latin typeface="Oswald" panose="00000500000000000000" pitchFamily="2" charset="0"/>
            </a:endParaRPr>
          </a:p>
          <a:p>
            <a:pPr lvl="1"/>
            <a:r>
              <a:rPr lang="en-US" sz="1700" dirty="0">
                <a:latin typeface="Oswald" panose="00000500000000000000" pitchFamily="2" charset="0"/>
              </a:rPr>
              <a:t>Mobile number and email address</a:t>
            </a:r>
          </a:p>
          <a:p>
            <a:pPr lvl="2"/>
            <a:r>
              <a:rPr lang="en-US" sz="1700" dirty="0">
                <a:latin typeface="Oswald" panose="00000500000000000000" pitchFamily="2" charset="0"/>
              </a:rPr>
              <a:t>Do not use school email address</a:t>
            </a:r>
          </a:p>
          <a:p>
            <a:pPr lvl="2"/>
            <a:r>
              <a:rPr lang="en-US" sz="1700" dirty="0">
                <a:latin typeface="Oswald" panose="00000500000000000000" pitchFamily="2" charset="0"/>
              </a:rPr>
              <a:t>Each parent and student must have separate mobile number and email</a:t>
            </a:r>
          </a:p>
          <a:p>
            <a:endParaRPr lang="en-US" sz="1200" dirty="0"/>
          </a:p>
        </p:txBody>
      </p:sp>
      <p:pic>
        <p:nvPicPr>
          <p:cNvPr id="5" name="Content Placeholder 4" descr="Graphical user interface, text, application&#10;&#10;Description automatically generated">
            <a:extLst>
              <a:ext uri="{FF2B5EF4-FFF2-40B4-BE49-F238E27FC236}">
                <a16:creationId xmlns:a16="http://schemas.microsoft.com/office/drawing/2014/main" id="{A0112C44-357E-5B49-81BA-4912BAA0BCD0}"/>
              </a:ext>
            </a:extLst>
          </p:cNvPr>
          <p:cNvPicPr>
            <a:picLocks noGrp="1" noChangeAspect="1"/>
          </p:cNvPicPr>
          <p:nvPr>
            <p:ph sz="half" idx="2"/>
          </p:nvPr>
        </p:nvPicPr>
        <p:blipFill rotWithShape="1">
          <a:blip r:embed="rId2"/>
          <a:srcRect l="14573" t="2882" r="3065" b="-2"/>
          <a:stretch/>
        </p:blipFill>
        <p:spPr>
          <a:xfrm>
            <a:off x="8258010" y="2016051"/>
            <a:ext cx="3348590" cy="3978412"/>
          </a:xfrm>
          <a:prstGeom prst="rect">
            <a:avLst/>
          </a:prstGeom>
          <a:noFill/>
        </p:spPr>
      </p:pic>
    </p:spTree>
    <p:extLst>
      <p:ext uri="{BB962C8B-B14F-4D97-AF65-F5344CB8AC3E}">
        <p14:creationId xmlns:p14="http://schemas.microsoft.com/office/powerpoint/2010/main" val="1035999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6" name="Rectangle 104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4508E7A-88A6-B6BB-7D61-8577E895C475}"/>
              </a:ext>
            </a:extLst>
          </p:cNvPr>
          <p:cNvSpPr>
            <a:spLocks noGrp="1"/>
          </p:cNvSpPr>
          <p:nvPr>
            <p:ph type="title"/>
          </p:nvPr>
        </p:nvSpPr>
        <p:spPr>
          <a:xfrm>
            <a:off x="630936" y="640080"/>
            <a:ext cx="5465064" cy="1481328"/>
          </a:xfrm>
        </p:spPr>
        <p:txBody>
          <a:bodyPr vert="horz" lIns="91440" tIns="45720" rIns="91440" bIns="45720" rtlCol="0" anchor="b">
            <a:normAutofit/>
          </a:bodyPr>
          <a:lstStyle/>
          <a:p>
            <a:r>
              <a:rPr lang="en-US" sz="2800" b="1" kern="1200" dirty="0">
                <a:solidFill>
                  <a:schemeClr val="tx1"/>
                </a:solidFill>
                <a:latin typeface="Oswald" panose="00000500000000000000" pitchFamily="2" charset="0"/>
              </a:rPr>
              <a:t>Multi-Factor Authentication (MFA)</a:t>
            </a:r>
          </a:p>
        </p:txBody>
      </p:sp>
      <p:sp>
        <p:nvSpPr>
          <p:cNvPr id="1048"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1B1662AC-54ED-15F3-C570-7DBB2B73709A}"/>
              </a:ext>
            </a:extLst>
          </p:cNvPr>
          <p:cNvSpPr>
            <a:spLocks noGrp="1"/>
          </p:cNvSpPr>
          <p:nvPr>
            <p:ph sz="half" idx="2"/>
          </p:nvPr>
        </p:nvSpPr>
        <p:spPr>
          <a:xfrm>
            <a:off x="175712" y="2372868"/>
            <a:ext cx="6018244" cy="4185174"/>
          </a:xfrm>
        </p:spPr>
        <p:txBody>
          <a:bodyPr vert="horz" lIns="91440" tIns="45720" rIns="91440" bIns="45720" rtlCol="0" anchor="t">
            <a:noAutofit/>
          </a:bodyPr>
          <a:lstStyle/>
          <a:p>
            <a:pPr>
              <a:lnSpc>
                <a:spcPct val="150000"/>
              </a:lnSpc>
            </a:pPr>
            <a:r>
              <a:rPr lang="en-US" sz="1600" dirty="0">
                <a:latin typeface="Oswald" panose="00000500000000000000" pitchFamily="2" charset="0"/>
              </a:rPr>
              <a:t>Creating FSA ID requires use of MFA</a:t>
            </a:r>
          </a:p>
          <a:p>
            <a:pPr>
              <a:lnSpc>
                <a:spcPct val="150000"/>
              </a:lnSpc>
            </a:pPr>
            <a:r>
              <a:rPr lang="en-US" sz="1600" dirty="0">
                <a:latin typeface="Oswald" panose="00000500000000000000" pitchFamily="2" charset="0"/>
              </a:rPr>
              <a:t>Use MFA one-time code by: </a:t>
            </a:r>
          </a:p>
          <a:p>
            <a:pPr lvl="1">
              <a:lnSpc>
                <a:spcPct val="150000"/>
              </a:lnSpc>
            </a:pPr>
            <a:r>
              <a:rPr lang="en-US" sz="1600" dirty="0">
                <a:latin typeface="Oswald" panose="00000500000000000000" pitchFamily="2" charset="0"/>
              </a:rPr>
              <a:t>Email</a:t>
            </a:r>
          </a:p>
          <a:p>
            <a:pPr lvl="1">
              <a:lnSpc>
                <a:spcPct val="150000"/>
              </a:lnSpc>
            </a:pPr>
            <a:r>
              <a:rPr lang="en-US" sz="1600" dirty="0">
                <a:latin typeface="Oswald" panose="00000500000000000000" pitchFamily="2" charset="0"/>
              </a:rPr>
              <a:t>Text</a:t>
            </a:r>
          </a:p>
          <a:p>
            <a:pPr lvl="1">
              <a:lnSpc>
                <a:spcPct val="150000"/>
              </a:lnSpc>
            </a:pPr>
            <a:r>
              <a:rPr lang="en-US" sz="1600" dirty="0">
                <a:latin typeface="Oswald" panose="00000500000000000000" pitchFamily="2" charset="0"/>
              </a:rPr>
              <a:t>Authenticator app (download from mobile store)</a:t>
            </a:r>
          </a:p>
          <a:p>
            <a:pPr>
              <a:lnSpc>
                <a:spcPct val="150000"/>
              </a:lnSpc>
            </a:pPr>
            <a:r>
              <a:rPr lang="en-US" sz="1600" dirty="0">
                <a:latin typeface="Oswald" panose="00000500000000000000" pitchFamily="2" charset="0"/>
              </a:rPr>
              <a:t>When FSAID is created you are presented with a one-use back-up code</a:t>
            </a:r>
          </a:p>
          <a:p>
            <a:pPr lvl="1">
              <a:lnSpc>
                <a:spcPct val="150000"/>
              </a:lnSpc>
            </a:pPr>
            <a:r>
              <a:rPr lang="en-US" sz="1600" dirty="0">
                <a:latin typeface="Oswald" panose="00000500000000000000" pitchFamily="2" charset="0"/>
              </a:rPr>
              <a:t>WRITE THIS DOWN (You will not be presented with it again)</a:t>
            </a:r>
          </a:p>
          <a:p>
            <a:pPr lvl="1">
              <a:lnSpc>
                <a:spcPct val="150000"/>
              </a:lnSpc>
            </a:pPr>
            <a:r>
              <a:rPr lang="en-US" sz="1600" dirty="0">
                <a:latin typeface="Oswald" panose="00000500000000000000" pitchFamily="2" charset="0"/>
              </a:rPr>
              <a:t>Used to access account if you cannot use any other MFA</a:t>
            </a:r>
          </a:p>
          <a:p>
            <a:pPr lvl="1">
              <a:lnSpc>
                <a:spcPct val="150000"/>
              </a:lnSpc>
            </a:pPr>
            <a:r>
              <a:rPr lang="en-US" sz="1600" dirty="0">
                <a:latin typeface="Oswald" panose="00000500000000000000" pitchFamily="2" charset="0"/>
              </a:rPr>
              <a:t>Once used, MFA is disabled. Re-enable in your account settings</a:t>
            </a:r>
          </a:p>
          <a:p>
            <a:pPr lvl="1">
              <a:lnSpc>
                <a:spcPct val="150000"/>
              </a:lnSpc>
            </a:pPr>
            <a:r>
              <a:rPr lang="en-US" sz="1600" dirty="0">
                <a:latin typeface="Oswald" panose="00000500000000000000" pitchFamily="2" charset="0"/>
              </a:rPr>
              <a:t>If you cannot log in with MFA or backup code call 1-800-433-3243</a:t>
            </a:r>
          </a:p>
        </p:txBody>
      </p:sp>
      <p:pic>
        <p:nvPicPr>
          <p:cNvPr id="1026" name="Picture 4">
            <a:extLst>
              <a:ext uri="{FF2B5EF4-FFF2-40B4-BE49-F238E27FC236}">
                <a16:creationId xmlns:a16="http://schemas.microsoft.com/office/drawing/2014/main" id="{1F97E8F9-6CBF-9017-6D6A-ED9821199AB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20701" y="640080"/>
            <a:ext cx="4615662" cy="5577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11054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1"/>
        <p:cNvGrpSpPr/>
        <p:nvPr/>
      </p:nvGrpSpPr>
      <p:grpSpPr>
        <a:xfrm>
          <a:off x="0" y="0"/>
          <a:ext cx="0" cy="0"/>
          <a:chOff x="0" y="0"/>
          <a:chExt cx="0" cy="0"/>
        </a:xfrm>
      </p:grpSpPr>
      <p:sp>
        <p:nvSpPr>
          <p:cNvPr id="882" name="Google Shape;882;p14"/>
          <p:cNvSpPr txBox="1">
            <a:spLocks noGrp="1"/>
          </p:cNvSpPr>
          <p:nvPr>
            <p:ph type="title" idx="4294967295"/>
          </p:nvPr>
        </p:nvSpPr>
        <p:spPr>
          <a:xfrm>
            <a:off x="540855" y="190808"/>
            <a:ext cx="9766800" cy="917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250"/>
              <a:buFont typeface="Arial"/>
              <a:buNone/>
            </a:pPr>
            <a:r>
              <a:rPr lang="en-US" sz="3800" b="1" i="0" u="none" strike="noStrike" cap="none" dirty="0">
                <a:solidFill>
                  <a:schemeClr val="dk1"/>
                </a:solidFill>
                <a:latin typeface="Oswald"/>
                <a:ea typeface="Oswald"/>
                <a:cs typeface="Oswald"/>
                <a:sym typeface="Oswald"/>
              </a:rPr>
              <a:t>Student FAFSA</a:t>
            </a:r>
            <a:r>
              <a:rPr lang="en-US" sz="3800" b="1" i="0" u="none" strike="noStrike" cap="none" baseline="30000" dirty="0">
                <a:solidFill>
                  <a:schemeClr val="dk1"/>
                </a:solidFill>
                <a:latin typeface="Arial"/>
                <a:ea typeface="Arial"/>
                <a:cs typeface="Arial"/>
                <a:sym typeface="Arial"/>
              </a:rPr>
              <a:t>®</a:t>
            </a:r>
            <a:r>
              <a:rPr lang="en-US" sz="3800" b="1" i="0" u="none" strike="noStrike" cap="none" dirty="0">
                <a:solidFill>
                  <a:schemeClr val="dk1"/>
                </a:solidFill>
                <a:latin typeface="Oswald"/>
                <a:ea typeface="Oswald"/>
                <a:cs typeface="Oswald"/>
                <a:sym typeface="Oswald"/>
              </a:rPr>
              <a:t> </a:t>
            </a:r>
            <a:endParaRPr sz="3800" b="1" i="0" u="none" strike="noStrike" cap="none" dirty="0">
              <a:solidFill>
                <a:schemeClr val="dk1"/>
              </a:solidFill>
              <a:latin typeface="Oswald"/>
              <a:ea typeface="Oswald"/>
              <a:cs typeface="Oswald"/>
              <a:sym typeface="Oswald"/>
            </a:endParaRPr>
          </a:p>
          <a:p>
            <a:pPr marL="0" marR="0" lvl="0" indent="0" algn="l" rtl="0">
              <a:lnSpc>
                <a:spcPct val="100000"/>
              </a:lnSpc>
              <a:spcBef>
                <a:spcPts val="0"/>
              </a:spcBef>
              <a:spcAft>
                <a:spcPts val="0"/>
              </a:spcAft>
              <a:buClr>
                <a:schemeClr val="dk1"/>
              </a:buClr>
              <a:buSzPts val="4250"/>
              <a:buFont typeface="Arial"/>
              <a:buNone/>
            </a:pPr>
            <a:r>
              <a:rPr lang="en-US" sz="3800" b="1" i="0" u="none" strike="noStrike" cap="none" dirty="0">
                <a:solidFill>
                  <a:schemeClr val="dk1"/>
                </a:solidFill>
                <a:latin typeface="Oswald"/>
                <a:ea typeface="Oswald"/>
                <a:cs typeface="Oswald"/>
                <a:sym typeface="Oswald"/>
              </a:rPr>
              <a:t>Form Landing Page</a:t>
            </a:r>
            <a:endParaRPr sz="3800" b="1" i="0" u="none" strike="noStrike" cap="none" dirty="0">
              <a:solidFill>
                <a:schemeClr val="dk1"/>
              </a:solidFill>
              <a:latin typeface="Oswald"/>
              <a:ea typeface="Oswald"/>
              <a:cs typeface="Oswald"/>
              <a:sym typeface="Oswald"/>
            </a:endParaRPr>
          </a:p>
        </p:txBody>
      </p:sp>
      <p:pic>
        <p:nvPicPr>
          <p:cNvPr id="884" name="Google Shape;884;p14" descr="Screenshot of the Free Application for Federal Student Aid (FAFSA) form landing page. Buttons display the option to “Start a New Form” or “Edit Existing Form.”"/>
          <p:cNvPicPr preferRelativeResize="0"/>
          <p:nvPr/>
        </p:nvPicPr>
        <p:blipFill rotWithShape="1">
          <a:blip r:embed="rId3">
            <a:alphaModFix/>
          </a:blip>
          <a:srcRect l="525"/>
          <a:stretch/>
        </p:blipFill>
        <p:spPr>
          <a:xfrm>
            <a:off x="4606033" y="838273"/>
            <a:ext cx="7354387" cy="5944380"/>
          </a:xfrm>
          <a:prstGeom prst="rect">
            <a:avLst/>
          </a:prstGeom>
          <a:noFill/>
          <a:ln w="12700" cap="flat" cmpd="sng">
            <a:solidFill>
              <a:schemeClr val="dk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433DB6-8D7E-7797-0A71-6166FFF16DE3}"/>
              </a:ext>
            </a:extLst>
          </p:cNvPr>
          <p:cNvSpPr>
            <a:spLocks noGrp="1"/>
          </p:cNvSpPr>
          <p:nvPr>
            <p:ph type="title"/>
          </p:nvPr>
        </p:nvSpPr>
        <p:spPr>
          <a:xfrm>
            <a:off x="838200" y="557188"/>
            <a:ext cx="10515600" cy="1133499"/>
          </a:xfrm>
        </p:spPr>
        <p:txBody>
          <a:bodyPr>
            <a:normAutofit/>
          </a:bodyPr>
          <a:lstStyle/>
          <a:p>
            <a:pPr algn="ctr"/>
            <a:r>
              <a:rPr lang="en-US" sz="5200">
                <a:latin typeface="Oswald" panose="00000500000000000000" pitchFamily="2" charset="0"/>
              </a:rPr>
              <a:t>Contributors </a:t>
            </a:r>
          </a:p>
        </p:txBody>
      </p:sp>
      <p:graphicFrame>
        <p:nvGraphicFramePr>
          <p:cNvPr id="25" name="Content Placeholder 2">
            <a:extLst>
              <a:ext uri="{FF2B5EF4-FFF2-40B4-BE49-F238E27FC236}">
                <a16:creationId xmlns:a16="http://schemas.microsoft.com/office/drawing/2014/main" id="{CBCD99CC-245B-1E24-DF57-309051D00DBD}"/>
              </a:ext>
            </a:extLst>
          </p:cNvPr>
          <p:cNvGraphicFramePr>
            <a:graphicFrameLocks noGrp="1"/>
          </p:cNvGraphicFramePr>
          <p:nvPr>
            <p:ph idx="1"/>
            <p:extLst>
              <p:ext uri="{D42A27DB-BD31-4B8C-83A1-F6EECF244321}">
                <p14:modId xmlns:p14="http://schemas.microsoft.com/office/powerpoint/2010/main" val="1515317561"/>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3733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2533</TotalTime>
  <Words>1910</Words>
  <Application>Microsoft Office PowerPoint</Application>
  <PresentationFormat>Widescreen</PresentationFormat>
  <Paragraphs>292</Paragraphs>
  <Slides>48</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Calibri</vt:lpstr>
      <vt:lpstr>Calibri Light</vt:lpstr>
      <vt:lpstr>Oswald</vt:lpstr>
      <vt:lpstr>Verdana</vt:lpstr>
      <vt:lpstr>Office Theme</vt:lpstr>
      <vt:lpstr>2024-2025 Financial Aid Process</vt:lpstr>
      <vt:lpstr>The Financial Aid Process begins with the FAFSA Form  StudentAid.gov </vt:lpstr>
      <vt:lpstr>2024-2025 Financial Aid Timelines</vt:lpstr>
      <vt:lpstr>The FAFSA Form</vt:lpstr>
      <vt:lpstr>Student Aid Index</vt:lpstr>
      <vt:lpstr>Federal Student Aid (FSA) ID</vt:lpstr>
      <vt:lpstr>Multi-Factor Authentication (MFA)</vt:lpstr>
      <vt:lpstr>Student FAFSA®  Form Landing Page</vt:lpstr>
      <vt:lpstr>Contributors </vt:lpstr>
      <vt:lpstr>Overview of Contributors to the FAFSA</vt:lpstr>
      <vt:lpstr>Dependency Status</vt:lpstr>
      <vt:lpstr>Parent of Record on the FAFSA</vt:lpstr>
      <vt:lpstr>Student Provides Consent</vt:lpstr>
      <vt:lpstr>Student Identity Information</vt:lpstr>
      <vt:lpstr>Introduction: Student Personal Circumstances</vt:lpstr>
      <vt:lpstr>Student Personal Circumstances</vt:lpstr>
      <vt:lpstr>Student Other Circumstances</vt:lpstr>
      <vt:lpstr>Student Unusual Circumstances</vt:lpstr>
      <vt:lpstr>Student Dependency Status: Dependent Student</vt:lpstr>
      <vt:lpstr>Student: Tell Us About Your Parents</vt:lpstr>
      <vt:lpstr>Dependent Student Invites Parents to FAFSA® Form</vt:lpstr>
      <vt:lpstr>Student Demographic Information</vt:lpstr>
      <vt:lpstr>Student Tax Return Information</vt:lpstr>
      <vt:lpstr>Student Assets</vt:lpstr>
      <vt:lpstr>Student College Search</vt:lpstr>
      <vt:lpstr>Student Review Page</vt:lpstr>
      <vt:lpstr>Student Review Page (Continued)</vt:lpstr>
      <vt:lpstr>Student Signature</vt:lpstr>
      <vt:lpstr>Student Section Complete</vt:lpstr>
      <vt:lpstr>Student’s Parent Email</vt:lpstr>
      <vt:lpstr>Parent Log In</vt:lpstr>
      <vt:lpstr>Parent Contributing to the FAFSA® Form</vt:lpstr>
      <vt:lpstr>Parent Identity Information</vt:lpstr>
      <vt:lpstr>Parent Provides Consent</vt:lpstr>
      <vt:lpstr>Parent Family Size</vt:lpstr>
      <vt:lpstr>Parent Number in College</vt:lpstr>
      <vt:lpstr>Parent Assets</vt:lpstr>
      <vt:lpstr>Assets NOT reported</vt:lpstr>
      <vt:lpstr>Assets Reported  </vt:lpstr>
      <vt:lpstr>Parent Signature</vt:lpstr>
      <vt:lpstr>Student FAFSA® Confirmation</vt:lpstr>
      <vt:lpstr>What if….   </vt:lpstr>
      <vt:lpstr>Special Circumstances</vt:lpstr>
      <vt:lpstr>PowerPoint Presentation</vt:lpstr>
      <vt:lpstr>Financial Aid Office Review</vt:lpstr>
      <vt:lpstr>School Communications</vt:lpstr>
      <vt:lpstr>Student Privacy</vt:lpstr>
      <vt:lpstr>Contact Information:</vt:lpstr>
    </vt:vector>
  </TitlesOfParts>
  <Company>The Ohio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Phillips, Faith</dc:creator>
  <cp:lastModifiedBy>Phillips, Faith</cp:lastModifiedBy>
  <cp:revision>44</cp:revision>
  <dcterms:created xsi:type="dcterms:W3CDTF">2023-08-24T01:28:37Z</dcterms:created>
  <dcterms:modified xsi:type="dcterms:W3CDTF">2023-10-20T14:37:56Z</dcterms:modified>
</cp:coreProperties>
</file>