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136.xml" ContentType="application/vnd.openxmlformats-officedocument.presentationml.notesSlide+xml"/>
  <Override PartName="/ppt/ink/ink4.xml" ContentType="application/inkml+xml"/>
  <Override PartName="/ppt/notesSlides/notesSlide137.xml" ContentType="application/vnd.openxmlformats-officedocument.presentationml.notesSlide+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60" r:id="rId1"/>
  </p:sldMasterIdLst>
  <p:notesMasterIdLst>
    <p:notesMasterId r:id="rId164"/>
  </p:notesMasterIdLst>
  <p:sldIdLst>
    <p:sldId id="257" r:id="rId2"/>
    <p:sldId id="259" r:id="rId3"/>
    <p:sldId id="425" r:id="rId4"/>
    <p:sldId id="2146846536" r:id="rId5"/>
    <p:sldId id="410" r:id="rId6"/>
    <p:sldId id="277" r:id="rId7"/>
    <p:sldId id="278" r:id="rId8"/>
    <p:sldId id="280" r:id="rId9"/>
    <p:sldId id="2146846523" r:id="rId10"/>
    <p:sldId id="281" r:id="rId11"/>
    <p:sldId id="282" r:id="rId12"/>
    <p:sldId id="283" r:id="rId13"/>
    <p:sldId id="2146846477" r:id="rId14"/>
    <p:sldId id="2146846537" r:id="rId15"/>
    <p:sldId id="378" r:id="rId16"/>
    <p:sldId id="2146846478" r:id="rId17"/>
    <p:sldId id="2146846481" r:id="rId18"/>
    <p:sldId id="411" r:id="rId19"/>
    <p:sldId id="2146846496" r:id="rId20"/>
    <p:sldId id="2146846495" r:id="rId21"/>
    <p:sldId id="2146846483" r:id="rId22"/>
    <p:sldId id="2146846494" r:id="rId23"/>
    <p:sldId id="2146846484" r:id="rId24"/>
    <p:sldId id="2146846485" r:id="rId25"/>
    <p:sldId id="2146846486" r:id="rId26"/>
    <p:sldId id="2146846487" r:id="rId27"/>
    <p:sldId id="2146846488" r:id="rId28"/>
    <p:sldId id="2146846489" r:id="rId29"/>
    <p:sldId id="2146846490" r:id="rId30"/>
    <p:sldId id="414" r:id="rId31"/>
    <p:sldId id="2146846530" r:id="rId32"/>
    <p:sldId id="2146846526" r:id="rId33"/>
    <p:sldId id="2146846527" r:id="rId34"/>
    <p:sldId id="2146846529" r:id="rId35"/>
    <p:sldId id="2146846531" r:id="rId36"/>
    <p:sldId id="430" r:id="rId37"/>
    <p:sldId id="349" r:id="rId38"/>
    <p:sldId id="2146846532" r:id="rId39"/>
    <p:sldId id="408" r:id="rId40"/>
    <p:sldId id="2146846506" r:id="rId41"/>
    <p:sldId id="409" r:id="rId42"/>
    <p:sldId id="413" r:id="rId43"/>
    <p:sldId id="400" r:id="rId44"/>
    <p:sldId id="401" r:id="rId45"/>
    <p:sldId id="2146846522" r:id="rId46"/>
    <p:sldId id="2146846538" r:id="rId47"/>
    <p:sldId id="3267" r:id="rId48"/>
    <p:sldId id="3266" r:id="rId49"/>
    <p:sldId id="3265" r:id="rId50"/>
    <p:sldId id="3264" r:id="rId51"/>
    <p:sldId id="3263" r:id="rId52"/>
    <p:sldId id="3261" r:id="rId53"/>
    <p:sldId id="3260" r:id="rId54"/>
    <p:sldId id="3274" r:id="rId55"/>
    <p:sldId id="3271" r:id="rId56"/>
    <p:sldId id="3270" r:id="rId57"/>
    <p:sldId id="3269" r:id="rId58"/>
    <p:sldId id="3283" r:id="rId59"/>
    <p:sldId id="3282" r:id="rId60"/>
    <p:sldId id="3281" r:id="rId61"/>
    <p:sldId id="3280" r:id="rId62"/>
    <p:sldId id="3279" r:id="rId63"/>
    <p:sldId id="3278" r:id="rId64"/>
    <p:sldId id="3277" r:id="rId65"/>
    <p:sldId id="3276" r:id="rId66"/>
    <p:sldId id="3275" r:id="rId67"/>
    <p:sldId id="3292" r:id="rId68"/>
    <p:sldId id="3290" r:id="rId69"/>
    <p:sldId id="3289" r:id="rId70"/>
    <p:sldId id="3288" r:id="rId71"/>
    <p:sldId id="3287" r:id="rId72"/>
    <p:sldId id="3286" r:id="rId73"/>
    <p:sldId id="3285" r:id="rId74"/>
    <p:sldId id="3304" r:id="rId75"/>
    <p:sldId id="3303" r:id="rId76"/>
    <p:sldId id="3302" r:id="rId77"/>
    <p:sldId id="3301" r:id="rId78"/>
    <p:sldId id="3300" r:id="rId79"/>
    <p:sldId id="3298" r:id="rId80"/>
    <p:sldId id="3297" r:id="rId81"/>
    <p:sldId id="3296" r:id="rId82"/>
    <p:sldId id="3295" r:id="rId83"/>
    <p:sldId id="3294" r:id="rId84"/>
    <p:sldId id="3293" r:id="rId85"/>
    <p:sldId id="3316" r:id="rId86"/>
    <p:sldId id="3315" r:id="rId87"/>
    <p:sldId id="3314" r:id="rId88"/>
    <p:sldId id="3313" r:id="rId89"/>
    <p:sldId id="3312" r:id="rId90"/>
    <p:sldId id="3311" r:id="rId91"/>
    <p:sldId id="3310" r:id="rId92"/>
    <p:sldId id="3309" r:id="rId93"/>
    <p:sldId id="3308" r:id="rId94"/>
    <p:sldId id="3307" r:id="rId95"/>
    <p:sldId id="3306" r:id="rId96"/>
    <p:sldId id="3305" r:id="rId97"/>
    <p:sldId id="3327" r:id="rId98"/>
    <p:sldId id="3326" r:id="rId99"/>
    <p:sldId id="3324" r:id="rId100"/>
    <p:sldId id="3323" r:id="rId101"/>
    <p:sldId id="3322" r:id="rId102"/>
    <p:sldId id="3321" r:id="rId103"/>
    <p:sldId id="3320" r:id="rId104"/>
    <p:sldId id="3319" r:id="rId105"/>
    <p:sldId id="3318" r:id="rId106"/>
    <p:sldId id="2146846525" r:id="rId107"/>
    <p:sldId id="3331" r:id="rId108"/>
    <p:sldId id="3330" r:id="rId109"/>
    <p:sldId id="3328" r:id="rId110"/>
    <p:sldId id="2146846516" r:id="rId111"/>
    <p:sldId id="2146846517" r:id="rId112"/>
    <p:sldId id="2146846519" r:id="rId113"/>
    <p:sldId id="284" r:id="rId114"/>
    <p:sldId id="2146846520" r:id="rId115"/>
    <p:sldId id="2146846513" r:id="rId116"/>
    <p:sldId id="3511" r:id="rId117"/>
    <p:sldId id="2146846535" r:id="rId118"/>
    <p:sldId id="3526" r:id="rId119"/>
    <p:sldId id="3522" r:id="rId120"/>
    <p:sldId id="3523" r:id="rId121"/>
    <p:sldId id="3524" r:id="rId122"/>
    <p:sldId id="3525" r:id="rId123"/>
    <p:sldId id="3528" r:id="rId124"/>
    <p:sldId id="416" r:id="rId125"/>
    <p:sldId id="309" r:id="rId126"/>
    <p:sldId id="310" r:id="rId127"/>
    <p:sldId id="311" r:id="rId128"/>
    <p:sldId id="2146846497" r:id="rId129"/>
    <p:sldId id="2146846500" r:id="rId130"/>
    <p:sldId id="2146846521" r:id="rId131"/>
    <p:sldId id="417" r:id="rId132"/>
    <p:sldId id="313" r:id="rId133"/>
    <p:sldId id="314" r:id="rId134"/>
    <p:sldId id="418" r:id="rId135"/>
    <p:sldId id="316" r:id="rId136"/>
    <p:sldId id="402" r:id="rId137"/>
    <p:sldId id="419" r:id="rId138"/>
    <p:sldId id="2146846533" r:id="rId139"/>
    <p:sldId id="386" r:id="rId140"/>
    <p:sldId id="426" r:id="rId141"/>
    <p:sldId id="427" r:id="rId142"/>
    <p:sldId id="428" r:id="rId143"/>
    <p:sldId id="388" r:id="rId144"/>
    <p:sldId id="429" r:id="rId145"/>
    <p:sldId id="2146846534" r:id="rId146"/>
    <p:sldId id="392" r:id="rId147"/>
    <p:sldId id="2146846474" r:id="rId148"/>
    <p:sldId id="2146846475" r:id="rId149"/>
    <p:sldId id="327" r:id="rId150"/>
    <p:sldId id="328" r:id="rId151"/>
    <p:sldId id="329" r:id="rId152"/>
    <p:sldId id="330" r:id="rId153"/>
    <p:sldId id="2146846476" r:id="rId154"/>
    <p:sldId id="422" r:id="rId155"/>
    <p:sldId id="393" r:id="rId156"/>
    <p:sldId id="394" r:id="rId157"/>
    <p:sldId id="423" r:id="rId158"/>
    <p:sldId id="2146846508" r:id="rId159"/>
    <p:sldId id="2146846509" r:id="rId160"/>
    <p:sldId id="2146846510" r:id="rId161"/>
    <p:sldId id="2146846507" r:id="rId162"/>
    <p:sldId id="315" r:id="rId163"/>
  </p:sldIdLst>
  <p:sldSz cx="12192000" cy="6858000"/>
  <p:notesSz cx="7023100" cy="9309100"/>
  <p:embeddedFontLst>
    <p:embeddedFont>
      <p:font typeface="Gill Sans MT" panose="020B0502020104020203" pitchFamily="34" charset="0"/>
      <p:regular r:id="rId165"/>
      <p:bold r:id="rId166"/>
      <p:italic r:id="rId167"/>
      <p:boldItalic r:id="rId168"/>
    </p:embeddedFont>
    <p:embeddedFont>
      <p:font typeface="Verdana" panose="020B0604030504040204" pitchFamily="34" charset="0"/>
      <p:regular r:id="rId169"/>
      <p:bold r:id="rId170"/>
      <p:italic r:id="rId171"/>
      <p:boldItalic r:id="rId172"/>
    </p:embeddedFont>
    <p:embeddedFont>
      <p:font typeface="Wingdings 2" panose="05020102010507070707" pitchFamily="18" charset="2"/>
      <p:regular r:id="rId17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ADE4"/>
    <a:srgbClr val="4AD1D8"/>
    <a:srgbClr val="2683C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9137" autoAdjust="0"/>
  </p:normalViewPr>
  <p:slideViewPr>
    <p:cSldViewPr snapToGrid="0">
      <p:cViewPr varScale="1">
        <p:scale>
          <a:sx n="68" d="100"/>
          <a:sy n="68" d="100"/>
        </p:scale>
        <p:origin x="1234"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font" Target="fonts/font6.fntdata"/><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font" Target="fonts/font7.fntdata"/><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tableStyles" Target="tableStyles.xml"/><Relationship Id="rId172" Type="http://schemas.openxmlformats.org/officeDocument/2006/relationships/font" Target="fonts/font8.fntdata"/><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font" Target="fonts/font3.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font" Target="fonts/font9.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font" Target="fonts/font4.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presProps" Target="pres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notesMaster" Target="notesMasters/notesMaster1.xml"/><Relationship Id="rId16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viewProps" Target="viewProps.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font" Target="fonts/font1.fntdata"/><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theme" Target="theme/theme1.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font" Target="fonts/font2.fntdata"/><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1B0EB0D-AAF4-4A44-8550-D2E1BF8F6998}"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5229F325-6F47-4899-8983-955BF3DC41BE}">
      <dgm:prSet/>
      <dgm:spPr>
        <a:ln>
          <a:solidFill>
            <a:srgbClr val="2683C6"/>
          </a:solidFill>
        </a:ln>
      </dgm:spPr>
      <dgm:t>
        <a:bodyPr/>
        <a:lstStyle/>
        <a:p>
          <a:r>
            <a:rPr lang="en-US" dirty="0">
              <a:solidFill>
                <a:srgbClr val="002060"/>
              </a:solidFill>
              <a:latin typeface="Verdana" panose="020B0604030504040204" pitchFamily="34" charset="0"/>
              <a:ea typeface="Verdana" panose="020B0604030504040204" pitchFamily="34" charset="0"/>
            </a:rPr>
            <a:t>EFC is now…</a:t>
          </a:r>
        </a:p>
        <a:p>
          <a:r>
            <a:rPr lang="en-US" b="1" dirty="0">
              <a:solidFill>
                <a:srgbClr val="002060"/>
              </a:solidFill>
              <a:latin typeface="Verdana" panose="020B0604030504040204" pitchFamily="34" charset="0"/>
              <a:ea typeface="Verdana" panose="020B0604030504040204" pitchFamily="34" charset="0"/>
            </a:rPr>
            <a:t>STUDENT AID INDEX (SAI)</a:t>
          </a:r>
        </a:p>
      </dgm:t>
    </dgm:pt>
    <dgm:pt modelId="{9C7D8C71-292C-4682-879E-19D7EAF1719B}" type="parTrans" cxnId="{BE0C38EA-FDFF-4481-90F3-945486A097BC}">
      <dgm:prSet/>
      <dgm:spPr/>
      <dgm:t>
        <a:bodyPr/>
        <a:lstStyle/>
        <a:p>
          <a:endParaRPr lang="en-US"/>
        </a:p>
      </dgm:t>
    </dgm:pt>
    <dgm:pt modelId="{ADBA0696-3F1A-461F-9C89-5F563881D191}" type="sibTrans" cxnId="{BE0C38EA-FDFF-4481-90F3-945486A097BC}">
      <dgm:prSet phldrT="01" phldr="0"/>
      <dgm:spPr/>
      <dgm:t>
        <a:bodyPr/>
        <a:lstStyle/>
        <a:p>
          <a:endParaRPr lang="en-US"/>
        </a:p>
      </dgm:t>
    </dgm:pt>
    <dgm:pt modelId="{B7211584-0F7F-41C8-9B84-3F65576AA1DD}">
      <dgm:prSet/>
      <dgm:spPr>
        <a:ln>
          <a:solidFill>
            <a:srgbClr val="2683C6"/>
          </a:solidFill>
        </a:ln>
      </dgm:spPr>
      <dgm:t>
        <a:bodyPr/>
        <a:lstStyle/>
        <a:p>
          <a:r>
            <a:rPr lang="en-US" dirty="0">
              <a:solidFill>
                <a:srgbClr val="002060"/>
              </a:solidFill>
              <a:latin typeface="Verdana" panose="020B0604030504040204" pitchFamily="34" charset="0"/>
              <a:ea typeface="Verdana" panose="020B0604030504040204" pitchFamily="34" charset="0"/>
            </a:rPr>
            <a:t>SAR is now…</a:t>
          </a:r>
        </a:p>
        <a:p>
          <a:r>
            <a:rPr lang="en-US" b="1" dirty="0">
              <a:solidFill>
                <a:srgbClr val="002060"/>
              </a:solidFill>
              <a:latin typeface="Verdana" panose="020B0604030504040204" pitchFamily="34" charset="0"/>
              <a:ea typeface="Verdana" panose="020B0604030504040204" pitchFamily="34" charset="0"/>
            </a:rPr>
            <a:t>FAFSA SUBMISSION SUMMARY</a:t>
          </a:r>
        </a:p>
      </dgm:t>
    </dgm:pt>
    <dgm:pt modelId="{907E9227-8865-452B-AC86-A967125D08A8}" type="parTrans" cxnId="{8AAEC223-C9B6-4AF7-B342-38F9AAE7A372}">
      <dgm:prSet/>
      <dgm:spPr/>
      <dgm:t>
        <a:bodyPr/>
        <a:lstStyle/>
        <a:p>
          <a:endParaRPr lang="en-US"/>
        </a:p>
      </dgm:t>
    </dgm:pt>
    <dgm:pt modelId="{5ECBC84C-A63C-42DD-89C1-8A28641F3B38}" type="sibTrans" cxnId="{8AAEC223-C9B6-4AF7-B342-38F9AAE7A372}">
      <dgm:prSet phldrT="02" phldr="0"/>
      <dgm:spPr/>
      <dgm:t>
        <a:bodyPr/>
        <a:lstStyle/>
        <a:p>
          <a:endParaRPr lang="en-US"/>
        </a:p>
      </dgm:t>
    </dgm:pt>
    <dgm:pt modelId="{F5BFDD4F-1F37-4BAC-8CD5-8F1F73453CCD}">
      <dgm:prSet/>
      <dgm:spPr>
        <a:ln>
          <a:solidFill>
            <a:srgbClr val="2683C6"/>
          </a:solidFill>
        </a:ln>
      </dgm:spPr>
      <dgm:t>
        <a:bodyPr/>
        <a:lstStyle/>
        <a:p>
          <a:r>
            <a:rPr lang="en-US" dirty="0">
              <a:solidFill>
                <a:srgbClr val="002060"/>
              </a:solidFill>
              <a:latin typeface="Verdana" panose="020B0604030504040204" pitchFamily="34" charset="0"/>
              <a:ea typeface="Verdana" panose="020B0604030504040204" pitchFamily="34" charset="0"/>
            </a:rPr>
            <a:t>IRS DRT is now…</a:t>
          </a:r>
        </a:p>
        <a:p>
          <a:r>
            <a:rPr lang="en-US" b="1" dirty="0">
              <a:solidFill>
                <a:srgbClr val="002060"/>
              </a:solidFill>
              <a:latin typeface="Verdana" panose="020B0604030504040204" pitchFamily="34" charset="0"/>
              <a:ea typeface="Verdana" panose="020B0604030504040204" pitchFamily="34" charset="0"/>
            </a:rPr>
            <a:t>DIRECT DATA EXCHANGE (DDX)</a:t>
          </a:r>
        </a:p>
      </dgm:t>
    </dgm:pt>
    <dgm:pt modelId="{E560013D-841E-486A-B6D7-2DF77AB4C105}" type="parTrans" cxnId="{2ED61FAF-F7FD-4B90-8C61-81FACFD43DFA}">
      <dgm:prSet/>
      <dgm:spPr/>
      <dgm:t>
        <a:bodyPr/>
        <a:lstStyle/>
        <a:p>
          <a:endParaRPr lang="en-US"/>
        </a:p>
      </dgm:t>
    </dgm:pt>
    <dgm:pt modelId="{9AB8DA13-D2ED-4BEA-AC2B-013EE6A50CE5}" type="sibTrans" cxnId="{2ED61FAF-F7FD-4B90-8C61-81FACFD43DFA}">
      <dgm:prSet phldrT="03" phldr="0"/>
      <dgm:spPr/>
      <dgm:t>
        <a:bodyPr/>
        <a:lstStyle/>
        <a:p>
          <a:endParaRPr lang="en-US"/>
        </a:p>
      </dgm:t>
    </dgm:pt>
    <dgm:pt modelId="{0C9C1BE9-7A71-4836-850E-6B2CE9580A5A}">
      <dgm:prSet/>
      <dgm:spPr>
        <a:ln>
          <a:solidFill>
            <a:srgbClr val="2683C6"/>
          </a:solidFill>
        </a:ln>
      </dgm:spPr>
      <dgm:t>
        <a:bodyPr/>
        <a:lstStyle/>
        <a:p>
          <a:r>
            <a:rPr lang="en-US" dirty="0">
              <a:solidFill>
                <a:srgbClr val="002060"/>
              </a:solidFill>
              <a:latin typeface="Verdana" panose="020B0604030504040204" pitchFamily="34" charset="0"/>
              <a:ea typeface="Verdana" panose="020B0604030504040204" pitchFamily="34" charset="0"/>
            </a:rPr>
            <a:t>PARENT/SPOUSE is now…</a:t>
          </a:r>
        </a:p>
        <a:p>
          <a:r>
            <a:rPr lang="en-US" b="1" dirty="0">
              <a:solidFill>
                <a:srgbClr val="002060"/>
              </a:solidFill>
              <a:latin typeface="Verdana" panose="020B0604030504040204" pitchFamily="34" charset="0"/>
              <a:ea typeface="Verdana" panose="020B0604030504040204" pitchFamily="34" charset="0"/>
            </a:rPr>
            <a:t>CONTRIBUTOR(S)</a:t>
          </a:r>
        </a:p>
      </dgm:t>
    </dgm:pt>
    <dgm:pt modelId="{C12D4ED2-273B-4ACE-84A3-AFCD12B88939}" type="parTrans" cxnId="{379431AC-5F32-4B14-8680-CA65CB837C36}">
      <dgm:prSet/>
      <dgm:spPr/>
      <dgm:t>
        <a:bodyPr/>
        <a:lstStyle/>
        <a:p>
          <a:endParaRPr lang="en-US"/>
        </a:p>
      </dgm:t>
    </dgm:pt>
    <dgm:pt modelId="{3DE6741D-1064-4998-B91B-79A8E18C9758}" type="sibTrans" cxnId="{379431AC-5F32-4B14-8680-CA65CB837C36}">
      <dgm:prSet phldrT="04" phldr="0"/>
      <dgm:spPr/>
      <dgm:t>
        <a:bodyPr/>
        <a:lstStyle/>
        <a:p>
          <a:endParaRPr lang="en-US"/>
        </a:p>
      </dgm:t>
    </dgm:pt>
    <dgm:pt modelId="{CDA9AE8A-BBB2-4575-A262-EF8E92D023F3}" type="pres">
      <dgm:prSet presAssocID="{31B0EB0D-AAF4-4A44-8550-D2E1BF8F6998}" presName="hierChild1" presStyleCnt="0">
        <dgm:presLayoutVars>
          <dgm:chPref val="1"/>
          <dgm:dir/>
          <dgm:animOne val="branch"/>
          <dgm:animLvl val="lvl"/>
          <dgm:resizeHandles/>
        </dgm:presLayoutVars>
      </dgm:prSet>
      <dgm:spPr/>
    </dgm:pt>
    <dgm:pt modelId="{3487F6BC-CACD-46C9-AB1B-4C651421CC0F}" type="pres">
      <dgm:prSet presAssocID="{5229F325-6F47-4899-8983-955BF3DC41BE}" presName="hierRoot1" presStyleCnt="0"/>
      <dgm:spPr/>
    </dgm:pt>
    <dgm:pt modelId="{53FBC913-761A-4960-8F38-27D24C9CC816}" type="pres">
      <dgm:prSet presAssocID="{5229F325-6F47-4899-8983-955BF3DC41BE}" presName="composite" presStyleCnt="0"/>
      <dgm:spPr/>
    </dgm:pt>
    <dgm:pt modelId="{CDF4D913-F5D4-497D-A14C-774AD3F2D62C}" type="pres">
      <dgm:prSet presAssocID="{5229F325-6F47-4899-8983-955BF3DC41BE}" presName="background" presStyleLbl="node0" presStyleIdx="0" presStyleCnt="4"/>
      <dgm:spPr>
        <a:solidFill>
          <a:srgbClr val="2683C6"/>
        </a:solidFill>
      </dgm:spPr>
    </dgm:pt>
    <dgm:pt modelId="{13FE5D33-59E2-4748-B3C9-8F1C5BB32CB5}" type="pres">
      <dgm:prSet presAssocID="{5229F325-6F47-4899-8983-955BF3DC41BE}" presName="text" presStyleLbl="fgAcc0" presStyleIdx="0" presStyleCnt="4">
        <dgm:presLayoutVars>
          <dgm:chPref val="3"/>
        </dgm:presLayoutVars>
      </dgm:prSet>
      <dgm:spPr/>
    </dgm:pt>
    <dgm:pt modelId="{CCF848DC-A456-4F00-8DDF-660100F294ED}" type="pres">
      <dgm:prSet presAssocID="{5229F325-6F47-4899-8983-955BF3DC41BE}" presName="hierChild2" presStyleCnt="0"/>
      <dgm:spPr/>
    </dgm:pt>
    <dgm:pt modelId="{65C1DD85-3DEF-4226-B926-D37A2116220D}" type="pres">
      <dgm:prSet presAssocID="{B7211584-0F7F-41C8-9B84-3F65576AA1DD}" presName="hierRoot1" presStyleCnt="0"/>
      <dgm:spPr/>
    </dgm:pt>
    <dgm:pt modelId="{A7B4BD50-FF1C-431C-B8E3-6BD52491597B}" type="pres">
      <dgm:prSet presAssocID="{B7211584-0F7F-41C8-9B84-3F65576AA1DD}" presName="composite" presStyleCnt="0"/>
      <dgm:spPr/>
    </dgm:pt>
    <dgm:pt modelId="{0E2E011A-6957-4690-A590-EF8B32770B8C}" type="pres">
      <dgm:prSet presAssocID="{B7211584-0F7F-41C8-9B84-3F65576AA1DD}" presName="background" presStyleLbl="node0" presStyleIdx="1" presStyleCnt="4"/>
      <dgm:spPr>
        <a:solidFill>
          <a:srgbClr val="2683C6"/>
        </a:solidFill>
      </dgm:spPr>
    </dgm:pt>
    <dgm:pt modelId="{D4483CCB-76B6-4C99-84E3-A1A2D2C5E332}" type="pres">
      <dgm:prSet presAssocID="{B7211584-0F7F-41C8-9B84-3F65576AA1DD}" presName="text" presStyleLbl="fgAcc0" presStyleIdx="1" presStyleCnt="4">
        <dgm:presLayoutVars>
          <dgm:chPref val="3"/>
        </dgm:presLayoutVars>
      </dgm:prSet>
      <dgm:spPr/>
    </dgm:pt>
    <dgm:pt modelId="{27703980-BB5A-423B-BA19-912009410624}" type="pres">
      <dgm:prSet presAssocID="{B7211584-0F7F-41C8-9B84-3F65576AA1DD}" presName="hierChild2" presStyleCnt="0"/>
      <dgm:spPr/>
    </dgm:pt>
    <dgm:pt modelId="{62580C4A-9725-4661-BDBB-13DEAA592B16}" type="pres">
      <dgm:prSet presAssocID="{F5BFDD4F-1F37-4BAC-8CD5-8F1F73453CCD}" presName="hierRoot1" presStyleCnt="0"/>
      <dgm:spPr/>
    </dgm:pt>
    <dgm:pt modelId="{12772466-21A5-453C-892D-91A1D10F7B93}" type="pres">
      <dgm:prSet presAssocID="{F5BFDD4F-1F37-4BAC-8CD5-8F1F73453CCD}" presName="composite" presStyleCnt="0"/>
      <dgm:spPr/>
    </dgm:pt>
    <dgm:pt modelId="{5A28044C-3495-4B46-BADA-96B23954EACC}" type="pres">
      <dgm:prSet presAssocID="{F5BFDD4F-1F37-4BAC-8CD5-8F1F73453CCD}" presName="background" presStyleLbl="node0" presStyleIdx="2" presStyleCnt="4"/>
      <dgm:spPr>
        <a:solidFill>
          <a:srgbClr val="2683C6"/>
        </a:solidFill>
      </dgm:spPr>
    </dgm:pt>
    <dgm:pt modelId="{F8BDE8DA-9562-4A06-8C7C-2B184A35CC0B}" type="pres">
      <dgm:prSet presAssocID="{F5BFDD4F-1F37-4BAC-8CD5-8F1F73453CCD}" presName="text" presStyleLbl="fgAcc0" presStyleIdx="2" presStyleCnt="4">
        <dgm:presLayoutVars>
          <dgm:chPref val="3"/>
        </dgm:presLayoutVars>
      </dgm:prSet>
      <dgm:spPr/>
    </dgm:pt>
    <dgm:pt modelId="{16BF8ED2-FA62-408E-92B9-5771E8E9CD3D}" type="pres">
      <dgm:prSet presAssocID="{F5BFDD4F-1F37-4BAC-8CD5-8F1F73453CCD}" presName="hierChild2" presStyleCnt="0"/>
      <dgm:spPr/>
    </dgm:pt>
    <dgm:pt modelId="{66F60E4B-86EF-4CF7-86A6-1F401712E7B4}" type="pres">
      <dgm:prSet presAssocID="{0C9C1BE9-7A71-4836-850E-6B2CE9580A5A}" presName="hierRoot1" presStyleCnt="0"/>
      <dgm:spPr/>
    </dgm:pt>
    <dgm:pt modelId="{31DFFA18-6CA9-4FD1-96AE-C1EFB66A86F3}" type="pres">
      <dgm:prSet presAssocID="{0C9C1BE9-7A71-4836-850E-6B2CE9580A5A}" presName="composite" presStyleCnt="0"/>
      <dgm:spPr/>
    </dgm:pt>
    <dgm:pt modelId="{D4E4ED6D-7B38-4574-B01A-41E8D6DFFEDB}" type="pres">
      <dgm:prSet presAssocID="{0C9C1BE9-7A71-4836-850E-6B2CE9580A5A}" presName="background" presStyleLbl="node0" presStyleIdx="3" presStyleCnt="4"/>
      <dgm:spPr>
        <a:solidFill>
          <a:srgbClr val="2683C6"/>
        </a:solidFill>
      </dgm:spPr>
    </dgm:pt>
    <dgm:pt modelId="{AD655388-3399-4EEA-8A84-9C5A92D880E2}" type="pres">
      <dgm:prSet presAssocID="{0C9C1BE9-7A71-4836-850E-6B2CE9580A5A}" presName="text" presStyleLbl="fgAcc0" presStyleIdx="3" presStyleCnt="4">
        <dgm:presLayoutVars>
          <dgm:chPref val="3"/>
        </dgm:presLayoutVars>
      </dgm:prSet>
      <dgm:spPr/>
    </dgm:pt>
    <dgm:pt modelId="{15043C78-E020-46D1-8099-9CFD5E4A76B0}" type="pres">
      <dgm:prSet presAssocID="{0C9C1BE9-7A71-4836-850E-6B2CE9580A5A}" presName="hierChild2" presStyleCnt="0"/>
      <dgm:spPr/>
    </dgm:pt>
  </dgm:ptLst>
  <dgm:cxnLst>
    <dgm:cxn modelId="{CD33C61D-0E39-47FE-AEE6-AFC1B66648E1}" type="presOf" srcId="{F5BFDD4F-1F37-4BAC-8CD5-8F1F73453CCD}" destId="{F8BDE8DA-9562-4A06-8C7C-2B184A35CC0B}" srcOrd="0" destOrd="0" presId="urn:microsoft.com/office/officeart/2005/8/layout/hierarchy1"/>
    <dgm:cxn modelId="{8AAEC223-C9B6-4AF7-B342-38F9AAE7A372}" srcId="{31B0EB0D-AAF4-4A44-8550-D2E1BF8F6998}" destId="{B7211584-0F7F-41C8-9B84-3F65576AA1DD}" srcOrd="1" destOrd="0" parTransId="{907E9227-8865-452B-AC86-A967125D08A8}" sibTransId="{5ECBC84C-A63C-42DD-89C1-8A28641F3B38}"/>
    <dgm:cxn modelId="{E8725F6B-1CCA-4091-8652-117462CD3951}" type="presOf" srcId="{B7211584-0F7F-41C8-9B84-3F65576AA1DD}" destId="{D4483CCB-76B6-4C99-84E3-A1A2D2C5E332}" srcOrd="0" destOrd="0" presId="urn:microsoft.com/office/officeart/2005/8/layout/hierarchy1"/>
    <dgm:cxn modelId="{392CA06E-AEDD-4F40-AFF1-918A37CFA840}" type="presOf" srcId="{31B0EB0D-AAF4-4A44-8550-D2E1BF8F6998}" destId="{CDA9AE8A-BBB2-4575-A262-EF8E92D023F3}" srcOrd="0" destOrd="0" presId="urn:microsoft.com/office/officeart/2005/8/layout/hierarchy1"/>
    <dgm:cxn modelId="{60534A72-29EF-4363-9AB6-3A28FA0F6706}" type="presOf" srcId="{5229F325-6F47-4899-8983-955BF3DC41BE}" destId="{13FE5D33-59E2-4748-B3C9-8F1C5BB32CB5}" srcOrd="0" destOrd="0" presId="urn:microsoft.com/office/officeart/2005/8/layout/hierarchy1"/>
    <dgm:cxn modelId="{379431AC-5F32-4B14-8680-CA65CB837C36}" srcId="{31B0EB0D-AAF4-4A44-8550-D2E1BF8F6998}" destId="{0C9C1BE9-7A71-4836-850E-6B2CE9580A5A}" srcOrd="3" destOrd="0" parTransId="{C12D4ED2-273B-4ACE-84A3-AFCD12B88939}" sibTransId="{3DE6741D-1064-4998-B91B-79A8E18C9758}"/>
    <dgm:cxn modelId="{2ED61FAF-F7FD-4B90-8C61-81FACFD43DFA}" srcId="{31B0EB0D-AAF4-4A44-8550-D2E1BF8F6998}" destId="{F5BFDD4F-1F37-4BAC-8CD5-8F1F73453CCD}" srcOrd="2" destOrd="0" parTransId="{E560013D-841E-486A-B6D7-2DF77AB4C105}" sibTransId="{9AB8DA13-D2ED-4BEA-AC2B-013EE6A50CE5}"/>
    <dgm:cxn modelId="{A9A30FD2-1130-48D1-9F37-073A8F5C27EE}" type="presOf" srcId="{0C9C1BE9-7A71-4836-850E-6B2CE9580A5A}" destId="{AD655388-3399-4EEA-8A84-9C5A92D880E2}" srcOrd="0" destOrd="0" presId="urn:microsoft.com/office/officeart/2005/8/layout/hierarchy1"/>
    <dgm:cxn modelId="{BE0C38EA-FDFF-4481-90F3-945486A097BC}" srcId="{31B0EB0D-AAF4-4A44-8550-D2E1BF8F6998}" destId="{5229F325-6F47-4899-8983-955BF3DC41BE}" srcOrd="0" destOrd="0" parTransId="{9C7D8C71-292C-4682-879E-19D7EAF1719B}" sibTransId="{ADBA0696-3F1A-461F-9C89-5F563881D191}"/>
    <dgm:cxn modelId="{EC339E51-435D-411C-BC50-905614B07484}" type="presParOf" srcId="{CDA9AE8A-BBB2-4575-A262-EF8E92D023F3}" destId="{3487F6BC-CACD-46C9-AB1B-4C651421CC0F}" srcOrd="0" destOrd="0" presId="urn:microsoft.com/office/officeart/2005/8/layout/hierarchy1"/>
    <dgm:cxn modelId="{DA879CF8-F367-4F76-8A97-161334C20A8D}" type="presParOf" srcId="{3487F6BC-CACD-46C9-AB1B-4C651421CC0F}" destId="{53FBC913-761A-4960-8F38-27D24C9CC816}" srcOrd="0" destOrd="0" presId="urn:microsoft.com/office/officeart/2005/8/layout/hierarchy1"/>
    <dgm:cxn modelId="{1B81A9B1-A432-4568-BDFC-4742781A46C8}" type="presParOf" srcId="{53FBC913-761A-4960-8F38-27D24C9CC816}" destId="{CDF4D913-F5D4-497D-A14C-774AD3F2D62C}" srcOrd="0" destOrd="0" presId="urn:microsoft.com/office/officeart/2005/8/layout/hierarchy1"/>
    <dgm:cxn modelId="{0973AB2D-307F-4F70-820F-D3655902E970}" type="presParOf" srcId="{53FBC913-761A-4960-8F38-27D24C9CC816}" destId="{13FE5D33-59E2-4748-B3C9-8F1C5BB32CB5}" srcOrd="1" destOrd="0" presId="urn:microsoft.com/office/officeart/2005/8/layout/hierarchy1"/>
    <dgm:cxn modelId="{8153588B-EA4F-445A-95DE-324C28B193D9}" type="presParOf" srcId="{3487F6BC-CACD-46C9-AB1B-4C651421CC0F}" destId="{CCF848DC-A456-4F00-8DDF-660100F294ED}" srcOrd="1" destOrd="0" presId="urn:microsoft.com/office/officeart/2005/8/layout/hierarchy1"/>
    <dgm:cxn modelId="{7A3C47E8-001D-4AAF-834F-D07840E58758}" type="presParOf" srcId="{CDA9AE8A-BBB2-4575-A262-EF8E92D023F3}" destId="{65C1DD85-3DEF-4226-B926-D37A2116220D}" srcOrd="1" destOrd="0" presId="urn:microsoft.com/office/officeart/2005/8/layout/hierarchy1"/>
    <dgm:cxn modelId="{F4769CC6-2507-445F-B046-AFFEABA418BA}" type="presParOf" srcId="{65C1DD85-3DEF-4226-B926-D37A2116220D}" destId="{A7B4BD50-FF1C-431C-B8E3-6BD52491597B}" srcOrd="0" destOrd="0" presId="urn:microsoft.com/office/officeart/2005/8/layout/hierarchy1"/>
    <dgm:cxn modelId="{FDE4EBEC-9437-437E-9C93-6C860D42E8BB}" type="presParOf" srcId="{A7B4BD50-FF1C-431C-B8E3-6BD52491597B}" destId="{0E2E011A-6957-4690-A590-EF8B32770B8C}" srcOrd="0" destOrd="0" presId="urn:microsoft.com/office/officeart/2005/8/layout/hierarchy1"/>
    <dgm:cxn modelId="{E53B932B-7B05-4744-890B-3BE9F1652115}" type="presParOf" srcId="{A7B4BD50-FF1C-431C-B8E3-6BD52491597B}" destId="{D4483CCB-76B6-4C99-84E3-A1A2D2C5E332}" srcOrd="1" destOrd="0" presId="urn:microsoft.com/office/officeart/2005/8/layout/hierarchy1"/>
    <dgm:cxn modelId="{472665BA-C879-43A6-8080-F52F7BA415EC}" type="presParOf" srcId="{65C1DD85-3DEF-4226-B926-D37A2116220D}" destId="{27703980-BB5A-423B-BA19-912009410624}" srcOrd="1" destOrd="0" presId="urn:microsoft.com/office/officeart/2005/8/layout/hierarchy1"/>
    <dgm:cxn modelId="{E831BED7-A1DA-4C7E-BE79-D77266FAB259}" type="presParOf" srcId="{CDA9AE8A-BBB2-4575-A262-EF8E92D023F3}" destId="{62580C4A-9725-4661-BDBB-13DEAA592B16}" srcOrd="2" destOrd="0" presId="urn:microsoft.com/office/officeart/2005/8/layout/hierarchy1"/>
    <dgm:cxn modelId="{E09DC4FD-B913-46E9-BF2E-78C4CE8113BB}" type="presParOf" srcId="{62580C4A-9725-4661-BDBB-13DEAA592B16}" destId="{12772466-21A5-453C-892D-91A1D10F7B93}" srcOrd="0" destOrd="0" presId="urn:microsoft.com/office/officeart/2005/8/layout/hierarchy1"/>
    <dgm:cxn modelId="{90A30330-E5D5-4159-B021-16BB99CB8B23}" type="presParOf" srcId="{12772466-21A5-453C-892D-91A1D10F7B93}" destId="{5A28044C-3495-4B46-BADA-96B23954EACC}" srcOrd="0" destOrd="0" presId="urn:microsoft.com/office/officeart/2005/8/layout/hierarchy1"/>
    <dgm:cxn modelId="{E9D3E085-C2A6-44E8-A7B5-B1C2AF9492D7}" type="presParOf" srcId="{12772466-21A5-453C-892D-91A1D10F7B93}" destId="{F8BDE8DA-9562-4A06-8C7C-2B184A35CC0B}" srcOrd="1" destOrd="0" presId="urn:microsoft.com/office/officeart/2005/8/layout/hierarchy1"/>
    <dgm:cxn modelId="{08045099-EBC0-4C80-A4CA-691FE7E14C03}" type="presParOf" srcId="{62580C4A-9725-4661-BDBB-13DEAA592B16}" destId="{16BF8ED2-FA62-408E-92B9-5771E8E9CD3D}" srcOrd="1" destOrd="0" presId="urn:microsoft.com/office/officeart/2005/8/layout/hierarchy1"/>
    <dgm:cxn modelId="{980CA0F9-4205-45FA-81CF-48216ECB9323}" type="presParOf" srcId="{CDA9AE8A-BBB2-4575-A262-EF8E92D023F3}" destId="{66F60E4B-86EF-4CF7-86A6-1F401712E7B4}" srcOrd="3" destOrd="0" presId="urn:microsoft.com/office/officeart/2005/8/layout/hierarchy1"/>
    <dgm:cxn modelId="{9FF965B7-CB76-4993-90AE-F24ADE0BE71B}" type="presParOf" srcId="{66F60E4B-86EF-4CF7-86A6-1F401712E7B4}" destId="{31DFFA18-6CA9-4FD1-96AE-C1EFB66A86F3}" srcOrd="0" destOrd="0" presId="urn:microsoft.com/office/officeart/2005/8/layout/hierarchy1"/>
    <dgm:cxn modelId="{B63EA0A3-3EC9-4C38-B781-60543840ED74}" type="presParOf" srcId="{31DFFA18-6CA9-4FD1-96AE-C1EFB66A86F3}" destId="{D4E4ED6D-7B38-4574-B01A-41E8D6DFFEDB}" srcOrd="0" destOrd="0" presId="urn:microsoft.com/office/officeart/2005/8/layout/hierarchy1"/>
    <dgm:cxn modelId="{E5DA339F-D8D5-4F3A-A6EB-60C539C5AA72}" type="presParOf" srcId="{31DFFA18-6CA9-4FD1-96AE-C1EFB66A86F3}" destId="{AD655388-3399-4EEA-8A84-9C5A92D880E2}" srcOrd="1" destOrd="0" presId="urn:microsoft.com/office/officeart/2005/8/layout/hierarchy1"/>
    <dgm:cxn modelId="{25AC5540-8C9A-4695-ACA4-E361125E5B05}" type="presParOf" srcId="{66F60E4B-86EF-4CF7-86A6-1F401712E7B4}" destId="{15043C78-E020-46D1-8099-9CFD5E4A76B0}"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A78FD56-4477-4DD6-8565-FB714E6198C2}"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27F83C1B-C8DE-4AB6-AD29-0F84B1D63741}">
      <dgm:prSet custT="1"/>
      <dgm:spPr/>
      <dgm:t>
        <a:bodyPr/>
        <a:lstStyle/>
        <a:p>
          <a:pPr algn="ctr"/>
          <a:r>
            <a:rPr lang="en-US" sz="2800" dirty="0">
              <a:solidFill>
                <a:srgbClr val="002060"/>
              </a:solidFill>
              <a:latin typeface="Verdana" panose="020B0604030504040204" pitchFamily="34" charset="0"/>
              <a:ea typeface="Verdana" panose="020B0604030504040204" pitchFamily="34" charset="0"/>
            </a:rPr>
            <a:t>Student Aid Index (SAI) replaces Expected Family Contribution (EFC).</a:t>
          </a:r>
        </a:p>
      </dgm:t>
    </dgm:pt>
    <dgm:pt modelId="{0F01F2AE-D069-4DDB-A2EB-DB36843E0657}" type="parTrans" cxnId="{DFA97528-A3D9-4F9E-858F-3E8DB3C2D99C}">
      <dgm:prSet/>
      <dgm:spPr/>
      <dgm:t>
        <a:bodyPr/>
        <a:lstStyle/>
        <a:p>
          <a:endParaRPr lang="en-US"/>
        </a:p>
      </dgm:t>
    </dgm:pt>
    <dgm:pt modelId="{E1C172E4-E029-4B90-9E22-D723640D8956}" type="sibTrans" cxnId="{DFA97528-A3D9-4F9E-858F-3E8DB3C2D99C}">
      <dgm:prSet/>
      <dgm:spPr/>
      <dgm:t>
        <a:bodyPr/>
        <a:lstStyle/>
        <a:p>
          <a:endParaRPr lang="en-US"/>
        </a:p>
      </dgm:t>
    </dgm:pt>
    <dgm:pt modelId="{7762460A-7780-4A18-A0F3-3310C469F245}">
      <dgm:prSet custT="1"/>
      <dgm:spPr/>
      <dgm:t>
        <a:bodyPr/>
        <a:lstStyle/>
        <a:p>
          <a:pPr algn="ctr"/>
          <a:r>
            <a:rPr lang="en-US" sz="2800" dirty="0">
              <a:solidFill>
                <a:srgbClr val="002060"/>
              </a:solidFill>
              <a:latin typeface="Verdana" panose="020B0604030504040204" pitchFamily="34" charset="0"/>
              <a:ea typeface="Verdana" panose="020B0604030504040204" pitchFamily="34" charset="0"/>
            </a:rPr>
            <a:t>Broadly speaking, the SAI will create higher levels of financial need.</a:t>
          </a:r>
        </a:p>
      </dgm:t>
    </dgm:pt>
    <dgm:pt modelId="{E6DD82CA-B296-4C15-A0DF-BB310FA6D827}" type="parTrans" cxnId="{5A07D2D2-AF4B-4B24-B1D2-590C9E04B8AD}">
      <dgm:prSet/>
      <dgm:spPr/>
      <dgm:t>
        <a:bodyPr/>
        <a:lstStyle/>
        <a:p>
          <a:endParaRPr lang="en-US"/>
        </a:p>
      </dgm:t>
    </dgm:pt>
    <dgm:pt modelId="{36A451FB-8C87-4A2E-ADE5-4E2258CC2B11}" type="sibTrans" cxnId="{5A07D2D2-AF4B-4B24-B1D2-590C9E04B8AD}">
      <dgm:prSet/>
      <dgm:spPr/>
      <dgm:t>
        <a:bodyPr/>
        <a:lstStyle/>
        <a:p>
          <a:endParaRPr lang="en-US"/>
        </a:p>
      </dgm:t>
    </dgm:pt>
    <dgm:pt modelId="{ACB1FEF2-66EA-4401-AC92-111CAC9030EF}">
      <dgm:prSet custT="1"/>
      <dgm:spPr/>
      <dgm:t>
        <a:bodyPr/>
        <a:lstStyle/>
        <a:p>
          <a:pPr algn="ctr"/>
          <a:r>
            <a:rPr lang="en-US" sz="2800" dirty="0">
              <a:solidFill>
                <a:srgbClr val="002060"/>
              </a:solidFill>
              <a:latin typeface="Verdana" panose="020B0604030504040204" pitchFamily="34" charset="0"/>
              <a:ea typeface="Verdana" panose="020B0604030504040204" pitchFamily="34" charset="0"/>
            </a:rPr>
            <a:t>Like other federal programs, the federal poverty level thresholds will be used for eligibility.</a:t>
          </a:r>
        </a:p>
      </dgm:t>
    </dgm:pt>
    <dgm:pt modelId="{ACADD4E5-A398-4DB6-AC7C-D29F97694306}" type="parTrans" cxnId="{ECFED6E5-5B9E-49E6-A42C-92887963643E}">
      <dgm:prSet/>
      <dgm:spPr/>
      <dgm:t>
        <a:bodyPr/>
        <a:lstStyle/>
        <a:p>
          <a:endParaRPr lang="en-US"/>
        </a:p>
      </dgm:t>
    </dgm:pt>
    <dgm:pt modelId="{05022990-7094-4A72-81EE-70A10ABE3554}" type="sibTrans" cxnId="{ECFED6E5-5B9E-49E6-A42C-92887963643E}">
      <dgm:prSet/>
      <dgm:spPr/>
      <dgm:t>
        <a:bodyPr/>
        <a:lstStyle/>
        <a:p>
          <a:endParaRPr lang="en-US"/>
        </a:p>
      </dgm:t>
    </dgm:pt>
    <dgm:pt modelId="{73368970-8B0D-4047-949F-296AD78C23F3}" type="pres">
      <dgm:prSet presAssocID="{AA78FD56-4477-4DD6-8565-FB714E6198C2}" presName="vert0" presStyleCnt="0">
        <dgm:presLayoutVars>
          <dgm:dir/>
          <dgm:animOne val="branch"/>
          <dgm:animLvl val="lvl"/>
        </dgm:presLayoutVars>
      </dgm:prSet>
      <dgm:spPr/>
    </dgm:pt>
    <dgm:pt modelId="{C69D3395-FE4B-4444-929D-BB1706F156BC}" type="pres">
      <dgm:prSet presAssocID="{27F83C1B-C8DE-4AB6-AD29-0F84B1D63741}" presName="thickLine" presStyleLbl="alignNode1" presStyleIdx="0" presStyleCnt="3"/>
      <dgm:spPr/>
    </dgm:pt>
    <dgm:pt modelId="{ADAFE814-026A-400B-87FD-E9519D2F78FB}" type="pres">
      <dgm:prSet presAssocID="{27F83C1B-C8DE-4AB6-AD29-0F84B1D63741}" presName="horz1" presStyleCnt="0"/>
      <dgm:spPr/>
    </dgm:pt>
    <dgm:pt modelId="{AC6F3851-1470-4A65-A16E-80CF4D3FE100}" type="pres">
      <dgm:prSet presAssocID="{27F83C1B-C8DE-4AB6-AD29-0F84B1D63741}" presName="tx1" presStyleLbl="revTx" presStyleIdx="0" presStyleCnt="3"/>
      <dgm:spPr/>
    </dgm:pt>
    <dgm:pt modelId="{CE363209-AEEE-43A6-AF07-EE0FE67A9F88}" type="pres">
      <dgm:prSet presAssocID="{27F83C1B-C8DE-4AB6-AD29-0F84B1D63741}" presName="vert1" presStyleCnt="0"/>
      <dgm:spPr/>
    </dgm:pt>
    <dgm:pt modelId="{B4AAF6B5-4398-42A9-8600-285C6DD9B38F}" type="pres">
      <dgm:prSet presAssocID="{7762460A-7780-4A18-A0F3-3310C469F245}" presName="thickLine" presStyleLbl="alignNode1" presStyleIdx="1" presStyleCnt="3"/>
      <dgm:spPr/>
    </dgm:pt>
    <dgm:pt modelId="{FEB632D7-57A6-4317-8E95-083E0CD02AA4}" type="pres">
      <dgm:prSet presAssocID="{7762460A-7780-4A18-A0F3-3310C469F245}" presName="horz1" presStyleCnt="0"/>
      <dgm:spPr/>
    </dgm:pt>
    <dgm:pt modelId="{B02F3692-ACCF-4D65-8FF1-078F7F07C709}" type="pres">
      <dgm:prSet presAssocID="{7762460A-7780-4A18-A0F3-3310C469F245}" presName="tx1" presStyleLbl="revTx" presStyleIdx="1" presStyleCnt="3"/>
      <dgm:spPr/>
    </dgm:pt>
    <dgm:pt modelId="{AD1D4598-F119-482A-A104-481965B17696}" type="pres">
      <dgm:prSet presAssocID="{7762460A-7780-4A18-A0F3-3310C469F245}" presName="vert1" presStyleCnt="0"/>
      <dgm:spPr/>
    </dgm:pt>
    <dgm:pt modelId="{9C09B56C-602C-4D97-80C6-94D204B9FA43}" type="pres">
      <dgm:prSet presAssocID="{ACB1FEF2-66EA-4401-AC92-111CAC9030EF}" presName="thickLine" presStyleLbl="alignNode1" presStyleIdx="2" presStyleCnt="3"/>
      <dgm:spPr/>
    </dgm:pt>
    <dgm:pt modelId="{387268AA-B0EE-4AE1-B6C9-B8098A5FAF7C}" type="pres">
      <dgm:prSet presAssocID="{ACB1FEF2-66EA-4401-AC92-111CAC9030EF}" presName="horz1" presStyleCnt="0"/>
      <dgm:spPr/>
    </dgm:pt>
    <dgm:pt modelId="{5012F9A8-9EAB-4981-B840-0BDA080CDA54}" type="pres">
      <dgm:prSet presAssocID="{ACB1FEF2-66EA-4401-AC92-111CAC9030EF}" presName="tx1" presStyleLbl="revTx" presStyleIdx="2" presStyleCnt="3"/>
      <dgm:spPr/>
    </dgm:pt>
    <dgm:pt modelId="{F99EB7AC-C355-4AD5-B1B5-C5656F74FE58}" type="pres">
      <dgm:prSet presAssocID="{ACB1FEF2-66EA-4401-AC92-111CAC9030EF}" presName="vert1" presStyleCnt="0"/>
      <dgm:spPr/>
    </dgm:pt>
  </dgm:ptLst>
  <dgm:cxnLst>
    <dgm:cxn modelId="{DFA97528-A3D9-4F9E-858F-3E8DB3C2D99C}" srcId="{AA78FD56-4477-4DD6-8565-FB714E6198C2}" destId="{27F83C1B-C8DE-4AB6-AD29-0F84B1D63741}" srcOrd="0" destOrd="0" parTransId="{0F01F2AE-D069-4DDB-A2EB-DB36843E0657}" sibTransId="{E1C172E4-E029-4B90-9E22-D723640D8956}"/>
    <dgm:cxn modelId="{48778036-3089-4816-B2FF-686927EA938F}" type="presOf" srcId="{27F83C1B-C8DE-4AB6-AD29-0F84B1D63741}" destId="{AC6F3851-1470-4A65-A16E-80CF4D3FE100}" srcOrd="0" destOrd="0" presId="urn:microsoft.com/office/officeart/2008/layout/LinedList"/>
    <dgm:cxn modelId="{90E86179-5B00-4EBA-B0AE-6D82A9E12AA2}" type="presOf" srcId="{ACB1FEF2-66EA-4401-AC92-111CAC9030EF}" destId="{5012F9A8-9EAB-4981-B840-0BDA080CDA54}" srcOrd="0" destOrd="0" presId="urn:microsoft.com/office/officeart/2008/layout/LinedList"/>
    <dgm:cxn modelId="{2DB18685-8A04-48D1-B680-595FA28CF88A}" type="presOf" srcId="{AA78FD56-4477-4DD6-8565-FB714E6198C2}" destId="{73368970-8B0D-4047-949F-296AD78C23F3}" srcOrd="0" destOrd="0" presId="urn:microsoft.com/office/officeart/2008/layout/LinedList"/>
    <dgm:cxn modelId="{5A07D2D2-AF4B-4B24-B1D2-590C9E04B8AD}" srcId="{AA78FD56-4477-4DD6-8565-FB714E6198C2}" destId="{7762460A-7780-4A18-A0F3-3310C469F245}" srcOrd="1" destOrd="0" parTransId="{E6DD82CA-B296-4C15-A0DF-BB310FA6D827}" sibTransId="{36A451FB-8C87-4A2E-ADE5-4E2258CC2B11}"/>
    <dgm:cxn modelId="{1FA33EE2-1D4D-43AF-AEA0-1BF3D4172A93}" type="presOf" srcId="{7762460A-7780-4A18-A0F3-3310C469F245}" destId="{B02F3692-ACCF-4D65-8FF1-078F7F07C709}" srcOrd="0" destOrd="0" presId="urn:microsoft.com/office/officeart/2008/layout/LinedList"/>
    <dgm:cxn modelId="{ECFED6E5-5B9E-49E6-A42C-92887963643E}" srcId="{AA78FD56-4477-4DD6-8565-FB714E6198C2}" destId="{ACB1FEF2-66EA-4401-AC92-111CAC9030EF}" srcOrd="2" destOrd="0" parTransId="{ACADD4E5-A398-4DB6-AC7C-D29F97694306}" sibTransId="{05022990-7094-4A72-81EE-70A10ABE3554}"/>
    <dgm:cxn modelId="{34D9F5EE-3A86-4DA2-84EB-ED975F94201C}" type="presParOf" srcId="{73368970-8B0D-4047-949F-296AD78C23F3}" destId="{C69D3395-FE4B-4444-929D-BB1706F156BC}" srcOrd="0" destOrd="0" presId="urn:microsoft.com/office/officeart/2008/layout/LinedList"/>
    <dgm:cxn modelId="{631866B0-6A9C-487F-8D3C-7D7B64F98F19}" type="presParOf" srcId="{73368970-8B0D-4047-949F-296AD78C23F3}" destId="{ADAFE814-026A-400B-87FD-E9519D2F78FB}" srcOrd="1" destOrd="0" presId="urn:microsoft.com/office/officeart/2008/layout/LinedList"/>
    <dgm:cxn modelId="{0F91EA70-A8BB-4A34-800F-D0D0B2A36542}" type="presParOf" srcId="{ADAFE814-026A-400B-87FD-E9519D2F78FB}" destId="{AC6F3851-1470-4A65-A16E-80CF4D3FE100}" srcOrd="0" destOrd="0" presId="urn:microsoft.com/office/officeart/2008/layout/LinedList"/>
    <dgm:cxn modelId="{F5EAD700-73A6-4BEB-B53A-311B66D29280}" type="presParOf" srcId="{ADAFE814-026A-400B-87FD-E9519D2F78FB}" destId="{CE363209-AEEE-43A6-AF07-EE0FE67A9F88}" srcOrd="1" destOrd="0" presId="urn:microsoft.com/office/officeart/2008/layout/LinedList"/>
    <dgm:cxn modelId="{F468A35C-5BE5-428B-8365-2645866667AE}" type="presParOf" srcId="{73368970-8B0D-4047-949F-296AD78C23F3}" destId="{B4AAF6B5-4398-42A9-8600-285C6DD9B38F}" srcOrd="2" destOrd="0" presId="urn:microsoft.com/office/officeart/2008/layout/LinedList"/>
    <dgm:cxn modelId="{605741B8-57E1-445E-A5B8-B01E4F9BEBD1}" type="presParOf" srcId="{73368970-8B0D-4047-949F-296AD78C23F3}" destId="{FEB632D7-57A6-4317-8E95-083E0CD02AA4}" srcOrd="3" destOrd="0" presId="urn:microsoft.com/office/officeart/2008/layout/LinedList"/>
    <dgm:cxn modelId="{26401FA0-7098-4242-8854-575FAF1B5408}" type="presParOf" srcId="{FEB632D7-57A6-4317-8E95-083E0CD02AA4}" destId="{B02F3692-ACCF-4D65-8FF1-078F7F07C709}" srcOrd="0" destOrd="0" presId="urn:microsoft.com/office/officeart/2008/layout/LinedList"/>
    <dgm:cxn modelId="{46CE9325-CBB8-4536-A1BA-8E7D1288B12D}" type="presParOf" srcId="{FEB632D7-57A6-4317-8E95-083E0CD02AA4}" destId="{AD1D4598-F119-482A-A104-481965B17696}" srcOrd="1" destOrd="0" presId="urn:microsoft.com/office/officeart/2008/layout/LinedList"/>
    <dgm:cxn modelId="{6E07C537-4666-4ACF-A6C6-63D00EF3376C}" type="presParOf" srcId="{73368970-8B0D-4047-949F-296AD78C23F3}" destId="{9C09B56C-602C-4D97-80C6-94D204B9FA43}" srcOrd="4" destOrd="0" presId="urn:microsoft.com/office/officeart/2008/layout/LinedList"/>
    <dgm:cxn modelId="{C8C433E5-E192-41BF-9194-438F40EAEE72}" type="presParOf" srcId="{73368970-8B0D-4047-949F-296AD78C23F3}" destId="{387268AA-B0EE-4AE1-B6C9-B8098A5FAF7C}" srcOrd="5" destOrd="0" presId="urn:microsoft.com/office/officeart/2008/layout/LinedList"/>
    <dgm:cxn modelId="{8E5FECFF-944A-48A6-B4B6-797966F6DF1B}" type="presParOf" srcId="{387268AA-B0EE-4AE1-B6C9-B8098A5FAF7C}" destId="{5012F9A8-9EAB-4981-B840-0BDA080CDA54}" srcOrd="0" destOrd="0" presId="urn:microsoft.com/office/officeart/2008/layout/LinedList"/>
    <dgm:cxn modelId="{3C0B071D-650A-4D58-A486-66C7EBC26FA7}" type="presParOf" srcId="{387268AA-B0EE-4AE1-B6C9-B8098A5FAF7C}" destId="{F99EB7AC-C355-4AD5-B1B5-C5656F74FE58}"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D4F4AE0-E12F-4AA0-A9DB-94E650AB42DC}"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40CEC48A-6081-41C2-B387-57FA2F4EE278}">
      <dgm:prSet/>
      <dgm:spPr/>
      <dgm:t>
        <a:bodyPr/>
        <a:lstStyle/>
        <a:p>
          <a:pPr algn="ctr"/>
          <a:r>
            <a:rPr lang="en-US" dirty="0">
              <a:solidFill>
                <a:srgbClr val="002060"/>
              </a:solidFill>
              <a:latin typeface="Verdana" panose="020B0604030504040204" pitchFamily="34" charset="0"/>
              <a:ea typeface="Verdana" panose="020B0604030504040204" pitchFamily="34" charset="0"/>
            </a:rPr>
            <a:t>Reduces the number of income items and allowance against income.</a:t>
          </a:r>
        </a:p>
      </dgm:t>
    </dgm:pt>
    <dgm:pt modelId="{F73AF8B4-A546-44AE-B43F-5442ACF935EE}" type="parTrans" cxnId="{094C69F3-7A0F-4B7E-BECF-953C0946B8FA}">
      <dgm:prSet/>
      <dgm:spPr/>
      <dgm:t>
        <a:bodyPr/>
        <a:lstStyle/>
        <a:p>
          <a:endParaRPr lang="en-US"/>
        </a:p>
      </dgm:t>
    </dgm:pt>
    <dgm:pt modelId="{6523AAA7-395C-4896-8768-F8FF4572C3FC}" type="sibTrans" cxnId="{094C69F3-7A0F-4B7E-BECF-953C0946B8FA}">
      <dgm:prSet/>
      <dgm:spPr/>
      <dgm:t>
        <a:bodyPr/>
        <a:lstStyle/>
        <a:p>
          <a:endParaRPr lang="en-US"/>
        </a:p>
      </dgm:t>
    </dgm:pt>
    <dgm:pt modelId="{77908805-61C7-42D2-BDA3-725B3B0ACC32}">
      <dgm:prSet/>
      <dgm:spPr/>
      <dgm:t>
        <a:bodyPr/>
        <a:lstStyle/>
        <a:p>
          <a:pPr algn="ctr"/>
          <a:r>
            <a:rPr lang="en-US" dirty="0">
              <a:solidFill>
                <a:srgbClr val="002060"/>
              </a:solidFill>
              <a:latin typeface="Verdana" panose="020B0604030504040204" pitchFamily="34" charset="0"/>
              <a:ea typeface="Verdana" panose="020B0604030504040204" pitchFamily="34" charset="0"/>
            </a:rPr>
            <a:t>Changes items included as assets.</a:t>
          </a:r>
        </a:p>
      </dgm:t>
    </dgm:pt>
    <dgm:pt modelId="{49965558-AF66-498A-BCD5-20182A2F8333}" type="parTrans" cxnId="{1BD94137-7540-489E-9501-DA5CF7769434}">
      <dgm:prSet/>
      <dgm:spPr/>
      <dgm:t>
        <a:bodyPr/>
        <a:lstStyle/>
        <a:p>
          <a:endParaRPr lang="en-US"/>
        </a:p>
      </dgm:t>
    </dgm:pt>
    <dgm:pt modelId="{7DC37CF3-4AA5-48BD-BE8A-7E191495D40A}" type="sibTrans" cxnId="{1BD94137-7540-489E-9501-DA5CF7769434}">
      <dgm:prSet/>
      <dgm:spPr/>
      <dgm:t>
        <a:bodyPr/>
        <a:lstStyle/>
        <a:p>
          <a:endParaRPr lang="en-US"/>
        </a:p>
      </dgm:t>
    </dgm:pt>
    <dgm:pt modelId="{28EE2EDD-9437-48C0-81A7-37DFF546CC32}">
      <dgm:prSet/>
      <dgm:spPr/>
      <dgm:t>
        <a:bodyPr/>
        <a:lstStyle/>
        <a:p>
          <a:pPr algn="ctr"/>
          <a:r>
            <a:rPr lang="en-US" dirty="0">
              <a:solidFill>
                <a:srgbClr val="002060"/>
              </a:solidFill>
              <a:latin typeface="Verdana" panose="020B0604030504040204" pitchFamily="34" charset="0"/>
              <a:ea typeface="Verdana" panose="020B0604030504040204" pitchFamily="34" charset="0"/>
            </a:rPr>
            <a:t>Changes family size and removes number in college.</a:t>
          </a:r>
        </a:p>
      </dgm:t>
    </dgm:pt>
    <dgm:pt modelId="{0FC2CAFB-D0FD-4B0A-A5FB-E6377290B3B8}" type="parTrans" cxnId="{1E9C05C4-8D31-4AD5-BF37-B7772280B75A}">
      <dgm:prSet/>
      <dgm:spPr/>
      <dgm:t>
        <a:bodyPr/>
        <a:lstStyle/>
        <a:p>
          <a:endParaRPr lang="en-US"/>
        </a:p>
      </dgm:t>
    </dgm:pt>
    <dgm:pt modelId="{02F05C6B-486A-4039-8F9C-4D6738FF7727}" type="sibTrans" cxnId="{1E9C05C4-8D31-4AD5-BF37-B7772280B75A}">
      <dgm:prSet/>
      <dgm:spPr/>
      <dgm:t>
        <a:bodyPr/>
        <a:lstStyle/>
        <a:p>
          <a:endParaRPr lang="en-US"/>
        </a:p>
      </dgm:t>
    </dgm:pt>
    <dgm:pt modelId="{CC97E652-4A04-473D-904B-6B35BFA6417C}">
      <dgm:prSet/>
      <dgm:spPr/>
      <dgm:t>
        <a:bodyPr/>
        <a:lstStyle/>
        <a:p>
          <a:pPr algn="ctr"/>
          <a:r>
            <a:rPr lang="en-US" dirty="0">
              <a:solidFill>
                <a:srgbClr val="002060"/>
              </a:solidFill>
              <a:latin typeface="Verdana" panose="020B0604030504040204" pitchFamily="34" charset="0"/>
              <a:ea typeface="Verdana" panose="020B0604030504040204" pitchFamily="34" charset="0"/>
            </a:rPr>
            <a:t>Allows for negative SAI up to -$1500.</a:t>
          </a:r>
        </a:p>
      </dgm:t>
    </dgm:pt>
    <dgm:pt modelId="{64EB073E-A573-4AB4-8175-BF656CDBB2DD}" type="parTrans" cxnId="{E57DEDEC-9BDC-4A79-83A0-8942879F37B9}">
      <dgm:prSet/>
      <dgm:spPr/>
      <dgm:t>
        <a:bodyPr/>
        <a:lstStyle/>
        <a:p>
          <a:endParaRPr lang="en-US"/>
        </a:p>
      </dgm:t>
    </dgm:pt>
    <dgm:pt modelId="{946CE014-09C4-47A2-8A44-B8CF4393818A}" type="sibTrans" cxnId="{E57DEDEC-9BDC-4A79-83A0-8942879F37B9}">
      <dgm:prSet/>
      <dgm:spPr/>
      <dgm:t>
        <a:bodyPr/>
        <a:lstStyle/>
        <a:p>
          <a:endParaRPr lang="en-US"/>
        </a:p>
      </dgm:t>
    </dgm:pt>
    <dgm:pt modelId="{31D18C58-F2C7-4602-B14A-F74A80537783}">
      <dgm:prSet/>
      <dgm:spPr/>
      <dgm:t>
        <a:bodyPr/>
        <a:lstStyle/>
        <a:p>
          <a:pPr algn="ctr"/>
          <a:r>
            <a:rPr lang="en-US" dirty="0">
              <a:solidFill>
                <a:srgbClr val="002060"/>
              </a:solidFill>
              <a:latin typeface="Verdana" panose="020B0604030504040204" pitchFamily="34" charset="0"/>
              <a:ea typeface="Verdana" panose="020B0604030504040204" pitchFamily="34" charset="0"/>
            </a:rPr>
            <a:t>No allowance to prorate SAI other than nine months.</a:t>
          </a:r>
        </a:p>
      </dgm:t>
    </dgm:pt>
    <dgm:pt modelId="{EE4C5C1D-B24A-4D8E-83B8-88EC1DF2EDCF}" type="parTrans" cxnId="{A5377F23-8D0A-4879-A96E-5E9C72F275D3}">
      <dgm:prSet/>
      <dgm:spPr/>
      <dgm:t>
        <a:bodyPr/>
        <a:lstStyle/>
        <a:p>
          <a:endParaRPr lang="en-US"/>
        </a:p>
      </dgm:t>
    </dgm:pt>
    <dgm:pt modelId="{73DB6EAC-9C1D-4351-A02C-1CD737CEC669}" type="sibTrans" cxnId="{A5377F23-8D0A-4879-A96E-5E9C72F275D3}">
      <dgm:prSet/>
      <dgm:spPr/>
      <dgm:t>
        <a:bodyPr/>
        <a:lstStyle/>
        <a:p>
          <a:endParaRPr lang="en-US"/>
        </a:p>
      </dgm:t>
    </dgm:pt>
    <dgm:pt modelId="{C4A123BB-F380-48BA-84E9-FA2A499C372D}" type="pres">
      <dgm:prSet presAssocID="{1D4F4AE0-E12F-4AA0-A9DB-94E650AB42DC}" presName="vert0" presStyleCnt="0">
        <dgm:presLayoutVars>
          <dgm:dir/>
          <dgm:animOne val="branch"/>
          <dgm:animLvl val="lvl"/>
        </dgm:presLayoutVars>
      </dgm:prSet>
      <dgm:spPr/>
    </dgm:pt>
    <dgm:pt modelId="{46701ACE-FFDE-48B9-8523-18E34FC1FE91}" type="pres">
      <dgm:prSet presAssocID="{40CEC48A-6081-41C2-B387-57FA2F4EE278}" presName="thickLine" presStyleLbl="alignNode1" presStyleIdx="0" presStyleCnt="5"/>
      <dgm:spPr/>
    </dgm:pt>
    <dgm:pt modelId="{3EAC8C68-0339-4F66-B478-A514A69BC988}" type="pres">
      <dgm:prSet presAssocID="{40CEC48A-6081-41C2-B387-57FA2F4EE278}" presName="horz1" presStyleCnt="0"/>
      <dgm:spPr/>
    </dgm:pt>
    <dgm:pt modelId="{1E8822BD-6379-4752-AC28-5F2ED32CFEE1}" type="pres">
      <dgm:prSet presAssocID="{40CEC48A-6081-41C2-B387-57FA2F4EE278}" presName="tx1" presStyleLbl="revTx" presStyleIdx="0" presStyleCnt="5"/>
      <dgm:spPr/>
    </dgm:pt>
    <dgm:pt modelId="{6ED6E6E5-C07B-468B-B5FF-7293BD4EB79A}" type="pres">
      <dgm:prSet presAssocID="{40CEC48A-6081-41C2-B387-57FA2F4EE278}" presName="vert1" presStyleCnt="0"/>
      <dgm:spPr/>
    </dgm:pt>
    <dgm:pt modelId="{8BED5F96-FA2E-439B-BCFA-C9767967796A}" type="pres">
      <dgm:prSet presAssocID="{77908805-61C7-42D2-BDA3-725B3B0ACC32}" presName="thickLine" presStyleLbl="alignNode1" presStyleIdx="1" presStyleCnt="5"/>
      <dgm:spPr/>
    </dgm:pt>
    <dgm:pt modelId="{EF9A1E00-63D9-4ED0-9DA7-4BC4672E42A2}" type="pres">
      <dgm:prSet presAssocID="{77908805-61C7-42D2-BDA3-725B3B0ACC32}" presName="horz1" presStyleCnt="0"/>
      <dgm:spPr/>
    </dgm:pt>
    <dgm:pt modelId="{EE1156A2-11C7-48AA-AF5B-686B16A12D3A}" type="pres">
      <dgm:prSet presAssocID="{77908805-61C7-42D2-BDA3-725B3B0ACC32}" presName="tx1" presStyleLbl="revTx" presStyleIdx="1" presStyleCnt="5"/>
      <dgm:spPr/>
    </dgm:pt>
    <dgm:pt modelId="{8C661CE4-0654-4EEF-9CC7-757D8810526E}" type="pres">
      <dgm:prSet presAssocID="{77908805-61C7-42D2-BDA3-725B3B0ACC32}" presName="vert1" presStyleCnt="0"/>
      <dgm:spPr/>
    </dgm:pt>
    <dgm:pt modelId="{B0B17E1F-1EA2-4F30-BC9F-168D4C2600A7}" type="pres">
      <dgm:prSet presAssocID="{28EE2EDD-9437-48C0-81A7-37DFF546CC32}" presName="thickLine" presStyleLbl="alignNode1" presStyleIdx="2" presStyleCnt="5"/>
      <dgm:spPr/>
    </dgm:pt>
    <dgm:pt modelId="{ABEB7CE6-6976-44B2-AE8C-87A36906A1D9}" type="pres">
      <dgm:prSet presAssocID="{28EE2EDD-9437-48C0-81A7-37DFF546CC32}" presName="horz1" presStyleCnt="0"/>
      <dgm:spPr/>
    </dgm:pt>
    <dgm:pt modelId="{1F063BD4-C838-407D-9461-2D2E82CA432F}" type="pres">
      <dgm:prSet presAssocID="{28EE2EDD-9437-48C0-81A7-37DFF546CC32}" presName="tx1" presStyleLbl="revTx" presStyleIdx="2" presStyleCnt="5"/>
      <dgm:spPr/>
    </dgm:pt>
    <dgm:pt modelId="{107149A7-9D00-47F5-9EAD-5E75C8DDE9FE}" type="pres">
      <dgm:prSet presAssocID="{28EE2EDD-9437-48C0-81A7-37DFF546CC32}" presName="vert1" presStyleCnt="0"/>
      <dgm:spPr/>
    </dgm:pt>
    <dgm:pt modelId="{3F395F95-D08A-4AD9-8DB9-6192E07A2D9E}" type="pres">
      <dgm:prSet presAssocID="{CC97E652-4A04-473D-904B-6B35BFA6417C}" presName="thickLine" presStyleLbl="alignNode1" presStyleIdx="3" presStyleCnt="5"/>
      <dgm:spPr/>
    </dgm:pt>
    <dgm:pt modelId="{A2EF74BA-DD9C-4295-8C6E-CB2EA72BB50E}" type="pres">
      <dgm:prSet presAssocID="{CC97E652-4A04-473D-904B-6B35BFA6417C}" presName="horz1" presStyleCnt="0"/>
      <dgm:spPr/>
    </dgm:pt>
    <dgm:pt modelId="{CCE85454-8D3E-4308-BCF1-0A401F330F10}" type="pres">
      <dgm:prSet presAssocID="{CC97E652-4A04-473D-904B-6B35BFA6417C}" presName="tx1" presStyleLbl="revTx" presStyleIdx="3" presStyleCnt="5"/>
      <dgm:spPr/>
    </dgm:pt>
    <dgm:pt modelId="{7096AECC-7D0E-48EB-9D0A-A4C044D1A7FA}" type="pres">
      <dgm:prSet presAssocID="{CC97E652-4A04-473D-904B-6B35BFA6417C}" presName="vert1" presStyleCnt="0"/>
      <dgm:spPr/>
    </dgm:pt>
    <dgm:pt modelId="{65AC94D0-1AA9-40D9-B1DD-E62BDCF59E44}" type="pres">
      <dgm:prSet presAssocID="{31D18C58-F2C7-4602-B14A-F74A80537783}" presName="thickLine" presStyleLbl="alignNode1" presStyleIdx="4" presStyleCnt="5"/>
      <dgm:spPr/>
    </dgm:pt>
    <dgm:pt modelId="{A51E97DB-BD68-4CAB-8E93-921582F4BBB7}" type="pres">
      <dgm:prSet presAssocID="{31D18C58-F2C7-4602-B14A-F74A80537783}" presName="horz1" presStyleCnt="0"/>
      <dgm:spPr/>
    </dgm:pt>
    <dgm:pt modelId="{4A9053D7-EE68-4FBA-AD5B-4BFB09DBCFFD}" type="pres">
      <dgm:prSet presAssocID="{31D18C58-F2C7-4602-B14A-F74A80537783}" presName="tx1" presStyleLbl="revTx" presStyleIdx="4" presStyleCnt="5"/>
      <dgm:spPr/>
    </dgm:pt>
    <dgm:pt modelId="{6A5F7785-9C73-4CDB-BEDE-C665247B2B4E}" type="pres">
      <dgm:prSet presAssocID="{31D18C58-F2C7-4602-B14A-F74A80537783}" presName="vert1" presStyleCnt="0"/>
      <dgm:spPr/>
    </dgm:pt>
  </dgm:ptLst>
  <dgm:cxnLst>
    <dgm:cxn modelId="{A5377F23-8D0A-4879-A96E-5E9C72F275D3}" srcId="{1D4F4AE0-E12F-4AA0-A9DB-94E650AB42DC}" destId="{31D18C58-F2C7-4602-B14A-F74A80537783}" srcOrd="4" destOrd="0" parTransId="{EE4C5C1D-B24A-4D8E-83B8-88EC1DF2EDCF}" sibTransId="{73DB6EAC-9C1D-4351-A02C-1CD737CEC669}"/>
    <dgm:cxn modelId="{0090352E-40A4-45B6-B705-6C5334D55D37}" type="presOf" srcId="{1D4F4AE0-E12F-4AA0-A9DB-94E650AB42DC}" destId="{C4A123BB-F380-48BA-84E9-FA2A499C372D}" srcOrd="0" destOrd="0" presId="urn:microsoft.com/office/officeart/2008/layout/LinedList"/>
    <dgm:cxn modelId="{5A7FF633-F32B-4098-87A4-AA220980BF55}" type="presOf" srcId="{CC97E652-4A04-473D-904B-6B35BFA6417C}" destId="{CCE85454-8D3E-4308-BCF1-0A401F330F10}" srcOrd="0" destOrd="0" presId="urn:microsoft.com/office/officeart/2008/layout/LinedList"/>
    <dgm:cxn modelId="{1BD94137-7540-489E-9501-DA5CF7769434}" srcId="{1D4F4AE0-E12F-4AA0-A9DB-94E650AB42DC}" destId="{77908805-61C7-42D2-BDA3-725B3B0ACC32}" srcOrd="1" destOrd="0" parTransId="{49965558-AF66-498A-BCD5-20182A2F8333}" sibTransId="{7DC37CF3-4AA5-48BD-BE8A-7E191495D40A}"/>
    <dgm:cxn modelId="{40F12B4D-AF62-4800-AD4C-3840BFBB0839}" type="presOf" srcId="{40CEC48A-6081-41C2-B387-57FA2F4EE278}" destId="{1E8822BD-6379-4752-AC28-5F2ED32CFEE1}" srcOrd="0" destOrd="0" presId="urn:microsoft.com/office/officeart/2008/layout/LinedList"/>
    <dgm:cxn modelId="{59595B88-D739-4CDD-A444-DAD12E4EF25A}" type="presOf" srcId="{28EE2EDD-9437-48C0-81A7-37DFF546CC32}" destId="{1F063BD4-C838-407D-9461-2D2E82CA432F}" srcOrd="0" destOrd="0" presId="urn:microsoft.com/office/officeart/2008/layout/LinedList"/>
    <dgm:cxn modelId="{1F2EDF91-538F-4497-B315-C989B276F428}" type="presOf" srcId="{31D18C58-F2C7-4602-B14A-F74A80537783}" destId="{4A9053D7-EE68-4FBA-AD5B-4BFB09DBCFFD}" srcOrd="0" destOrd="0" presId="urn:microsoft.com/office/officeart/2008/layout/LinedList"/>
    <dgm:cxn modelId="{122FAFA1-C1DF-4BE5-A8D1-2245704FE708}" type="presOf" srcId="{77908805-61C7-42D2-BDA3-725B3B0ACC32}" destId="{EE1156A2-11C7-48AA-AF5B-686B16A12D3A}" srcOrd="0" destOrd="0" presId="urn:microsoft.com/office/officeart/2008/layout/LinedList"/>
    <dgm:cxn modelId="{1E9C05C4-8D31-4AD5-BF37-B7772280B75A}" srcId="{1D4F4AE0-E12F-4AA0-A9DB-94E650AB42DC}" destId="{28EE2EDD-9437-48C0-81A7-37DFF546CC32}" srcOrd="2" destOrd="0" parTransId="{0FC2CAFB-D0FD-4B0A-A5FB-E6377290B3B8}" sibTransId="{02F05C6B-486A-4039-8F9C-4D6738FF7727}"/>
    <dgm:cxn modelId="{E57DEDEC-9BDC-4A79-83A0-8942879F37B9}" srcId="{1D4F4AE0-E12F-4AA0-A9DB-94E650AB42DC}" destId="{CC97E652-4A04-473D-904B-6B35BFA6417C}" srcOrd="3" destOrd="0" parTransId="{64EB073E-A573-4AB4-8175-BF656CDBB2DD}" sibTransId="{946CE014-09C4-47A2-8A44-B8CF4393818A}"/>
    <dgm:cxn modelId="{094C69F3-7A0F-4B7E-BECF-953C0946B8FA}" srcId="{1D4F4AE0-E12F-4AA0-A9DB-94E650AB42DC}" destId="{40CEC48A-6081-41C2-B387-57FA2F4EE278}" srcOrd="0" destOrd="0" parTransId="{F73AF8B4-A546-44AE-B43F-5442ACF935EE}" sibTransId="{6523AAA7-395C-4896-8768-F8FF4572C3FC}"/>
    <dgm:cxn modelId="{47EE921C-8269-42AB-9FB0-DCC0A4CAA288}" type="presParOf" srcId="{C4A123BB-F380-48BA-84E9-FA2A499C372D}" destId="{46701ACE-FFDE-48B9-8523-18E34FC1FE91}" srcOrd="0" destOrd="0" presId="urn:microsoft.com/office/officeart/2008/layout/LinedList"/>
    <dgm:cxn modelId="{91E1B963-7B82-4303-9669-51B20E6A8D33}" type="presParOf" srcId="{C4A123BB-F380-48BA-84E9-FA2A499C372D}" destId="{3EAC8C68-0339-4F66-B478-A514A69BC988}" srcOrd="1" destOrd="0" presId="urn:microsoft.com/office/officeart/2008/layout/LinedList"/>
    <dgm:cxn modelId="{0ECF2B83-61BF-4404-8E55-0D4459E1FDD6}" type="presParOf" srcId="{3EAC8C68-0339-4F66-B478-A514A69BC988}" destId="{1E8822BD-6379-4752-AC28-5F2ED32CFEE1}" srcOrd="0" destOrd="0" presId="urn:microsoft.com/office/officeart/2008/layout/LinedList"/>
    <dgm:cxn modelId="{7036D655-D20A-4DEC-854E-B41E62B425D6}" type="presParOf" srcId="{3EAC8C68-0339-4F66-B478-A514A69BC988}" destId="{6ED6E6E5-C07B-468B-B5FF-7293BD4EB79A}" srcOrd="1" destOrd="0" presId="urn:microsoft.com/office/officeart/2008/layout/LinedList"/>
    <dgm:cxn modelId="{9A0E651F-B055-4B1E-9CA9-D2F909DFD137}" type="presParOf" srcId="{C4A123BB-F380-48BA-84E9-FA2A499C372D}" destId="{8BED5F96-FA2E-439B-BCFA-C9767967796A}" srcOrd="2" destOrd="0" presId="urn:microsoft.com/office/officeart/2008/layout/LinedList"/>
    <dgm:cxn modelId="{847F798E-A420-4761-9F9D-064FBAC36D83}" type="presParOf" srcId="{C4A123BB-F380-48BA-84E9-FA2A499C372D}" destId="{EF9A1E00-63D9-4ED0-9DA7-4BC4672E42A2}" srcOrd="3" destOrd="0" presId="urn:microsoft.com/office/officeart/2008/layout/LinedList"/>
    <dgm:cxn modelId="{887C5B6A-EC0A-4263-9086-332B0C392334}" type="presParOf" srcId="{EF9A1E00-63D9-4ED0-9DA7-4BC4672E42A2}" destId="{EE1156A2-11C7-48AA-AF5B-686B16A12D3A}" srcOrd="0" destOrd="0" presId="urn:microsoft.com/office/officeart/2008/layout/LinedList"/>
    <dgm:cxn modelId="{8658C2B3-7D18-4270-8921-BB43981F87E3}" type="presParOf" srcId="{EF9A1E00-63D9-4ED0-9DA7-4BC4672E42A2}" destId="{8C661CE4-0654-4EEF-9CC7-757D8810526E}" srcOrd="1" destOrd="0" presId="urn:microsoft.com/office/officeart/2008/layout/LinedList"/>
    <dgm:cxn modelId="{2B1ECDCD-ECD8-401C-9631-7EF1CCCFCB4A}" type="presParOf" srcId="{C4A123BB-F380-48BA-84E9-FA2A499C372D}" destId="{B0B17E1F-1EA2-4F30-BC9F-168D4C2600A7}" srcOrd="4" destOrd="0" presId="urn:microsoft.com/office/officeart/2008/layout/LinedList"/>
    <dgm:cxn modelId="{BC280C02-4F02-46B0-B1C9-86A34B3DF07A}" type="presParOf" srcId="{C4A123BB-F380-48BA-84E9-FA2A499C372D}" destId="{ABEB7CE6-6976-44B2-AE8C-87A36906A1D9}" srcOrd="5" destOrd="0" presId="urn:microsoft.com/office/officeart/2008/layout/LinedList"/>
    <dgm:cxn modelId="{3A59EDE7-6D4A-47DF-B1CD-381E5A44958E}" type="presParOf" srcId="{ABEB7CE6-6976-44B2-AE8C-87A36906A1D9}" destId="{1F063BD4-C838-407D-9461-2D2E82CA432F}" srcOrd="0" destOrd="0" presId="urn:microsoft.com/office/officeart/2008/layout/LinedList"/>
    <dgm:cxn modelId="{8089ACAB-789E-4325-B263-948F5820BB2B}" type="presParOf" srcId="{ABEB7CE6-6976-44B2-AE8C-87A36906A1D9}" destId="{107149A7-9D00-47F5-9EAD-5E75C8DDE9FE}" srcOrd="1" destOrd="0" presId="urn:microsoft.com/office/officeart/2008/layout/LinedList"/>
    <dgm:cxn modelId="{60CB496F-B487-4B24-AE32-22F01A648EE0}" type="presParOf" srcId="{C4A123BB-F380-48BA-84E9-FA2A499C372D}" destId="{3F395F95-D08A-4AD9-8DB9-6192E07A2D9E}" srcOrd="6" destOrd="0" presId="urn:microsoft.com/office/officeart/2008/layout/LinedList"/>
    <dgm:cxn modelId="{F366D22C-24F0-4C8C-ABCA-54BBA83B1522}" type="presParOf" srcId="{C4A123BB-F380-48BA-84E9-FA2A499C372D}" destId="{A2EF74BA-DD9C-4295-8C6E-CB2EA72BB50E}" srcOrd="7" destOrd="0" presId="urn:microsoft.com/office/officeart/2008/layout/LinedList"/>
    <dgm:cxn modelId="{EB4CA434-405C-4673-A812-033AF7290801}" type="presParOf" srcId="{A2EF74BA-DD9C-4295-8C6E-CB2EA72BB50E}" destId="{CCE85454-8D3E-4308-BCF1-0A401F330F10}" srcOrd="0" destOrd="0" presId="urn:microsoft.com/office/officeart/2008/layout/LinedList"/>
    <dgm:cxn modelId="{9E9DF2EA-5170-4D2D-AF68-32F7EA1F3B52}" type="presParOf" srcId="{A2EF74BA-DD9C-4295-8C6E-CB2EA72BB50E}" destId="{7096AECC-7D0E-48EB-9D0A-A4C044D1A7FA}" srcOrd="1" destOrd="0" presId="urn:microsoft.com/office/officeart/2008/layout/LinedList"/>
    <dgm:cxn modelId="{2D4177AB-DF0F-4B21-B01F-139DF2493224}" type="presParOf" srcId="{C4A123BB-F380-48BA-84E9-FA2A499C372D}" destId="{65AC94D0-1AA9-40D9-B1DD-E62BDCF59E44}" srcOrd="8" destOrd="0" presId="urn:microsoft.com/office/officeart/2008/layout/LinedList"/>
    <dgm:cxn modelId="{25DE170F-072B-4C1E-B41F-C3DAD62CE9AA}" type="presParOf" srcId="{C4A123BB-F380-48BA-84E9-FA2A499C372D}" destId="{A51E97DB-BD68-4CAB-8E93-921582F4BBB7}" srcOrd="9" destOrd="0" presId="urn:microsoft.com/office/officeart/2008/layout/LinedList"/>
    <dgm:cxn modelId="{56FDADDD-AB8A-462F-8FA6-A2D7EB6B340C}" type="presParOf" srcId="{A51E97DB-BD68-4CAB-8E93-921582F4BBB7}" destId="{4A9053D7-EE68-4FBA-AD5B-4BFB09DBCFFD}" srcOrd="0" destOrd="0" presId="urn:microsoft.com/office/officeart/2008/layout/LinedList"/>
    <dgm:cxn modelId="{A4FBB1C4-5FD8-4B18-9129-E9C5F1931837}" type="presParOf" srcId="{A51E97DB-BD68-4CAB-8E93-921582F4BBB7}" destId="{6A5F7785-9C73-4CDB-BEDE-C665247B2B4E}"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D614577-88F0-40C8-8ACD-51196FA378D7}" type="doc">
      <dgm:prSet loTypeId="urn:microsoft.com/office/officeart/2008/layout/LinedList" loCatId="list" qsTypeId="urn:microsoft.com/office/officeart/2005/8/quickstyle/simple2" qsCatId="simple" csTypeId="urn:microsoft.com/office/officeart/2005/8/colors/accent1_2#2" csCatId="accent1" phldr="1"/>
      <dgm:spPr/>
      <dgm:t>
        <a:bodyPr/>
        <a:lstStyle/>
        <a:p>
          <a:endParaRPr lang="en-US"/>
        </a:p>
      </dgm:t>
    </dgm:pt>
    <dgm:pt modelId="{B557B104-E47C-4891-9F76-42BDB6C94B8E}">
      <dgm:prSet phldrT="[Text]" custT="1"/>
      <dgm:spPr/>
      <dgm:t>
        <a:bodyPr anchor="ctr"/>
        <a:lstStyle/>
        <a:p>
          <a:pPr algn="ctr"/>
          <a:r>
            <a:rPr lang="en-US" sz="2800" dirty="0">
              <a:solidFill>
                <a:srgbClr val="002060"/>
              </a:solidFill>
              <a:latin typeface="Verdana" panose="020B0604030504040204" pitchFamily="34" charset="0"/>
              <a:ea typeface="Verdana" panose="020B0604030504040204" pitchFamily="34" charset="0"/>
            </a:rPr>
            <a:t>Pell Grant</a:t>
          </a:r>
        </a:p>
      </dgm:t>
    </dgm:pt>
    <dgm:pt modelId="{6CC1F8E9-BE15-460E-B123-F5FA6E5A296A}" type="parTrans" cxnId="{8900AF71-7724-4100-85A5-E5871C984D16}">
      <dgm:prSet/>
      <dgm:spPr/>
      <dgm:t>
        <a:bodyPr/>
        <a:lstStyle/>
        <a:p>
          <a:endParaRPr lang="en-US"/>
        </a:p>
      </dgm:t>
    </dgm:pt>
    <dgm:pt modelId="{461CEBB2-7B07-4BE0-81FF-13C1C2DB5D97}" type="sibTrans" cxnId="{8900AF71-7724-4100-85A5-E5871C984D16}">
      <dgm:prSet/>
      <dgm:spPr/>
      <dgm:t>
        <a:bodyPr/>
        <a:lstStyle/>
        <a:p>
          <a:endParaRPr lang="en-US"/>
        </a:p>
      </dgm:t>
    </dgm:pt>
    <dgm:pt modelId="{BD763FD5-F561-4605-8A85-C062D02FE02E}">
      <dgm:prSet phldrT="[Text]" custT="1"/>
      <dgm:spPr/>
      <dgm:t>
        <a:bodyPr anchor="ctr"/>
        <a:lstStyle/>
        <a:p>
          <a:pPr algn="ctr"/>
          <a:r>
            <a:rPr lang="en-US" sz="2800" dirty="0">
              <a:solidFill>
                <a:srgbClr val="002060"/>
              </a:solidFill>
              <a:latin typeface="Verdana" panose="020B0604030504040204" pitchFamily="34" charset="0"/>
              <a:ea typeface="Verdana" panose="020B0604030504040204" pitchFamily="34" charset="0"/>
            </a:rPr>
            <a:t>TEACH</a:t>
          </a:r>
        </a:p>
      </dgm:t>
    </dgm:pt>
    <dgm:pt modelId="{0BDA8BBF-6ECC-4304-BA36-69B07426F30C}" type="parTrans" cxnId="{B1540B01-48A5-454D-943C-ED9259A38221}">
      <dgm:prSet/>
      <dgm:spPr/>
      <dgm:t>
        <a:bodyPr/>
        <a:lstStyle/>
        <a:p>
          <a:endParaRPr lang="en-US"/>
        </a:p>
      </dgm:t>
    </dgm:pt>
    <dgm:pt modelId="{BA2F2EA3-B5D3-4B67-A75B-B9E74B0267F9}" type="sibTrans" cxnId="{B1540B01-48A5-454D-943C-ED9259A38221}">
      <dgm:prSet/>
      <dgm:spPr/>
      <dgm:t>
        <a:bodyPr/>
        <a:lstStyle/>
        <a:p>
          <a:endParaRPr lang="en-US"/>
        </a:p>
      </dgm:t>
    </dgm:pt>
    <dgm:pt modelId="{6593D94D-308E-4557-B032-5FDEF5AA6FBE}">
      <dgm:prSet phldrT="[Text]" custT="1"/>
      <dgm:spPr/>
      <dgm:t>
        <a:bodyPr anchor="ctr"/>
        <a:lstStyle/>
        <a:p>
          <a:pPr algn="ctr"/>
          <a:r>
            <a:rPr lang="en-US" sz="2800" dirty="0">
              <a:solidFill>
                <a:srgbClr val="002060"/>
              </a:solidFill>
              <a:latin typeface="Verdana" panose="020B0604030504040204" pitchFamily="34" charset="0"/>
              <a:ea typeface="Verdana" panose="020B0604030504040204" pitchFamily="34" charset="0"/>
            </a:rPr>
            <a:t>Campus-Based Programs</a:t>
          </a:r>
        </a:p>
      </dgm:t>
    </dgm:pt>
    <dgm:pt modelId="{8282DB37-0582-4F41-AE2E-60D3F3FB3124}" type="parTrans" cxnId="{C342E90D-A7E8-4637-880D-7188F1334056}">
      <dgm:prSet/>
      <dgm:spPr/>
      <dgm:t>
        <a:bodyPr/>
        <a:lstStyle/>
        <a:p>
          <a:endParaRPr lang="en-US"/>
        </a:p>
      </dgm:t>
    </dgm:pt>
    <dgm:pt modelId="{923DEA11-ECD1-40A3-BE0D-6F5FA04A0735}" type="sibTrans" cxnId="{C342E90D-A7E8-4637-880D-7188F1334056}">
      <dgm:prSet/>
      <dgm:spPr/>
      <dgm:t>
        <a:bodyPr/>
        <a:lstStyle/>
        <a:p>
          <a:endParaRPr lang="en-US"/>
        </a:p>
      </dgm:t>
    </dgm:pt>
    <dgm:pt modelId="{4407D81D-E17C-49B7-B7F2-0FE3248515A7}">
      <dgm:prSet phldrT="[Text]" custT="1"/>
      <dgm:spPr/>
      <dgm:t>
        <a:bodyPr anchor="ctr"/>
        <a:lstStyle/>
        <a:p>
          <a:pPr algn="ctr"/>
          <a:r>
            <a:rPr lang="en-US" sz="2800" dirty="0">
              <a:solidFill>
                <a:srgbClr val="002060"/>
              </a:solidFill>
              <a:latin typeface="Verdana" panose="020B0604030504040204" pitchFamily="34" charset="0"/>
              <a:ea typeface="Verdana" panose="020B0604030504040204" pitchFamily="34" charset="0"/>
            </a:rPr>
            <a:t>Direct Loans</a:t>
          </a:r>
        </a:p>
      </dgm:t>
    </dgm:pt>
    <dgm:pt modelId="{FE8E2C47-DFC5-49A9-8323-7513103FF887}" type="parTrans" cxnId="{6DE4A03F-0A87-443A-8351-55677B88CFEF}">
      <dgm:prSet/>
      <dgm:spPr/>
      <dgm:t>
        <a:bodyPr/>
        <a:lstStyle/>
        <a:p>
          <a:endParaRPr lang="en-US"/>
        </a:p>
      </dgm:t>
    </dgm:pt>
    <dgm:pt modelId="{5EDEBA19-2BE1-41CC-8CC4-12CE48162B9E}" type="sibTrans" cxnId="{6DE4A03F-0A87-443A-8351-55677B88CFEF}">
      <dgm:prSet/>
      <dgm:spPr/>
      <dgm:t>
        <a:bodyPr/>
        <a:lstStyle/>
        <a:p>
          <a:endParaRPr lang="en-US"/>
        </a:p>
      </dgm:t>
    </dgm:pt>
    <dgm:pt modelId="{190EE884-328E-41A8-B7B6-53C15502F038}" type="pres">
      <dgm:prSet presAssocID="{FD614577-88F0-40C8-8ACD-51196FA378D7}" presName="vert0" presStyleCnt="0">
        <dgm:presLayoutVars>
          <dgm:dir/>
          <dgm:animOne val="branch"/>
          <dgm:animLvl val="lvl"/>
        </dgm:presLayoutVars>
      </dgm:prSet>
      <dgm:spPr/>
    </dgm:pt>
    <dgm:pt modelId="{C2B1DECE-5DFE-46C1-A625-B874765CE1D8}" type="pres">
      <dgm:prSet presAssocID="{B557B104-E47C-4891-9F76-42BDB6C94B8E}" presName="thickLine" presStyleLbl="alignNode1" presStyleIdx="0" presStyleCnt="4"/>
      <dgm:spPr/>
    </dgm:pt>
    <dgm:pt modelId="{6ABFAA5A-4B3A-4574-8A48-76E4DFB7F817}" type="pres">
      <dgm:prSet presAssocID="{B557B104-E47C-4891-9F76-42BDB6C94B8E}" presName="horz1" presStyleCnt="0"/>
      <dgm:spPr/>
    </dgm:pt>
    <dgm:pt modelId="{EF60C831-D0EE-4100-A6F1-AA90108D117F}" type="pres">
      <dgm:prSet presAssocID="{B557B104-E47C-4891-9F76-42BDB6C94B8E}" presName="tx1" presStyleLbl="revTx" presStyleIdx="0" presStyleCnt="4"/>
      <dgm:spPr/>
    </dgm:pt>
    <dgm:pt modelId="{0110A88E-20ED-40CE-B904-404F775EA8F4}" type="pres">
      <dgm:prSet presAssocID="{B557B104-E47C-4891-9F76-42BDB6C94B8E}" presName="vert1" presStyleCnt="0"/>
      <dgm:spPr/>
    </dgm:pt>
    <dgm:pt modelId="{7A47F861-D2BA-4432-BE3B-7AA31EE1EDA3}" type="pres">
      <dgm:prSet presAssocID="{BD763FD5-F561-4605-8A85-C062D02FE02E}" presName="thickLine" presStyleLbl="alignNode1" presStyleIdx="1" presStyleCnt="4"/>
      <dgm:spPr/>
    </dgm:pt>
    <dgm:pt modelId="{3040A711-BEDF-4444-AEFE-D2E905BE45AE}" type="pres">
      <dgm:prSet presAssocID="{BD763FD5-F561-4605-8A85-C062D02FE02E}" presName="horz1" presStyleCnt="0"/>
      <dgm:spPr/>
    </dgm:pt>
    <dgm:pt modelId="{7FE68C17-EE1D-4F06-B01F-D3A1622A58A1}" type="pres">
      <dgm:prSet presAssocID="{BD763FD5-F561-4605-8A85-C062D02FE02E}" presName="tx1" presStyleLbl="revTx" presStyleIdx="1" presStyleCnt="4"/>
      <dgm:spPr/>
    </dgm:pt>
    <dgm:pt modelId="{317FF462-0493-4229-AB89-5C992E9BCC00}" type="pres">
      <dgm:prSet presAssocID="{BD763FD5-F561-4605-8A85-C062D02FE02E}" presName="vert1" presStyleCnt="0"/>
      <dgm:spPr/>
    </dgm:pt>
    <dgm:pt modelId="{F3337E67-63C6-407C-8D12-F8594B8DAADD}" type="pres">
      <dgm:prSet presAssocID="{6593D94D-308E-4557-B032-5FDEF5AA6FBE}" presName="thickLine" presStyleLbl="alignNode1" presStyleIdx="2" presStyleCnt="4"/>
      <dgm:spPr/>
    </dgm:pt>
    <dgm:pt modelId="{A219CF0F-14AE-4A51-96F0-81E65E47C182}" type="pres">
      <dgm:prSet presAssocID="{6593D94D-308E-4557-B032-5FDEF5AA6FBE}" presName="horz1" presStyleCnt="0"/>
      <dgm:spPr/>
    </dgm:pt>
    <dgm:pt modelId="{067FFD3D-BAFA-4B69-857A-59C03D7D6B10}" type="pres">
      <dgm:prSet presAssocID="{6593D94D-308E-4557-B032-5FDEF5AA6FBE}" presName="tx1" presStyleLbl="revTx" presStyleIdx="2" presStyleCnt="4"/>
      <dgm:spPr/>
    </dgm:pt>
    <dgm:pt modelId="{A50F8047-1F92-4F03-8E57-519E1007EC4E}" type="pres">
      <dgm:prSet presAssocID="{6593D94D-308E-4557-B032-5FDEF5AA6FBE}" presName="vert1" presStyleCnt="0"/>
      <dgm:spPr/>
    </dgm:pt>
    <dgm:pt modelId="{F0BB87C3-B41B-450C-B38D-371C75103F5F}" type="pres">
      <dgm:prSet presAssocID="{4407D81D-E17C-49B7-B7F2-0FE3248515A7}" presName="thickLine" presStyleLbl="alignNode1" presStyleIdx="3" presStyleCnt="4"/>
      <dgm:spPr/>
    </dgm:pt>
    <dgm:pt modelId="{C26E9391-EC23-47E4-82A6-084CCDF2841B}" type="pres">
      <dgm:prSet presAssocID="{4407D81D-E17C-49B7-B7F2-0FE3248515A7}" presName="horz1" presStyleCnt="0"/>
      <dgm:spPr/>
    </dgm:pt>
    <dgm:pt modelId="{56D1B849-2C0D-4496-BF60-A2268CDE176A}" type="pres">
      <dgm:prSet presAssocID="{4407D81D-E17C-49B7-B7F2-0FE3248515A7}" presName="tx1" presStyleLbl="revTx" presStyleIdx="3" presStyleCnt="4"/>
      <dgm:spPr/>
    </dgm:pt>
    <dgm:pt modelId="{B51CBF86-A3F5-4409-8237-C674C1564538}" type="pres">
      <dgm:prSet presAssocID="{4407D81D-E17C-49B7-B7F2-0FE3248515A7}" presName="vert1" presStyleCnt="0"/>
      <dgm:spPr/>
    </dgm:pt>
  </dgm:ptLst>
  <dgm:cxnLst>
    <dgm:cxn modelId="{B1540B01-48A5-454D-943C-ED9259A38221}" srcId="{FD614577-88F0-40C8-8ACD-51196FA378D7}" destId="{BD763FD5-F561-4605-8A85-C062D02FE02E}" srcOrd="1" destOrd="0" parTransId="{0BDA8BBF-6ECC-4304-BA36-69B07426F30C}" sibTransId="{BA2F2EA3-B5D3-4B67-A75B-B9E74B0267F9}"/>
    <dgm:cxn modelId="{C342E90D-A7E8-4637-880D-7188F1334056}" srcId="{FD614577-88F0-40C8-8ACD-51196FA378D7}" destId="{6593D94D-308E-4557-B032-5FDEF5AA6FBE}" srcOrd="2" destOrd="0" parTransId="{8282DB37-0582-4F41-AE2E-60D3F3FB3124}" sibTransId="{923DEA11-ECD1-40A3-BE0D-6F5FA04A0735}"/>
    <dgm:cxn modelId="{57924D10-D9A7-43E7-87A8-8621769F61EB}" type="presOf" srcId="{BD763FD5-F561-4605-8A85-C062D02FE02E}" destId="{7FE68C17-EE1D-4F06-B01F-D3A1622A58A1}" srcOrd="0" destOrd="0" presId="urn:microsoft.com/office/officeart/2008/layout/LinedList"/>
    <dgm:cxn modelId="{6DE4A03F-0A87-443A-8351-55677B88CFEF}" srcId="{FD614577-88F0-40C8-8ACD-51196FA378D7}" destId="{4407D81D-E17C-49B7-B7F2-0FE3248515A7}" srcOrd="3" destOrd="0" parTransId="{FE8E2C47-DFC5-49A9-8323-7513103FF887}" sibTransId="{5EDEBA19-2BE1-41CC-8CC4-12CE48162B9E}"/>
    <dgm:cxn modelId="{8900AF71-7724-4100-85A5-E5871C984D16}" srcId="{FD614577-88F0-40C8-8ACD-51196FA378D7}" destId="{B557B104-E47C-4891-9F76-42BDB6C94B8E}" srcOrd="0" destOrd="0" parTransId="{6CC1F8E9-BE15-460E-B123-F5FA6E5A296A}" sibTransId="{461CEBB2-7B07-4BE0-81FF-13C1C2DB5D97}"/>
    <dgm:cxn modelId="{A5B3CD81-2434-4D9F-B47B-76F0DACCB89A}" type="presOf" srcId="{B557B104-E47C-4891-9F76-42BDB6C94B8E}" destId="{EF60C831-D0EE-4100-A6F1-AA90108D117F}" srcOrd="0" destOrd="0" presId="urn:microsoft.com/office/officeart/2008/layout/LinedList"/>
    <dgm:cxn modelId="{5EACDDA3-34B2-4633-AE8D-C6CF0144C09C}" type="presOf" srcId="{4407D81D-E17C-49B7-B7F2-0FE3248515A7}" destId="{56D1B849-2C0D-4496-BF60-A2268CDE176A}" srcOrd="0" destOrd="0" presId="urn:microsoft.com/office/officeart/2008/layout/LinedList"/>
    <dgm:cxn modelId="{848C7AD2-48DC-4E3F-8FA3-F2FA9D3D1F84}" type="presOf" srcId="{6593D94D-308E-4557-B032-5FDEF5AA6FBE}" destId="{067FFD3D-BAFA-4B69-857A-59C03D7D6B10}" srcOrd="0" destOrd="0" presId="urn:microsoft.com/office/officeart/2008/layout/LinedList"/>
    <dgm:cxn modelId="{D323A7E3-5FF7-48F5-940F-2E15B304B501}" type="presOf" srcId="{FD614577-88F0-40C8-8ACD-51196FA378D7}" destId="{190EE884-328E-41A8-B7B6-53C15502F038}" srcOrd="0" destOrd="0" presId="urn:microsoft.com/office/officeart/2008/layout/LinedList"/>
    <dgm:cxn modelId="{3DEC0140-0076-4A8B-97B0-75772F89CB41}" type="presParOf" srcId="{190EE884-328E-41A8-B7B6-53C15502F038}" destId="{C2B1DECE-5DFE-46C1-A625-B874765CE1D8}" srcOrd="0" destOrd="0" presId="urn:microsoft.com/office/officeart/2008/layout/LinedList"/>
    <dgm:cxn modelId="{AC74ECC0-33AF-4782-AA9F-0B26C89D0643}" type="presParOf" srcId="{190EE884-328E-41A8-B7B6-53C15502F038}" destId="{6ABFAA5A-4B3A-4574-8A48-76E4DFB7F817}" srcOrd="1" destOrd="0" presId="urn:microsoft.com/office/officeart/2008/layout/LinedList"/>
    <dgm:cxn modelId="{EFA5EBDE-5513-4B3F-B56A-00C658C0BF61}" type="presParOf" srcId="{6ABFAA5A-4B3A-4574-8A48-76E4DFB7F817}" destId="{EF60C831-D0EE-4100-A6F1-AA90108D117F}" srcOrd="0" destOrd="0" presId="urn:microsoft.com/office/officeart/2008/layout/LinedList"/>
    <dgm:cxn modelId="{6759D325-4533-4EDE-8118-854965162A20}" type="presParOf" srcId="{6ABFAA5A-4B3A-4574-8A48-76E4DFB7F817}" destId="{0110A88E-20ED-40CE-B904-404F775EA8F4}" srcOrd="1" destOrd="0" presId="urn:microsoft.com/office/officeart/2008/layout/LinedList"/>
    <dgm:cxn modelId="{9478DA76-2108-4D0C-8E3C-B1E40CEB7754}" type="presParOf" srcId="{190EE884-328E-41A8-B7B6-53C15502F038}" destId="{7A47F861-D2BA-4432-BE3B-7AA31EE1EDA3}" srcOrd="2" destOrd="0" presId="urn:microsoft.com/office/officeart/2008/layout/LinedList"/>
    <dgm:cxn modelId="{CE6EC954-0C90-471C-B039-60F4CB81B3EB}" type="presParOf" srcId="{190EE884-328E-41A8-B7B6-53C15502F038}" destId="{3040A711-BEDF-4444-AEFE-D2E905BE45AE}" srcOrd="3" destOrd="0" presId="urn:microsoft.com/office/officeart/2008/layout/LinedList"/>
    <dgm:cxn modelId="{7B12D2E2-F0D8-4108-BF06-773E4A505F38}" type="presParOf" srcId="{3040A711-BEDF-4444-AEFE-D2E905BE45AE}" destId="{7FE68C17-EE1D-4F06-B01F-D3A1622A58A1}" srcOrd="0" destOrd="0" presId="urn:microsoft.com/office/officeart/2008/layout/LinedList"/>
    <dgm:cxn modelId="{35276CFB-71E6-4574-A52E-D2247D48C30C}" type="presParOf" srcId="{3040A711-BEDF-4444-AEFE-D2E905BE45AE}" destId="{317FF462-0493-4229-AB89-5C992E9BCC00}" srcOrd="1" destOrd="0" presId="urn:microsoft.com/office/officeart/2008/layout/LinedList"/>
    <dgm:cxn modelId="{5980D840-50E1-4405-B0BE-A3D468BB1BB8}" type="presParOf" srcId="{190EE884-328E-41A8-B7B6-53C15502F038}" destId="{F3337E67-63C6-407C-8D12-F8594B8DAADD}" srcOrd="4" destOrd="0" presId="urn:microsoft.com/office/officeart/2008/layout/LinedList"/>
    <dgm:cxn modelId="{417BDAB6-59EB-4376-94FD-8E475577DCAD}" type="presParOf" srcId="{190EE884-328E-41A8-B7B6-53C15502F038}" destId="{A219CF0F-14AE-4A51-96F0-81E65E47C182}" srcOrd="5" destOrd="0" presId="urn:microsoft.com/office/officeart/2008/layout/LinedList"/>
    <dgm:cxn modelId="{2D56FE00-68AE-44E4-B9F3-8CDB787F449B}" type="presParOf" srcId="{A219CF0F-14AE-4A51-96F0-81E65E47C182}" destId="{067FFD3D-BAFA-4B69-857A-59C03D7D6B10}" srcOrd="0" destOrd="0" presId="urn:microsoft.com/office/officeart/2008/layout/LinedList"/>
    <dgm:cxn modelId="{17525C9C-4B8E-4890-876D-A8B6FD4878F1}" type="presParOf" srcId="{A219CF0F-14AE-4A51-96F0-81E65E47C182}" destId="{A50F8047-1F92-4F03-8E57-519E1007EC4E}" srcOrd="1" destOrd="0" presId="urn:microsoft.com/office/officeart/2008/layout/LinedList"/>
    <dgm:cxn modelId="{283377E1-E6DF-4C7B-9F22-7E109447DA3A}" type="presParOf" srcId="{190EE884-328E-41A8-B7B6-53C15502F038}" destId="{F0BB87C3-B41B-450C-B38D-371C75103F5F}" srcOrd="6" destOrd="0" presId="urn:microsoft.com/office/officeart/2008/layout/LinedList"/>
    <dgm:cxn modelId="{A526F740-D2F1-46EE-8BE3-A1AE33C1D6F8}" type="presParOf" srcId="{190EE884-328E-41A8-B7B6-53C15502F038}" destId="{C26E9391-EC23-47E4-82A6-084CCDF2841B}" srcOrd="7" destOrd="0" presId="urn:microsoft.com/office/officeart/2008/layout/LinedList"/>
    <dgm:cxn modelId="{021DC129-3343-4E87-8B26-962DCAFD31F8}" type="presParOf" srcId="{C26E9391-EC23-47E4-82A6-084CCDF2841B}" destId="{56D1B849-2C0D-4496-BF60-A2268CDE176A}" srcOrd="0" destOrd="0" presId="urn:microsoft.com/office/officeart/2008/layout/LinedList"/>
    <dgm:cxn modelId="{E6E1EBD5-BF6D-4887-B9A2-67148CD5287C}" type="presParOf" srcId="{C26E9391-EC23-47E4-82A6-084CCDF2841B}" destId="{B51CBF86-A3F5-4409-8237-C674C1564538}"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E6C12D8-704A-4D00-8DBC-6685BE94FEA5}" type="doc">
      <dgm:prSet loTypeId="urn:microsoft.com/office/officeart/2005/8/layout/process4" loCatId="process" qsTypeId="urn:microsoft.com/office/officeart/2005/8/quickstyle/simple4" qsCatId="simple" csTypeId="urn:microsoft.com/office/officeart/2005/8/colors/colorful2" csCatId="colorful" phldr="1"/>
      <dgm:spPr/>
      <dgm:t>
        <a:bodyPr/>
        <a:lstStyle/>
        <a:p>
          <a:endParaRPr lang="en-US"/>
        </a:p>
      </dgm:t>
    </dgm:pt>
    <dgm:pt modelId="{90A742D1-1E01-4E90-BEB4-3D67DF5EBC35}">
      <dgm:prSet/>
      <dgm:spPr>
        <a:gradFill rotWithShape="0">
          <a:gsLst>
            <a:gs pos="0">
              <a:srgbClr val="4AD1D8"/>
            </a:gs>
            <a:gs pos="84000">
              <a:schemeClr val="accent2">
                <a:hueOff val="-1323373"/>
                <a:satOff val="1492"/>
                <a:lumOff val="3530"/>
                <a:alphaOff val="0"/>
                <a:shade val="90000"/>
                <a:lumMod val="88000"/>
              </a:schemeClr>
            </a:gs>
          </a:gsLst>
        </a:gradFill>
      </dgm:spPr>
      <dgm:t>
        <a:bodyPr/>
        <a:lstStyle/>
        <a:p>
          <a:r>
            <a:rPr lang="en-US" dirty="0">
              <a:latin typeface="Verdana" panose="020B0604030504040204" pitchFamily="34" charset="0"/>
              <a:ea typeface="Verdana" panose="020B0604030504040204" pitchFamily="34" charset="0"/>
            </a:rPr>
            <a:t>May be mailed, emailed or posted on a self-service portal</a:t>
          </a:r>
        </a:p>
      </dgm:t>
    </dgm:pt>
    <dgm:pt modelId="{FA55FACC-8E72-43B2-95CA-BA91766396F4}" type="parTrans" cxnId="{CAE6015C-992D-461E-A8B2-B5BDC0B1FD66}">
      <dgm:prSet/>
      <dgm:spPr/>
      <dgm:t>
        <a:bodyPr/>
        <a:lstStyle/>
        <a:p>
          <a:endParaRPr lang="en-US"/>
        </a:p>
      </dgm:t>
    </dgm:pt>
    <dgm:pt modelId="{E445D173-7102-48DA-9B05-E9B0911B9106}" type="sibTrans" cxnId="{CAE6015C-992D-461E-A8B2-B5BDC0B1FD66}">
      <dgm:prSet/>
      <dgm:spPr/>
      <dgm:t>
        <a:bodyPr/>
        <a:lstStyle/>
        <a:p>
          <a:endParaRPr lang="en-US"/>
        </a:p>
      </dgm:t>
    </dgm:pt>
    <dgm:pt modelId="{1F0A0B70-8734-48AB-92E3-D5717669FBB9}">
      <dgm:prSet/>
      <dgm:spPr/>
      <dgm:t>
        <a:bodyPr/>
        <a:lstStyle/>
        <a:p>
          <a:r>
            <a:rPr lang="en-US" dirty="0">
              <a:latin typeface="Verdana" panose="020B0604030504040204" pitchFamily="34" charset="0"/>
              <a:ea typeface="Verdana" panose="020B0604030504040204" pitchFamily="34" charset="0"/>
            </a:rPr>
            <a:t>Students should consider: </a:t>
          </a:r>
        </a:p>
      </dgm:t>
    </dgm:pt>
    <dgm:pt modelId="{004E3384-5118-41A8-8A7E-C090A572A8AE}" type="parTrans" cxnId="{C2E818DD-889B-4D8E-BC34-92650731437C}">
      <dgm:prSet/>
      <dgm:spPr/>
      <dgm:t>
        <a:bodyPr/>
        <a:lstStyle/>
        <a:p>
          <a:endParaRPr lang="en-US"/>
        </a:p>
      </dgm:t>
    </dgm:pt>
    <dgm:pt modelId="{F8B645EA-0E4C-4695-9D9C-E0A3C0EF6BF9}" type="sibTrans" cxnId="{C2E818DD-889B-4D8E-BC34-92650731437C}">
      <dgm:prSet/>
      <dgm:spPr/>
      <dgm:t>
        <a:bodyPr/>
        <a:lstStyle/>
        <a:p>
          <a:endParaRPr lang="en-US"/>
        </a:p>
      </dgm:t>
    </dgm:pt>
    <dgm:pt modelId="{BA17D4D5-1476-446E-9748-57D82BE5917D}">
      <dgm:prSet/>
      <dgm:spPr/>
      <dgm:t>
        <a:bodyPr/>
        <a:lstStyle/>
        <a:p>
          <a:r>
            <a:rPr lang="en-US" dirty="0">
              <a:latin typeface="Verdana" panose="020B0604030504040204" pitchFamily="34" charset="0"/>
              <a:ea typeface="Verdana" panose="020B0604030504040204" pitchFamily="34" charset="0"/>
            </a:rPr>
            <a:t>Annual costs, such as tuition, fees, books, room/board, travel </a:t>
          </a:r>
        </a:p>
      </dgm:t>
    </dgm:pt>
    <dgm:pt modelId="{D28599D8-B7B1-43F7-B27F-5DFE8E9BE860}" type="parTrans" cxnId="{019357F9-EEF2-4C78-953B-F4AB0CF5ED6E}">
      <dgm:prSet/>
      <dgm:spPr/>
      <dgm:t>
        <a:bodyPr/>
        <a:lstStyle/>
        <a:p>
          <a:endParaRPr lang="en-US"/>
        </a:p>
      </dgm:t>
    </dgm:pt>
    <dgm:pt modelId="{45DACD45-74D2-4BED-8EA6-89DBE9765EE3}" type="sibTrans" cxnId="{019357F9-EEF2-4C78-953B-F4AB0CF5ED6E}">
      <dgm:prSet/>
      <dgm:spPr/>
      <dgm:t>
        <a:bodyPr/>
        <a:lstStyle/>
        <a:p>
          <a:endParaRPr lang="en-US"/>
        </a:p>
      </dgm:t>
    </dgm:pt>
    <dgm:pt modelId="{612D4ADA-EFA0-4ED0-B512-9F71581D2BA7}">
      <dgm:prSet/>
      <dgm:spPr/>
      <dgm:t>
        <a:bodyPr/>
        <a:lstStyle/>
        <a:p>
          <a:r>
            <a:rPr lang="en-US" dirty="0">
              <a:latin typeface="Verdana" panose="020B0604030504040204" pitchFamily="34" charset="0"/>
              <a:ea typeface="Verdana" panose="020B0604030504040204" pitchFamily="34" charset="0"/>
            </a:rPr>
            <a:t>Financial aid that does not need to be paid back </a:t>
          </a:r>
        </a:p>
      </dgm:t>
    </dgm:pt>
    <dgm:pt modelId="{3E39009D-4C87-42D2-A6BE-1192AC2A1795}" type="parTrans" cxnId="{BBCB2923-33C6-4B81-A744-783F94D78B6C}">
      <dgm:prSet/>
      <dgm:spPr/>
      <dgm:t>
        <a:bodyPr/>
        <a:lstStyle/>
        <a:p>
          <a:endParaRPr lang="en-US"/>
        </a:p>
      </dgm:t>
    </dgm:pt>
    <dgm:pt modelId="{E85858D9-B125-4BDA-AE25-3174FE1F7D96}" type="sibTrans" cxnId="{BBCB2923-33C6-4B81-A744-783F94D78B6C}">
      <dgm:prSet/>
      <dgm:spPr/>
      <dgm:t>
        <a:bodyPr/>
        <a:lstStyle/>
        <a:p>
          <a:endParaRPr lang="en-US"/>
        </a:p>
      </dgm:t>
    </dgm:pt>
    <dgm:pt modelId="{A72E5BD6-B226-4340-A307-60BC5035EFFE}">
      <dgm:prSet/>
      <dgm:spPr/>
      <dgm:t>
        <a:bodyPr/>
        <a:lstStyle/>
        <a:p>
          <a:r>
            <a:rPr lang="en-US" dirty="0">
              <a:latin typeface="Verdana" panose="020B0604030504040204" pitchFamily="34" charset="0"/>
              <a:ea typeface="Verdana" panose="020B0604030504040204" pitchFamily="34" charset="0"/>
            </a:rPr>
            <a:t>Financial aid that DOES need to be paid back</a:t>
          </a:r>
        </a:p>
      </dgm:t>
    </dgm:pt>
    <dgm:pt modelId="{99E54885-AAE4-458E-9E1D-E5864EB48B51}" type="parTrans" cxnId="{B6C9FBF2-725F-423F-9CA2-E5162577C844}">
      <dgm:prSet/>
      <dgm:spPr/>
      <dgm:t>
        <a:bodyPr/>
        <a:lstStyle/>
        <a:p>
          <a:endParaRPr lang="en-US"/>
        </a:p>
      </dgm:t>
    </dgm:pt>
    <dgm:pt modelId="{348CE15D-1D61-4EDA-BE67-59A3AD743F53}" type="sibTrans" cxnId="{B6C9FBF2-725F-423F-9CA2-E5162577C844}">
      <dgm:prSet/>
      <dgm:spPr/>
      <dgm:t>
        <a:bodyPr/>
        <a:lstStyle/>
        <a:p>
          <a:endParaRPr lang="en-US"/>
        </a:p>
      </dgm:t>
    </dgm:pt>
    <dgm:pt modelId="{33C93234-25FC-4CBA-A0EE-D11DE3A0084A}">
      <dgm:prSet/>
      <dgm:spPr/>
      <dgm:t>
        <a:bodyPr/>
        <a:lstStyle/>
        <a:p>
          <a:r>
            <a:rPr lang="en-US" dirty="0">
              <a:latin typeface="Verdana" panose="020B0604030504040204" pitchFamily="34" charset="0"/>
              <a:ea typeface="Verdana" panose="020B0604030504040204" pitchFamily="34" charset="0"/>
            </a:rPr>
            <a:t>What’s left after accounting for costs and aid… What is the out-of-pocket expense?</a:t>
          </a:r>
        </a:p>
      </dgm:t>
    </dgm:pt>
    <dgm:pt modelId="{5DEA4018-DD3A-43A4-A08E-B98629B21C9D}" type="parTrans" cxnId="{17ED1B4B-F119-4FE8-9070-722FC28475C6}">
      <dgm:prSet/>
      <dgm:spPr/>
      <dgm:t>
        <a:bodyPr/>
        <a:lstStyle/>
        <a:p>
          <a:endParaRPr lang="en-US"/>
        </a:p>
      </dgm:t>
    </dgm:pt>
    <dgm:pt modelId="{6BFDC9CA-87D7-4CBD-90A2-4A77D1B1AD64}" type="sibTrans" cxnId="{17ED1B4B-F119-4FE8-9070-722FC28475C6}">
      <dgm:prSet/>
      <dgm:spPr/>
      <dgm:t>
        <a:bodyPr/>
        <a:lstStyle/>
        <a:p>
          <a:endParaRPr lang="en-US"/>
        </a:p>
      </dgm:t>
    </dgm:pt>
    <dgm:pt modelId="{109CF5AB-D9A7-497F-9BC0-2565675F1CA6}" type="pres">
      <dgm:prSet presAssocID="{1E6C12D8-704A-4D00-8DBC-6685BE94FEA5}" presName="Name0" presStyleCnt="0">
        <dgm:presLayoutVars>
          <dgm:dir/>
          <dgm:animLvl val="lvl"/>
          <dgm:resizeHandles val="exact"/>
        </dgm:presLayoutVars>
      </dgm:prSet>
      <dgm:spPr/>
    </dgm:pt>
    <dgm:pt modelId="{7C367CDE-0E0F-4A06-AA9A-1B885A141ACB}" type="pres">
      <dgm:prSet presAssocID="{1F0A0B70-8734-48AB-92E3-D5717669FBB9}" presName="boxAndChildren" presStyleCnt="0"/>
      <dgm:spPr/>
    </dgm:pt>
    <dgm:pt modelId="{ACE75558-E900-4731-80DE-8094AD8EF3E9}" type="pres">
      <dgm:prSet presAssocID="{1F0A0B70-8734-48AB-92E3-D5717669FBB9}" presName="parentTextBox" presStyleLbl="node1" presStyleIdx="0" presStyleCnt="2"/>
      <dgm:spPr/>
    </dgm:pt>
    <dgm:pt modelId="{CC640849-77FC-4591-8D2D-E44644A5D5AE}" type="pres">
      <dgm:prSet presAssocID="{1F0A0B70-8734-48AB-92E3-D5717669FBB9}" presName="entireBox" presStyleLbl="node1" presStyleIdx="0" presStyleCnt="2"/>
      <dgm:spPr/>
    </dgm:pt>
    <dgm:pt modelId="{5D7E030C-FD83-4E6E-9095-E7F489ED4F58}" type="pres">
      <dgm:prSet presAssocID="{1F0A0B70-8734-48AB-92E3-D5717669FBB9}" presName="descendantBox" presStyleCnt="0"/>
      <dgm:spPr/>
    </dgm:pt>
    <dgm:pt modelId="{4CE0E7A3-0740-4A91-8AF2-AD4C08DE51DA}" type="pres">
      <dgm:prSet presAssocID="{BA17D4D5-1476-446E-9748-57D82BE5917D}" presName="childTextBox" presStyleLbl="fgAccFollowNode1" presStyleIdx="0" presStyleCnt="4">
        <dgm:presLayoutVars>
          <dgm:bulletEnabled val="1"/>
        </dgm:presLayoutVars>
      </dgm:prSet>
      <dgm:spPr/>
    </dgm:pt>
    <dgm:pt modelId="{CEDC47F5-A4DE-44B5-A8E8-AAAE3B640E38}" type="pres">
      <dgm:prSet presAssocID="{612D4ADA-EFA0-4ED0-B512-9F71581D2BA7}" presName="childTextBox" presStyleLbl="fgAccFollowNode1" presStyleIdx="1" presStyleCnt="4">
        <dgm:presLayoutVars>
          <dgm:bulletEnabled val="1"/>
        </dgm:presLayoutVars>
      </dgm:prSet>
      <dgm:spPr/>
    </dgm:pt>
    <dgm:pt modelId="{0094821B-D994-4EED-B039-29C4C1340997}" type="pres">
      <dgm:prSet presAssocID="{A72E5BD6-B226-4340-A307-60BC5035EFFE}" presName="childTextBox" presStyleLbl="fgAccFollowNode1" presStyleIdx="2" presStyleCnt="4">
        <dgm:presLayoutVars>
          <dgm:bulletEnabled val="1"/>
        </dgm:presLayoutVars>
      </dgm:prSet>
      <dgm:spPr/>
    </dgm:pt>
    <dgm:pt modelId="{9BA66E50-F125-419C-87AF-B8C80473B202}" type="pres">
      <dgm:prSet presAssocID="{33C93234-25FC-4CBA-A0EE-D11DE3A0084A}" presName="childTextBox" presStyleLbl="fgAccFollowNode1" presStyleIdx="3" presStyleCnt="4">
        <dgm:presLayoutVars>
          <dgm:bulletEnabled val="1"/>
        </dgm:presLayoutVars>
      </dgm:prSet>
      <dgm:spPr/>
    </dgm:pt>
    <dgm:pt modelId="{8EF2A834-147D-49A5-8CE2-43D5BD116DDE}" type="pres">
      <dgm:prSet presAssocID="{E445D173-7102-48DA-9B05-E9B0911B9106}" presName="sp" presStyleCnt="0"/>
      <dgm:spPr/>
    </dgm:pt>
    <dgm:pt modelId="{A363543F-3349-4A88-99A5-DDC535FF55CD}" type="pres">
      <dgm:prSet presAssocID="{90A742D1-1E01-4E90-BEB4-3D67DF5EBC35}" presName="arrowAndChildren" presStyleCnt="0"/>
      <dgm:spPr/>
    </dgm:pt>
    <dgm:pt modelId="{93EEDD63-678E-4366-A837-C7E7C9A54DCA}" type="pres">
      <dgm:prSet presAssocID="{90A742D1-1E01-4E90-BEB4-3D67DF5EBC35}" presName="parentTextArrow" presStyleLbl="node1" presStyleIdx="1" presStyleCnt="2" custLinFactNeighborX="-23282" custLinFactNeighborY="-1274"/>
      <dgm:spPr/>
    </dgm:pt>
  </dgm:ptLst>
  <dgm:cxnLst>
    <dgm:cxn modelId="{D6FA4922-34C7-435C-B2FE-6EF830D134EA}" type="presOf" srcId="{33C93234-25FC-4CBA-A0EE-D11DE3A0084A}" destId="{9BA66E50-F125-419C-87AF-B8C80473B202}" srcOrd="0" destOrd="0" presId="urn:microsoft.com/office/officeart/2005/8/layout/process4"/>
    <dgm:cxn modelId="{BBCB2923-33C6-4B81-A744-783F94D78B6C}" srcId="{1F0A0B70-8734-48AB-92E3-D5717669FBB9}" destId="{612D4ADA-EFA0-4ED0-B512-9F71581D2BA7}" srcOrd="1" destOrd="0" parTransId="{3E39009D-4C87-42D2-A6BE-1192AC2A1795}" sibTransId="{E85858D9-B125-4BDA-AE25-3174FE1F7D96}"/>
    <dgm:cxn modelId="{605DFD2F-586E-4E89-B4F8-970FD8D64657}" type="presOf" srcId="{612D4ADA-EFA0-4ED0-B512-9F71581D2BA7}" destId="{CEDC47F5-A4DE-44B5-A8E8-AAAE3B640E38}" srcOrd="0" destOrd="0" presId="urn:microsoft.com/office/officeart/2005/8/layout/process4"/>
    <dgm:cxn modelId="{CAE6015C-992D-461E-A8B2-B5BDC0B1FD66}" srcId="{1E6C12D8-704A-4D00-8DBC-6685BE94FEA5}" destId="{90A742D1-1E01-4E90-BEB4-3D67DF5EBC35}" srcOrd="0" destOrd="0" parTransId="{FA55FACC-8E72-43B2-95CA-BA91766396F4}" sibTransId="{E445D173-7102-48DA-9B05-E9B0911B9106}"/>
    <dgm:cxn modelId="{17ED1B4B-F119-4FE8-9070-722FC28475C6}" srcId="{1F0A0B70-8734-48AB-92E3-D5717669FBB9}" destId="{33C93234-25FC-4CBA-A0EE-D11DE3A0084A}" srcOrd="3" destOrd="0" parTransId="{5DEA4018-DD3A-43A4-A08E-B98629B21C9D}" sibTransId="{6BFDC9CA-87D7-4CBD-90A2-4A77D1B1AD64}"/>
    <dgm:cxn modelId="{BAA0D982-C202-44BB-AA23-C25C18A3FA9F}" type="presOf" srcId="{A72E5BD6-B226-4340-A307-60BC5035EFFE}" destId="{0094821B-D994-4EED-B039-29C4C1340997}" srcOrd="0" destOrd="0" presId="urn:microsoft.com/office/officeart/2005/8/layout/process4"/>
    <dgm:cxn modelId="{5F600C9F-5794-4506-A192-71F440782299}" type="presOf" srcId="{1F0A0B70-8734-48AB-92E3-D5717669FBB9}" destId="{CC640849-77FC-4591-8D2D-E44644A5D5AE}" srcOrd="1" destOrd="0" presId="urn:microsoft.com/office/officeart/2005/8/layout/process4"/>
    <dgm:cxn modelId="{E017E6A4-C4F8-418C-8121-BBF8888BB138}" type="presOf" srcId="{1E6C12D8-704A-4D00-8DBC-6685BE94FEA5}" destId="{109CF5AB-D9A7-497F-9BC0-2565675F1CA6}" srcOrd="0" destOrd="0" presId="urn:microsoft.com/office/officeart/2005/8/layout/process4"/>
    <dgm:cxn modelId="{433E2AAF-1F4B-4B27-93F7-68849823D807}" type="presOf" srcId="{1F0A0B70-8734-48AB-92E3-D5717669FBB9}" destId="{ACE75558-E900-4731-80DE-8094AD8EF3E9}" srcOrd="0" destOrd="0" presId="urn:microsoft.com/office/officeart/2005/8/layout/process4"/>
    <dgm:cxn modelId="{5EB485CB-8F28-4876-9EF6-75711BE3F482}" type="presOf" srcId="{90A742D1-1E01-4E90-BEB4-3D67DF5EBC35}" destId="{93EEDD63-678E-4366-A837-C7E7C9A54DCA}" srcOrd="0" destOrd="0" presId="urn:microsoft.com/office/officeart/2005/8/layout/process4"/>
    <dgm:cxn modelId="{C2E818DD-889B-4D8E-BC34-92650731437C}" srcId="{1E6C12D8-704A-4D00-8DBC-6685BE94FEA5}" destId="{1F0A0B70-8734-48AB-92E3-D5717669FBB9}" srcOrd="1" destOrd="0" parTransId="{004E3384-5118-41A8-8A7E-C090A572A8AE}" sibTransId="{F8B645EA-0E4C-4695-9D9C-E0A3C0EF6BF9}"/>
    <dgm:cxn modelId="{8AC894F1-CA01-43F2-84FC-2C13618EBE7C}" type="presOf" srcId="{BA17D4D5-1476-446E-9748-57D82BE5917D}" destId="{4CE0E7A3-0740-4A91-8AF2-AD4C08DE51DA}" srcOrd="0" destOrd="0" presId="urn:microsoft.com/office/officeart/2005/8/layout/process4"/>
    <dgm:cxn modelId="{B6C9FBF2-725F-423F-9CA2-E5162577C844}" srcId="{1F0A0B70-8734-48AB-92E3-D5717669FBB9}" destId="{A72E5BD6-B226-4340-A307-60BC5035EFFE}" srcOrd="2" destOrd="0" parTransId="{99E54885-AAE4-458E-9E1D-E5864EB48B51}" sibTransId="{348CE15D-1D61-4EDA-BE67-59A3AD743F53}"/>
    <dgm:cxn modelId="{019357F9-EEF2-4C78-953B-F4AB0CF5ED6E}" srcId="{1F0A0B70-8734-48AB-92E3-D5717669FBB9}" destId="{BA17D4D5-1476-446E-9748-57D82BE5917D}" srcOrd="0" destOrd="0" parTransId="{D28599D8-B7B1-43F7-B27F-5DFE8E9BE860}" sibTransId="{45DACD45-74D2-4BED-8EA6-89DBE9765EE3}"/>
    <dgm:cxn modelId="{18D3C000-208D-4D79-8AC4-CD6D99D40793}" type="presParOf" srcId="{109CF5AB-D9A7-497F-9BC0-2565675F1CA6}" destId="{7C367CDE-0E0F-4A06-AA9A-1B885A141ACB}" srcOrd="0" destOrd="0" presId="urn:microsoft.com/office/officeart/2005/8/layout/process4"/>
    <dgm:cxn modelId="{93FE439E-86C4-4464-B7BF-7C63BDB83A52}" type="presParOf" srcId="{7C367CDE-0E0F-4A06-AA9A-1B885A141ACB}" destId="{ACE75558-E900-4731-80DE-8094AD8EF3E9}" srcOrd="0" destOrd="0" presId="urn:microsoft.com/office/officeart/2005/8/layout/process4"/>
    <dgm:cxn modelId="{90703648-F02C-40E7-8396-4D1EEDD2AEEB}" type="presParOf" srcId="{7C367CDE-0E0F-4A06-AA9A-1B885A141ACB}" destId="{CC640849-77FC-4591-8D2D-E44644A5D5AE}" srcOrd="1" destOrd="0" presId="urn:microsoft.com/office/officeart/2005/8/layout/process4"/>
    <dgm:cxn modelId="{ED27F762-72CB-4D03-AA23-BF1099EF95EF}" type="presParOf" srcId="{7C367CDE-0E0F-4A06-AA9A-1B885A141ACB}" destId="{5D7E030C-FD83-4E6E-9095-E7F489ED4F58}" srcOrd="2" destOrd="0" presId="urn:microsoft.com/office/officeart/2005/8/layout/process4"/>
    <dgm:cxn modelId="{7CE3FB47-5EDA-44F6-B88F-578C9CF03E84}" type="presParOf" srcId="{5D7E030C-FD83-4E6E-9095-E7F489ED4F58}" destId="{4CE0E7A3-0740-4A91-8AF2-AD4C08DE51DA}" srcOrd="0" destOrd="0" presId="urn:microsoft.com/office/officeart/2005/8/layout/process4"/>
    <dgm:cxn modelId="{CB08226D-7948-4AE8-9E76-08D2B60617A4}" type="presParOf" srcId="{5D7E030C-FD83-4E6E-9095-E7F489ED4F58}" destId="{CEDC47F5-A4DE-44B5-A8E8-AAAE3B640E38}" srcOrd="1" destOrd="0" presId="urn:microsoft.com/office/officeart/2005/8/layout/process4"/>
    <dgm:cxn modelId="{1079FD85-3C78-4798-AFFC-8A8041DC95D2}" type="presParOf" srcId="{5D7E030C-FD83-4E6E-9095-E7F489ED4F58}" destId="{0094821B-D994-4EED-B039-29C4C1340997}" srcOrd="2" destOrd="0" presId="urn:microsoft.com/office/officeart/2005/8/layout/process4"/>
    <dgm:cxn modelId="{71367140-9FCD-48E2-A5DF-ECE3AE20CE7E}" type="presParOf" srcId="{5D7E030C-FD83-4E6E-9095-E7F489ED4F58}" destId="{9BA66E50-F125-419C-87AF-B8C80473B202}" srcOrd="3" destOrd="0" presId="urn:microsoft.com/office/officeart/2005/8/layout/process4"/>
    <dgm:cxn modelId="{364067E6-F4DA-45A4-8EFF-0F5067B0FD13}" type="presParOf" srcId="{109CF5AB-D9A7-497F-9BC0-2565675F1CA6}" destId="{8EF2A834-147D-49A5-8CE2-43D5BD116DDE}" srcOrd="1" destOrd="0" presId="urn:microsoft.com/office/officeart/2005/8/layout/process4"/>
    <dgm:cxn modelId="{92C353EA-CF81-4922-A876-EC3EC1678314}" type="presParOf" srcId="{109CF5AB-D9A7-497F-9BC0-2565675F1CA6}" destId="{A363543F-3349-4A88-99A5-DDC535FF55CD}" srcOrd="2" destOrd="0" presId="urn:microsoft.com/office/officeart/2005/8/layout/process4"/>
    <dgm:cxn modelId="{D42C8D7A-1EAC-4766-8E12-9A0E4A7F165E}" type="presParOf" srcId="{A363543F-3349-4A88-99A5-DDC535FF55CD}" destId="{93EEDD63-678E-4366-A837-C7E7C9A54DCA}"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1D38CA5-D1BF-4E1A-816F-E9E222E0708E}" type="doc">
      <dgm:prSet loTypeId="urn:microsoft.com/office/officeart/2016/7/layout/RepeatingBendingProcessNew" loCatId="process" qsTypeId="urn:microsoft.com/office/officeart/2005/8/quickstyle/simple1" qsCatId="simple" csTypeId="urn:microsoft.com/office/officeart/2005/8/colors/colorful2" csCatId="colorful" phldr="1"/>
      <dgm:spPr/>
      <dgm:t>
        <a:bodyPr/>
        <a:lstStyle/>
        <a:p>
          <a:endParaRPr lang="en-US"/>
        </a:p>
      </dgm:t>
    </dgm:pt>
    <dgm:pt modelId="{09054CF9-2BFB-400A-B55A-0CD7CB8C0084}">
      <dgm:prSet custT="1"/>
      <dgm:spPr/>
      <dgm:t>
        <a:bodyPr/>
        <a:lstStyle/>
        <a:p>
          <a:pPr>
            <a:defRPr b="1"/>
          </a:pPr>
          <a:r>
            <a:rPr lang="en-US" sz="1800" dirty="0">
              <a:latin typeface="Verdana" panose="020B0604030504040204" pitchFamily="34" charset="0"/>
              <a:ea typeface="Verdana" panose="020B0604030504040204" pitchFamily="34" charset="0"/>
            </a:rPr>
            <a:t>Support students/ families with FSA ID creation.</a:t>
          </a:r>
          <a:br>
            <a:rPr lang="en-US" sz="1800" dirty="0">
              <a:latin typeface="Verdana" panose="020B0604030504040204" pitchFamily="34" charset="0"/>
              <a:ea typeface="Verdana" panose="020B0604030504040204" pitchFamily="34" charset="0"/>
            </a:rPr>
          </a:br>
          <a:endParaRPr lang="en-US" sz="1050" dirty="0">
            <a:latin typeface="Verdana" panose="020B0604030504040204" pitchFamily="34" charset="0"/>
            <a:ea typeface="Verdana" panose="020B0604030504040204" pitchFamily="34" charset="0"/>
          </a:endParaRPr>
        </a:p>
      </dgm:t>
    </dgm:pt>
    <dgm:pt modelId="{1D4D81E1-94F4-4854-91C5-D6E5983A6B38}" type="parTrans" cxnId="{01F450CA-0C60-495B-81B5-17B77E188721}">
      <dgm:prSet/>
      <dgm:spPr/>
      <dgm:t>
        <a:bodyPr/>
        <a:lstStyle/>
        <a:p>
          <a:endParaRPr lang="en-US"/>
        </a:p>
      </dgm:t>
    </dgm:pt>
    <dgm:pt modelId="{90AF3FBF-A5C4-4DEC-9110-F87390207E61}" type="sibTrans" cxnId="{01F450CA-0C60-495B-81B5-17B77E188721}">
      <dgm:prSet/>
      <dgm:spPr/>
      <dgm:t>
        <a:bodyPr/>
        <a:lstStyle/>
        <a:p>
          <a:endParaRPr lang="en-US"/>
        </a:p>
      </dgm:t>
    </dgm:pt>
    <dgm:pt modelId="{0837812C-5B04-49E2-8576-B55F18CE50D7}">
      <dgm:prSet custT="1"/>
      <dgm:spPr/>
      <dgm:t>
        <a:bodyPr/>
        <a:lstStyle/>
        <a:p>
          <a:r>
            <a:rPr lang="en-US" sz="1800" dirty="0">
              <a:latin typeface="Verdana" panose="020B0604030504040204" pitchFamily="34" charset="0"/>
              <a:ea typeface="Verdana" panose="020B0604030504040204" pitchFamily="34" charset="0"/>
            </a:rPr>
            <a:t>Run FSA ID creation events.</a:t>
          </a:r>
          <a:br>
            <a:rPr lang="en-US" sz="1800" dirty="0">
              <a:latin typeface="Verdana" panose="020B0604030504040204" pitchFamily="34" charset="0"/>
              <a:ea typeface="Verdana" panose="020B0604030504040204" pitchFamily="34" charset="0"/>
            </a:rPr>
          </a:br>
          <a:endParaRPr lang="en-US" sz="1050" dirty="0">
            <a:latin typeface="Verdana" panose="020B0604030504040204" pitchFamily="34" charset="0"/>
            <a:ea typeface="Verdana" panose="020B0604030504040204" pitchFamily="34" charset="0"/>
          </a:endParaRPr>
        </a:p>
      </dgm:t>
    </dgm:pt>
    <dgm:pt modelId="{F0A5F65B-ACBF-4DE3-846F-E8E8DC3507A6}" type="parTrans" cxnId="{675CF381-5916-48D2-836C-39CBA70AB2CC}">
      <dgm:prSet/>
      <dgm:spPr/>
      <dgm:t>
        <a:bodyPr/>
        <a:lstStyle/>
        <a:p>
          <a:endParaRPr lang="en-US"/>
        </a:p>
      </dgm:t>
    </dgm:pt>
    <dgm:pt modelId="{8A50623A-28B3-431E-8ABA-2EE77E41F8F6}" type="sibTrans" cxnId="{675CF381-5916-48D2-836C-39CBA70AB2CC}">
      <dgm:prSet/>
      <dgm:spPr/>
      <dgm:t>
        <a:bodyPr/>
        <a:lstStyle/>
        <a:p>
          <a:endParaRPr lang="en-US"/>
        </a:p>
      </dgm:t>
    </dgm:pt>
    <dgm:pt modelId="{7832FCD3-2A48-4110-AAB1-1254CED5BBB3}">
      <dgm:prSet custT="1"/>
      <dgm:spPr/>
      <dgm:t>
        <a:bodyPr/>
        <a:lstStyle/>
        <a:p>
          <a:r>
            <a:rPr lang="en-US" sz="1800" dirty="0">
              <a:latin typeface="Verdana" panose="020B0604030504040204" pitchFamily="34" charset="0"/>
              <a:ea typeface="Verdana" panose="020B0604030504040204" pitchFamily="34" charset="0"/>
            </a:rPr>
            <a:t>Remember, if you host FAFSA Workshops, the FSA ID should be created in advance of a workshop, not AT the workshop.</a:t>
          </a:r>
          <a:br>
            <a:rPr lang="en-US" sz="1200" dirty="0">
              <a:latin typeface="Verdana" panose="020B0604030504040204" pitchFamily="34" charset="0"/>
              <a:ea typeface="Verdana" panose="020B0604030504040204" pitchFamily="34" charset="0"/>
            </a:rPr>
          </a:br>
          <a:endParaRPr lang="en-US" sz="1200" dirty="0">
            <a:latin typeface="Verdana" panose="020B0604030504040204" pitchFamily="34" charset="0"/>
            <a:ea typeface="Verdana" panose="020B0604030504040204" pitchFamily="34" charset="0"/>
          </a:endParaRPr>
        </a:p>
      </dgm:t>
    </dgm:pt>
    <dgm:pt modelId="{F0643BB4-9EB9-426F-A94D-39BC2A4F5433}" type="parTrans" cxnId="{A8D738C7-9259-4CFD-9294-94C33C70B5C7}">
      <dgm:prSet/>
      <dgm:spPr/>
      <dgm:t>
        <a:bodyPr/>
        <a:lstStyle/>
        <a:p>
          <a:endParaRPr lang="en-US"/>
        </a:p>
      </dgm:t>
    </dgm:pt>
    <dgm:pt modelId="{9558AB73-25C4-48DB-9C62-FDF640F29E25}" type="sibTrans" cxnId="{A8D738C7-9259-4CFD-9294-94C33C70B5C7}">
      <dgm:prSet/>
      <dgm:spPr/>
      <dgm:t>
        <a:bodyPr/>
        <a:lstStyle/>
        <a:p>
          <a:endParaRPr lang="en-US"/>
        </a:p>
      </dgm:t>
    </dgm:pt>
    <dgm:pt modelId="{376586BB-3249-4573-846C-922CCACBBA7F}">
      <dgm:prSet custT="1"/>
      <dgm:spPr/>
      <dgm:t>
        <a:bodyPr/>
        <a:lstStyle/>
        <a:p>
          <a:pPr>
            <a:defRPr b="1"/>
          </a:pPr>
          <a:r>
            <a:rPr lang="en-US" sz="2000" dirty="0">
              <a:latin typeface="Verdana" panose="020B0604030504040204" pitchFamily="34" charset="0"/>
              <a:ea typeface="Verdana" panose="020B0604030504040204" pitchFamily="34" charset="0"/>
            </a:rPr>
            <a:t>Start to identify any special or unusual circumstances.</a:t>
          </a:r>
          <a:br>
            <a:rPr lang="en-US" sz="2000" dirty="0">
              <a:latin typeface="Verdana" panose="020B0604030504040204" pitchFamily="34" charset="0"/>
              <a:ea typeface="Verdana" panose="020B0604030504040204" pitchFamily="34" charset="0"/>
            </a:rPr>
          </a:br>
          <a:endParaRPr lang="en-US" sz="1050" dirty="0">
            <a:latin typeface="Verdana" panose="020B0604030504040204" pitchFamily="34" charset="0"/>
            <a:ea typeface="Verdana" panose="020B0604030504040204" pitchFamily="34" charset="0"/>
          </a:endParaRPr>
        </a:p>
      </dgm:t>
    </dgm:pt>
    <dgm:pt modelId="{E0391491-F44C-44CA-B3A3-9AF33586C748}" type="parTrans" cxnId="{F4DDFE9D-4FC8-4E99-B4FD-B7755DE6514F}">
      <dgm:prSet/>
      <dgm:spPr/>
      <dgm:t>
        <a:bodyPr/>
        <a:lstStyle/>
        <a:p>
          <a:endParaRPr lang="en-US"/>
        </a:p>
      </dgm:t>
    </dgm:pt>
    <dgm:pt modelId="{1E222E2A-2CD7-4BD4-87DC-555506445450}" type="sibTrans" cxnId="{F4DDFE9D-4FC8-4E99-B4FD-B7755DE6514F}">
      <dgm:prSet/>
      <dgm:spPr/>
      <dgm:t>
        <a:bodyPr/>
        <a:lstStyle/>
        <a:p>
          <a:endParaRPr lang="en-US"/>
        </a:p>
      </dgm:t>
    </dgm:pt>
    <dgm:pt modelId="{469D445F-B820-4C39-9703-4FCF767DCA88}">
      <dgm:prSet custT="1"/>
      <dgm:spPr/>
      <dgm:t>
        <a:bodyPr/>
        <a:lstStyle/>
        <a:p>
          <a:r>
            <a:rPr lang="en-US" sz="1800" dirty="0">
              <a:latin typeface="Verdana" panose="020B0604030504040204" pitchFamily="34" charset="0"/>
              <a:ea typeface="Verdana" panose="020B0604030504040204" pitchFamily="34" charset="0"/>
            </a:rPr>
            <a:t>Identify students you know that may need added help navigating certain processes.</a:t>
          </a:r>
          <a:br>
            <a:rPr lang="en-US" sz="1300" dirty="0">
              <a:latin typeface="Verdana" panose="020B0604030504040204" pitchFamily="34" charset="0"/>
              <a:ea typeface="Verdana" panose="020B0604030504040204" pitchFamily="34" charset="0"/>
            </a:rPr>
          </a:br>
          <a:endParaRPr lang="en-US" sz="1300" dirty="0">
            <a:latin typeface="Verdana" panose="020B0604030504040204" pitchFamily="34" charset="0"/>
            <a:ea typeface="Verdana" panose="020B0604030504040204" pitchFamily="34" charset="0"/>
          </a:endParaRPr>
        </a:p>
      </dgm:t>
    </dgm:pt>
    <dgm:pt modelId="{B3DB7143-97BE-4566-B978-8D9F60E20236}" type="parTrans" cxnId="{B6C82736-C8C9-4213-BA4A-4B76DAEF08CE}">
      <dgm:prSet/>
      <dgm:spPr/>
      <dgm:t>
        <a:bodyPr/>
        <a:lstStyle/>
        <a:p>
          <a:endParaRPr lang="en-US"/>
        </a:p>
      </dgm:t>
    </dgm:pt>
    <dgm:pt modelId="{0CCAF05E-14A8-4F76-A8AE-7B95843E54C7}" type="sibTrans" cxnId="{B6C82736-C8C9-4213-BA4A-4B76DAEF08CE}">
      <dgm:prSet/>
      <dgm:spPr/>
      <dgm:t>
        <a:bodyPr/>
        <a:lstStyle/>
        <a:p>
          <a:endParaRPr lang="en-US"/>
        </a:p>
      </dgm:t>
    </dgm:pt>
    <dgm:pt modelId="{46A61034-9EE8-4761-AE10-DFF1A7F00C34}">
      <dgm:prSet custT="1"/>
      <dgm:spPr/>
      <dgm:t>
        <a:bodyPr/>
        <a:lstStyle/>
        <a:p>
          <a:pPr>
            <a:lnSpc>
              <a:spcPct val="100000"/>
            </a:lnSpc>
            <a:defRPr b="1"/>
          </a:pPr>
          <a:r>
            <a:rPr lang="en-US" sz="2000" dirty="0">
              <a:latin typeface="Verdana" panose="020B0604030504040204" pitchFamily="34" charset="0"/>
              <a:ea typeface="Verdana" panose="020B0604030504040204" pitchFamily="34" charset="0"/>
            </a:rPr>
            <a:t>Encourage scholarship applications!</a:t>
          </a:r>
          <a:br>
            <a:rPr lang="en-US" sz="2000" dirty="0">
              <a:latin typeface="Verdana" panose="020B0604030504040204" pitchFamily="34" charset="0"/>
              <a:ea typeface="Verdana" panose="020B0604030504040204" pitchFamily="34" charset="0"/>
            </a:rPr>
          </a:br>
          <a:endParaRPr lang="en-US" sz="1050" dirty="0">
            <a:latin typeface="Verdana" panose="020B0604030504040204" pitchFamily="34" charset="0"/>
            <a:ea typeface="Verdana" panose="020B0604030504040204" pitchFamily="34" charset="0"/>
          </a:endParaRPr>
        </a:p>
      </dgm:t>
    </dgm:pt>
    <dgm:pt modelId="{931BDB6F-6007-44EA-BA02-2A23000E76FF}" type="parTrans" cxnId="{5E3CD325-CF10-4C6B-829F-AD7D4723DCAE}">
      <dgm:prSet/>
      <dgm:spPr/>
      <dgm:t>
        <a:bodyPr/>
        <a:lstStyle/>
        <a:p>
          <a:endParaRPr lang="en-US"/>
        </a:p>
      </dgm:t>
    </dgm:pt>
    <dgm:pt modelId="{439229C6-2A57-4458-AE2F-2443DE857467}" type="sibTrans" cxnId="{5E3CD325-CF10-4C6B-829F-AD7D4723DCAE}">
      <dgm:prSet/>
      <dgm:spPr/>
      <dgm:t>
        <a:bodyPr/>
        <a:lstStyle/>
        <a:p>
          <a:endParaRPr lang="en-US"/>
        </a:p>
      </dgm:t>
    </dgm:pt>
    <dgm:pt modelId="{ECF97775-DE82-4AF4-A594-07D3AC253E55}">
      <dgm:prSet/>
      <dgm:spPr/>
      <dgm:t>
        <a:bodyPr/>
        <a:lstStyle/>
        <a:p>
          <a:r>
            <a:rPr lang="en-US" sz="1900" dirty="0">
              <a:latin typeface="Verdana" panose="020B0604030504040204" pitchFamily="34" charset="0"/>
              <a:ea typeface="Verdana" panose="020B0604030504040204" pitchFamily="34" charset="0"/>
            </a:rPr>
            <a:t>Leverage the FAFSA release delay to encourage students to start applying for scholarships.</a:t>
          </a:r>
        </a:p>
      </dgm:t>
    </dgm:pt>
    <dgm:pt modelId="{658DDD4C-6838-4D9E-A104-910B89B2E314}" type="parTrans" cxnId="{4976D1CB-2BCD-47DA-833A-A4C21B33CCB3}">
      <dgm:prSet/>
      <dgm:spPr/>
      <dgm:t>
        <a:bodyPr/>
        <a:lstStyle/>
        <a:p>
          <a:endParaRPr lang="en-US"/>
        </a:p>
      </dgm:t>
    </dgm:pt>
    <dgm:pt modelId="{82C68DA4-28F3-42A4-821B-735087D0C04D}" type="sibTrans" cxnId="{4976D1CB-2BCD-47DA-833A-A4C21B33CCB3}">
      <dgm:prSet/>
      <dgm:spPr/>
      <dgm:t>
        <a:bodyPr/>
        <a:lstStyle/>
        <a:p>
          <a:endParaRPr lang="en-US"/>
        </a:p>
      </dgm:t>
    </dgm:pt>
    <dgm:pt modelId="{E6264B4E-7FEF-4FFC-A160-0DBFD3D93A69}" type="pres">
      <dgm:prSet presAssocID="{D1D38CA5-D1BF-4E1A-816F-E9E222E0708E}" presName="Name0" presStyleCnt="0">
        <dgm:presLayoutVars>
          <dgm:dir/>
          <dgm:resizeHandles val="exact"/>
        </dgm:presLayoutVars>
      </dgm:prSet>
      <dgm:spPr/>
    </dgm:pt>
    <dgm:pt modelId="{23EFDFDD-547D-439E-B706-5CF7F7A30BEB}" type="pres">
      <dgm:prSet presAssocID="{09054CF9-2BFB-400A-B55A-0CD7CB8C0084}" presName="node" presStyleLbl="node1" presStyleIdx="0" presStyleCnt="3" custScaleY="178918">
        <dgm:presLayoutVars>
          <dgm:bulletEnabled val="1"/>
        </dgm:presLayoutVars>
      </dgm:prSet>
      <dgm:spPr/>
    </dgm:pt>
    <dgm:pt modelId="{805248E0-E7FC-439A-AA44-C364D80E31D9}" type="pres">
      <dgm:prSet presAssocID="{90AF3FBF-A5C4-4DEC-9110-F87390207E61}" presName="sibTrans" presStyleLbl="sibTrans1D1" presStyleIdx="0" presStyleCnt="2"/>
      <dgm:spPr/>
    </dgm:pt>
    <dgm:pt modelId="{2A393941-4610-49F7-9675-5BD6B3C3385A}" type="pres">
      <dgm:prSet presAssocID="{90AF3FBF-A5C4-4DEC-9110-F87390207E61}" presName="connectorText" presStyleLbl="sibTrans1D1" presStyleIdx="0" presStyleCnt="2"/>
      <dgm:spPr/>
    </dgm:pt>
    <dgm:pt modelId="{3B583330-5DEB-432E-A575-C4219CE90940}" type="pres">
      <dgm:prSet presAssocID="{376586BB-3249-4573-846C-922CCACBBA7F}" presName="node" presStyleLbl="node1" presStyleIdx="1" presStyleCnt="3" custScaleY="178918">
        <dgm:presLayoutVars>
          <dgm:bulletEnabled val="1"/>
        </dgm:presLayoutVars>
      </dgm:prSet>
      <dgm:spPr/>
    </dgm:pt>
    <dgm:pt modelId="{DEE8A9C1-2192-4E55-A901-C8B2A33A75B5}" type="pres">
      <dgm:prSet presAssocID="{1E222E2A-2CD7-4BD4-87DC-555506445450}" presName="sibTrans" presStyleLbl="sibTrans1D1" presStyleIdx="1" presStyleCnt="2"/>
      <dgm:spPr/>
    </dgm:pt>
    <dgm:pt modelId="{8A0497AD-C6B5-496B-ADE9-F302CE467565}" type="pres">
      <dgm:prSet presAssocID="{1E222E2A-2CD7-4BD4-87DC-555506445450}" presName="connectorText" presStyleLbl="sibTrans1D1" presStyleIdx="1" presStyleCnt="2"/>
      <dgm:spPr/>
    </dgm:pt>
    <dgm:pt modelId="{632CB118-455E-4694-ABE3-C75DA1773F4F}" type="pres">
      <dgm:prSet presAssocID="{46A61034-9EE8-4761-AE10-DFF1A7F00C34}" presName="node" presStyleLbl="node1" presStyleIdx="2" presStyleCnt="3" custScaleY="177763">
        <dgm:presLayoutVars>
          <dgm:bulletEnabled val="1"/>
        </dgm:presLayoutVars>
      </dgm:prSet>
      <dgm:spPr/>
    </dgm:pt>
  </dgm:ptLst>
  <dgm:cxnLst>
    <dgm:cxn modelId="{309FB418-E31E-42FE-AFAA-0BE3365DAD95}" type="presOf" srcId="{376586BB-3249-4573-846C-922CCACBBA7F}" destId="{3B583330-5DEB-432E-A575-C4219CE90940}" srcOrd="0" destOrd="0" presId="urn:microsoft.com/office/officeart/2016/7/layout/RepeatingBendingProcessNew"/>
    <dgm:cxn modelId="{AFBF1921-4D35-48D8-B64F-DBFD02B1EEE2}" type="presOf" srcId="{90AF3FBF-A5C4-4DEC-9110-F87390207E61}" destId="{805248E0-E7FC-439A-AA44-C364D80E31D9}" srcOrd="0" destOrd="0" presId="urn:microsoft.com/office/officeart/2016/7/layout/RepeatingBendingProcessNew"/>
    <dgm:cxn modelId="{5E3CD325-CF10-4C6B-829F-AD7D4723DCAE}" srcId="{D1D38CA5-D1BF-4E1A-816F-E9E222E0708E}" destId="{46A61034-9EE8-4761-AE10-DFF1A7F00C34}" srcOrd="2" destOrd="0" parTransId="{931BDB6F-6007-44EA-BA02-2A23000E76FF}" sibTransId="{439229C6-2A57-4458-AE2F-2443DE857467}"/>
    <dgm:cxn modelId="{B6C82736-C8C9-4213-BA4A-4B76DAEF08CE}" srcId="{376586BB-3249-4573-846C-922CCACBBA7F}" destId="{469D445F-B820-4C39-9703-4FCF767DCA88}" srcOrd="0" destOrd="0" parTransId="{B3DB7143-97BE-4566-B978-8D9F60E20236}" sibTransId="{0CCAF05E-14A8-4F76-A8AE-7B95843E54C7}"/>
    <dgm:cxn modelId="{C1AB7440-6D23-414C-A5B3-9361030A4574}" type="presOf" srcId="{09054CF9-2BFB-400A-B55A-0CD7CB8C0084}" destId="{23EFDFDD-547D-439E-B706-5CF7F7A30BEB}" srcOrd="0" destOrd="0" presId="urn:microsoft.com/office/officeart/2016/7/layout/RepeatingBendingProcessNew"/>
    <dgm:cxn modelId="{F0EBCF75-7A33-4A7F-A5DA-3B9B118AF4F9}" type="presOf" srcId="{0837812C-5B04-49E2-8576-B55F18CE50D7}" destId="{23EFDFDD-547D-439E-B706-5CF7F7A30BEB}" srcOrd="0" destOrd="1" presId="urn:microsoft.com/office/officeart/2016/7/layout/RepeatingBendingProcessNew"/>
    <dgm:cxn modelId="{210C0459-AD31-4424-9999-AAF203764F01}" type="presOf" srcId="{1E222E2A-2CD7-4BD4-87DC-555506445450}" destId="{DEE8A9C1-2192-4E55-A901-C8B2A33A75B5}" srcOrd="0" destOrd="0" presId="urn:microsoft.com/office/officeart/2016/7/layout/RepeatingBendingProcessNew"/>
    <dgm:cxn modelId="{675CF381-5916-48D2-836C-39CBA70AB2CC}" srcId="{09054CF9-2BFB-400A-B55A-0CD7CB8C0084}" destId="{0837812C-5B04-49E2-8576-B55F18CE50D7}" srcOrd="0" destOrd="0" parTransId="{F0A5F65B-ACBF-4DE3-846F-E8E8DC3507A6}" sibTransId="{8A50623A-28B3-431E-8ABA-2EE77E41F8F6}"/>
    <dgm:cxn modelId="{61690997-5CE7-47B4-87C3-7D118EE52756}" type="presOf" srcId="{469D445F-B820-4C39-9703-4FCF767DCA88}" destId="{3B583330-5DEB-432E-A575-C4219CE90940}" srcOrd="0" destOrd="1" presId="urn:microsoft.com/office/officeart/2016/7/layout/RepeatingBendingProcessNew"/>
    <dgm:cxn modelId="{F9A2DC99-01EC-46A6-A39B-AB67795085B8}" type="presOf" srcId="{1E222E2A-2CD7-4BD4-87DC-555506445450}" destId="{8A0497AD-C6B5-496B-ADE9-F302CE467565}" srcOrd="1" destOrd="0" presId="urn:microsoft.com/office/officeart/2016/7/layout/RepeatingBendingProcessNew"/>
    <dgm:cxn modelId="{F4DDFE9D-4FC8-4E99-B4FD-B7755DE6514F}" srcId="{D1D38CA5-D1BF-4E1A-816F-E9E222E0708E}" destId="{376586BB-3249-4573-846C-922CCACBBA7F}" srcOrd="1" destOrd="0" parTransId="{E0391491-F44C-44CA-B3A3-9AF33586C748}" sibTransId="{1E222E2A-2CD7-4BD4-87DC-555506445450}"/>
    <dgm:cxn modelId="{E546639E-F599-4E71-AEAC-C477AA8C1545}" type="presOf" srcId="{ECF97775-DE82-4AF4-A594-07D3AC253E55}" destId="{632CB118-455E-4694-ABE3-C75DA1773F4F}" srcOrd="0" destOrd="1" presId="urn:microsoft.com/office/officeart/2016/7/layout/RepeatingBendingProcessNew"/>
    <dgm:cxn modelId="{0DFDD0BE-BC7F-4F3A-BEF6-40713D63A259}" type="presOf" srcId="{D1D38CA5-D1BF-4E1A-816F-E9E222E0708E}" destId="{E6264B4E-7FEF-4FFC-A160-0DBFD3D93A69}" srcOrd="0" destOrd="0" presId="urn:microsoft.com/office/officeart/2016/7/layout/RepeatingBendingProcessNew"/>
    <dgm:cxn modelId="{A8D738C7-9259-4CFD-9294-94C33C70B5C7}" srcId="{09054CF9-2BFB-400A-B55A-0CD7CB8C0084}" destId="{7832FCD3-2A48-4110-AAB1-1254CED5BBB3}" srcOrd="1" destOrd="0" parTransId="{F0643BB4-9EB9-426F-A94D-39BC2A4F5433}" sibTransId="{9558AB73-25C4-48DB-9C62-FDF640F29E25}"/>
    <dgm:cxn modelId="{01F450CA-0C60-495B-81B5-17B77E188721}" srcId="{D1D38CA5-D1BF-4E1A-816F-E9E222E0708E}" destId="{09054CF9-2BFB-400A-B55A-0CD7CB8C0084}" srcOrd="0" destOrd="0" parTransId="{1D4D81E1-94F4-4854-91C5-D6E5983A6B38}" sibTransId="{90AF3FBF-A5C4-4DEC-9110-F87390207E61}"/>
    <dgm:cxn modelId="{4976D1CB-2BCD-47DA-833A-A4C21B33CCB3}" srcId="{46A61034-9EE8-4761-AE10-DFF1A7F00C34}" destId="{ECF97775-DE82-4AF4-A594-07D3AC253E55}" srcOrd="0" destOrd="0" parTransId="{658DDD4C-6838-4D9E-A104-910B89B2E314}" sibTransId="{82C68DA4-28F3-42A4-821B-735087D0C04D}"/>
    <dgm:cxn modelId="{E1BDBED1-9327-45EC-85A1-98DB48115A8A}" type="presOf" srcId="{46A61034-9EE8-4761-AE10-DFF1A7F00C34}" destId="{632CB118-455E-4694-ABE3-C75DA1773F4F}" srcOrd="0" destOrd="0" presId="urn:microsoft.com/office/officeart/2016/7/layout/RepeatingBendingProcessNew"/>
    <dgm:cxn modelId="{15456AF3-8D4D-4FEA-99D3-E99D1CC28178}" type="presOf" srcId="{90AF3FBF-A5C4-4DEC-9110-F87390207E61}" destId="{2A393941-4610-49F7-9675-5BD6B3C3385A}" srcOrd="1" destOrd="0" presId="urn:microsoft.com/office/officeart/2016/7/layout/RepeatingBendingProcessNew"/>
    <dgm:cxn modelId="{568CD4F4-8ADD-48A6-9B2C-11955B9675C8}" type="presOf" srcId="{7832FCD3-2A48-4110-AAB1-1254CED5BBB3}" destId="{23EFDFDD-547D-439E-B706-5CF7F7A30BEB}" srcOrd="0" destOrd="2" presId="urn:microsoft.com/office/officeart/2016/7/layout/RepeatingBendingProcessNew"/>
    <dgm:cxn modelId="{E9D97BC5-1A59-45C0-90F6-9365D9BC2990}" type="presParOf" srcId="{E6264B4E-7FEF-4FFC-A160-0DBFD3D93A69}" destId="{23EFDFDD-547D-439E-B706-5CF7F7A30BEB}" srcOrd="0" destOrd="0" presId="urn:microsoft.com/office/officeart/2016/7/layout/RepeatingBendingProcessNew"/>
    <dgm:cxn modelId="{80517ED1-4E6F-4A40-96FE-37A9D8413CB0}" type="presParOf" srcId="{E6264B4E-7FEF-4FFC-A160-0DBFD3D93A69}" destId="{805248E0-E7FC-439A-AA44-C364D80E31D9}" srcOrd="1" destOrd="0" presId="urn:microsoft.com/office/officeart/2016/7/layout/RepeatingBendingProcessNew"/>
    <dgm:cxn modelId="{2FF6C91E-B2A0-4557-991F-07722E900966}" type="presParOf" srcId="{805248E0-E7FC-439A-AA44-C364D80E31D9}" destId="{2A393941-4610-49F7-9675-5BD6B3C3385A}" srcOrd="0" destOrd="0" presId="urn:microsoft.com/office/officeart/2016/7/layout/RepeatingBendingProcessNew"/>
    <dgm:cxn modelId="{3DD67F51-5600-48F1-B35E-C872BED33690}" type="presParOf" srcId="{E6264B4E-7FEF-4FFC-A160-0DBFD3D93A69}" destId="{3B583330-5DEB-432E-A575-C4219CE90940}" srcOrd="2" destOrd="0" presId="urn:microsoft.com/office/officeart/2016/7/layout/RepeatingBendingProcessNew"/>
    <dgm:cxn modelId="{E0AB8BA1-D791-4FA1-BE86-66F0982B5C54}" type="presParOf" srcId="{E6264B4E-7FEF-4FFC-A160-0DBFD3D93A69}" destId="{DEE8A9C1-2192-4E55-A901-C8B2A33A75B5}" srcOrd="3" destOrd="0" presId="urn:microsoft.com/office/officeart/2016/7/layout/RepeatingBendingProcessNew"/>
    <dgm:cxn modelId="{BA940637-43F2-44AB-8A69-903285F714EF}" type="presParOf" srcId="{DEE8A9C1-2192-4E55-A901-C8B2A33A75B5}" destId="{8A0497AD-C6B5-496B-ADE9-F302CE467565}" srcOrd="0" destOrd="0" presId="urn:microsoft.com/office/officeart/2016/7/layout/RepeatingBendingProcessNew"/>
    <dgm:cxn modelId="{BAD380AC-0E07-42D5-AA0E-0A4959CE312F}" type="presParOf" srcId="{E6264B4E-7FEF-4FFC-A160-0DBFD3D93A69}" destId="{632CB118-455E-4694-ABE3-C75DA1773F4F}" srcOrd="4"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F4D913-F5D4-497D-A14C-774AD3F2D62C}">
      <dsp:nvSpPr>
        <dsp:cNvPr id="0" name=""/>
        <dsp:cNvSpPr/>
      </dsp:nvSpPr>
      <dsp:spPr>
        <a:xfrm>
          <a:off x="3231" y="984798"/>
          <a:ext cx="2307241" cy="1465098"/>
        </a:xfrm>
        <a:prstGeom prst="roundRect">
          <a:avLst>
            <a:gd name="adj" fmla="val 10000"/>
          </a:avLst>
        </a:prstGeom>
        <a:solidFill>
          <a:srgbClr val="2683C6"/>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3FE5D33-59E2-4748-B3C9-8F1C5BB32CB5}">
      <dsp:nvSpPr>
        <dsp:cNvPr id="0" name=""/>
        <dsp:cNvSpPr/>
      </dsp:nvSpPr>
      <dsp:spPr>
        <a:xfrm>
          <a:off x="259591" y="1228340"/>
          <a:ext cx="2307241" cy="1465098"/>
        </a:xfrm>
        <a:prstGeom prst="roundRect">
          <a:avLst>
            <a:gd name="adj" fmla="val 10000"/>
          </a:avLst>
        </a:prstGeom>
        <a:solidFill>
          <a:schemeClr val="lt1">
            <a:alpha val="90000"/>
            <a:hueOff val="0"/>
            <a:satOff val="0"/>
            <a:lumOff val="0"/>
            <a:alphaOff val="0"/>
          </a:schemeClr>
        </a:solidFill>
        <a:ln w="22225" cap="rnd" cmpd="sng" algn="ctr">
          <a:solidFill>
            <a:srgbClr val="2683C6"/>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002060"/>
              </a:solidFill>
              <a:latin typeface="Verdana" panose="020B0604030504040204" pitchFamily="34" charset="0"/>
              <a:ea typeface="Verdana" panose="020B0604030504040204" pitchFamily="34" charset="0"/>
            </a:rPr>
            <a:t>EFC is now…</a:t>
          </a:r>
        </a:p>
        <a:p>
          <a:pPr marL="0" lvl="0" indent="0" algn="ctr" defTabSz="711200">
            <a:lnSpc>
              <a:spcPct val="90000"/>
            </a:lnSpc>
            <a:spcBef>
              <a:spcPct val="0"/>
            </a:spcBef>
            <a:spcAft>
              <a:spcPct val="35000"/>
            </a:spcAft>
            <a:buNone/>
          </a:pPr>
          <a:r>
            <a:rPr lang="en-US" sz="1600" b="1" kern="1200" dirty="0">
              <a:solidFill>
                <a:srgbClr val="002060"/>
              </a:solidFill>
              <a:latin typeface="Verdana" panose="020B0604030504040204" pitchFamily="34" charset="0"/>
              <a:ea typeface="Verdana" panose="020B0604030504040204" pitchFamily="34" charset="0"/>
            </a:rPr>
            <a:t>STUDENT AID INDEX (SAI)</a:t>
          </a:r>
        </a:p>
      </dsp:txBody>
      <dsp:txXfrm>
        <a:off x="302502" y="1271251"/>
        <a:ext cx="2221419" cy="1379276"/>
      </dsp:txXfrm>
    </dsp:sp>
    <dsp:sp modelId="{0E2E011A-6957-4690-A590-EF8B32770B8C}">
      <dsp:nvSpPr>
        <dsp:cNvPr id="0" name=""/>
        <dsp:cNvSpPr/>
      </dsp:nvSpPr>
      <dsp:spPr>
        <a:xfrm>
          <a:off x="2823193" y="984798"/>
          <a:ext cx="2307241" cy="1465098"/>
        </a:xfrm>
        <a:prstGeom prst="roundRect">
          <a:avLst>
            <a:gd name="adj" fmla="val 10000"/>
          </a:avLst>
        </a:prstGeom>
        <a:solidFill>
          <a:srgbClr val="2683C6"/>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4483CCB-76B6-4C99-84E3-A1A2D2C5E332}">
      <dsp:nvSpPr>
        <dsp:cNvPr id="0" name=""/>
        <dsp:cNvSpPr/>
      </dsp:nvSpPr>
      <dsp:spPr>
        <a:xfrm>
          <a:off x="3079553" y="1228340"/>
          <a:ext cx="2307241" cy="1465098"/>
        </a:xfrm>
        <a:prstGeom prst="roundRect">
          <a:avLst>
            <a:gd name="adj" fmla="val 10000"/>
          </a:avLst>
        </a:prstGeom>
        <a:solidFill>
          <a:schemeClr val="lt1">
            <a:alpha val="90000"/>
            <a:hueOff val="0"/>
            <a:satOff val="0"/>
            <a:lumOff val="0"/>
            <a:alphaOff val="0"/>
          </a:schemeClr>
        </a:solidFill>
        <a:ln w="22225" cap="rnd" cmpd="sng" algn="ctr">
          <a:solidFill>
            <a:srgbClr val="2683C6"/>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002060"/>
              </a:solidFill>
              <a:latin typeface="Verdana" panose="020B0604030504040204" pitchFamily="34" charset="0"/>
              <a:ea typeface="Verdana" panose="020B0604030504040204" pitchFamily="34" charset="0"/>
            </a:rPr>
            <a:t>SAR is now…</a:t>
          </a:r>
        </a:p>
        <a:p>
          <a:pPr marL="0" lvl="0" indent="0" algn="ctr" defTabSz="711200">
            <a:lnSpc>
              <a:spcPct val="90000"/>
            </a:lnSpc>
            <a:spcBef>
              <a:spcPct val="0"/>
            </a:spcBef>
            <a:spcAft>
              <a:spcPct val="35000"/>
            </a:spcAft>
            <a:buNone/>
          </a:pPr>
          <a:r>
            <a:rPr lang="en-US" sz="1600" b="1" kern="1200" dirty="0">
              <a:solidFill>
                <a:srgbClr val="002060"/>
              </a:solidFill>
              <a:latin typeface="Verdana" panose="020B0604030504040204" pitchFamily="34" charset="0"/>
              <a:ea typeface="Verdana" panose="020B0604030504040204" pitchFamily="34" charset="0"/>
            </a:rPr>
            <a:t>FAFSA SUBMISSION SUMMARY</a:t>
          </a:r>
        </a:p>
      </dsp:txBody>
      <dsp:txXfrm>
        <a:off x="3122464" y="1271251"/>
        <a:ext cx="2221419" cy="1379276"/>
      </dsp:txXfrm>
    </dsp:sp>
    <dsp:sp modelId="{5A28044C-3495-4B46-BADA-96B23954EACC}">
      <dsp:nvSpPr>
        <dsp:cNvPr id="0" name=""/>
        <dsp:cNvSpPr/>
      </dsp:nvSpPr>
      <dsp:spPr>
        <a:xfrm>
          <a:off x="5643155" y="984798"/>
          <a:ext cx="2307241" cy="1465098"/>
        </a:xfrm>
        <a:prstGeom prst="roundRect">
          <a:avLst>
            <a:gd name="adj" fmla="val 10000"/>
          </a:avLst>
        </a:prstGeom>
        <a:solidFill>
          <a:srgbClr val="2683C6"/>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8BDE8DA-9562-4A06-8C7C-2B184A35CC0B}">
      <dsp:nvSpPr>
        <dsp:cNvPr id="0" name=""/>
        <dsp:cNvSpPr/>
      </dsp:nvSpPr>
      <dsp:spPr>
        <a:xfrm>
          <a:off x="5899515" y="1228340"/>
          <a:ext cx="2307241" cy="1465098"/>
        </a:xfrm>
        <a:prstGeom prst="roundRect">
          <a:avLst>
            <a:gd name="adj" fmla="val 10000"/>
          </a:avLst>
        </a:prstGeom>
        <a:solidFill>
          <a:schemeClr val="lt1">
            <a:alpha val="90000"/>
            <a:hueOff val="0"/>
            <a:satOff val="0"/>
            <a:lumOff val="0"/>
            <a:alphaOff val="0"/>
          </a:schemeClr>
        </a:solidFill>
        <a:ln w="22225" cap="rnd" cmpd="sng" algn="ctr">
          <a:solidFill>
            <a:srgbClr val="2683C6"/>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002060"/>
              </a:solidFill>
              <a:latin typeface="Verdana" panose="020B0604030504040204" pitchFamily="34" charset="0"/>
              <a:ea typeface="Verdana" panose="020B0604030504040204" pitchFamily="34" charset="0"/>
            </a:rPr>
            <a:t>IRS DRT is now…</a:t>
          </a:r>
        </a:p>
        <a:p>
          <a:pPr marL="0" lvl="0" indent="0" algn="ctr" defTabSz="711200">
            <a:lnSpc>
              <a:spcPct val="90000"/>
            </a:lnSpc>
            <a:spcBef>
              <a:spcPct val="0"/>
            </a:spcBef>
            <a:spcAft>
              <a:spcPct val="35000"/>
            </a:spcAft>
            <a:buNone/>
          </a:pPr>
          <a:r>
            <a:rPr lang="en-US" sz="1600" b="1" kern="1200" dirty="0">
              <a:solidFill>
                <a:srgbClr val="002060"/>
              </a:solidFill>
              <a:latin typeface="Verdana" panose="020B0604030504040204" pitchFamily="34" charset="0"/>
              <a:ea typeface="Verdana" panose="020B0604030504040204" pitchFamily="34" charset="0"/>
            </a:rPr>
            <a:t>DIRECT DATA EXCHANGE (DDX)</a:t>
          </a:r>
        </a:p>
      </dsp:txBody>
      <dsp:txXfrm>
        <a:off x="5942426" y="1271251"/>
        <a:ext cx="2221419" cy="1379276"/>
      </dsp:txXfrm>
    </dsp:sp>
    <dsp:sp modelId="{D4E4ED6D-7B38-4574-B01A-41E8D6DFFEDB}">
      <dsp:nvSpPr>
        <dsp:cNvPr id="0" name=""/>
        <dsp:cNvSpPr/>
      </dsp:nvSpPr>
      <dsp:spPr>
        <a:xfrm>
          <a:off x="8463116" y="984798"/>
          <a:ext cx="2307241" cy="1465098"/>
        </a:xfrm>
        <a:prstGeom prst="roundRect">
          <a:avLst>
            <a:gd name="adj" fmla="val 10000"/>
          </a:avLst>
        </a:prstGeom>
        <a:solidFill>
          <a:srgbClr val="2683C6"/>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D655388-3399-4EEA-8A84-9C5A92D880E2}">
      <dsp:nvSpPr>
        <dsp:cNvPr id="0" name=""/>
        <dsp:cNvSpPr/>
      </dsp:nvSpPr>
      <dsp:spPr>
        <a:xfrm>
          <a:off x="8719477" y="1228340"/>
          <a:ext cx="2307241" cy="1465098"/>
        </a:xfrm>
        <a:prstGeom prst="roundRect">
          <a:avLst>
            <a:gd name="adj" fmla="val 10000"/>
          </a:avLst>
        </a:prstGeom>
        <a:solidFill>
          <a:schemeClr val="lt1">
            <a:alpha val="90000"/>
            <a:hueOff val="0"/>
            <a:satOff val="0"/>
            <a:lumOff val="0"/>
            <a:alphaOff val="0"/>
          </a:schemeClr>
        </a:solidFill>
        <a:ln w="22225" cap="rnd" cmpd="sng" algn="ctr">
          <a:solidFill>
            <a:srgbClr val="2683C6"/>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002060"/>
              </a:solidFill>
              <a:latin typeface="Verdana" panose="020B0604030504040204" pitchFamily="34" charset="0"/>
              <a:ea typeface="Verdana" panose="020B0604030504040204" pitchFamily="34" charset="0"/>
            </a:rPr>
            <a:t>PARENT/SPOUSE is now…</a:t>
          </a:r>
        </a:p>
        <a:p>
          <a:pPr marL="0" lvl="0" indent="0" algn="ctr" defTabSz="711200">
            <a:lnSpc>
              <a:spcPct val="90000"/>
            </a:lnSpc>
            <a:spcBef>
              <a:spcPct val="0"/>
            </a:spcBef>
            <a:spcAft>
              <a:spcPct val="35000"/>
            </a:spcAft>
            <a:buNone/>
          </a:pPr>
          <a:r>
            <a:rPr lang="en-US" sz="1600" b="1" kern="1200" dirty="0">
              <a:solidFill>
                <a:srgbClr val="002060"/>
              </a:solidFill>
              <a:latin typeface="Verdana" panose="020B0604030504040204" pitchFamily="34" charset="0"/>
              <a:ea typeface="Verdana" panose="020B0604030504040204" pitchFamily="34" charset="0"/>
            </a:rPr>
            <a:t>CONTRIBUTOR(S)</a:t>
          </a:r>
        </a:p>
      </dsp:txBody>
      <dsp:txXfrm>
        <a:off x="8762388" y="1271251"/>
        <a:ext cx="2221419" cy="137927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9D3395-FE4B-4444-929D-BB1706F156BC}">
      <dsp:nvSpPr>
        <dsp:cNvPr id="0" name=""/>
        <dsp:cNvSpPr/>
      </dsp:nvSpPr>
      <dsp:spPr>
        <a:xfrm>
          <a:off x="0" y="1796"/>
          <a:ext cx="11029950" cy="0"/>
        </a:xfrm>
        <a:prstGeom prst="line">
          <a:avLst/>
        </a:prstGeom>
        <a:solidFill>
          <a:schemeClr val="accent2">
            <a:hueOff val="0"/>
            <a:satOff val="0"/>
            <a:lumOff val="0"/>
            <a:alphaOff val="0"/>
          </a:schemeClr>
        </a:solidFill>
        <a:ln w="2222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C6F3851-1470-4A65-A16E-80CF4D3FE100}">
      <dsp:nvSpPr>
        <dsp:cNvPr id="0" name=""/>
        <dsp:cNvSpPr/>
      </dsp:nvSpPr>
      <dsp:spPr>
        <a:xfrm>
          <a:off x="0" y="1796"/>
          <a:ext cx="11029950" cy="12248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ctr" defTabSz="1244600">
            <a:lnSpc>
              <a:spcPct val="90000"/>
            </a:lnSpc>
            <a:spcBef>
              <a:spcPct val="0"/>
            </a:spcBef>
            <a:spcAft>
              <a:spcPct val="35000"/>
            </a:spcAft>
            <a:buNone/>
          </a:pPr>
          <a:r>
            <a:rPr lang="en-US" sz="2800" kern="1200" dirty="0">
              <a:solidFill>
                <a:srgbClr val="002060"/>
              </a:solidFill>
              <a:latin typeface="Verdana" panose="020B0604030504040204" pitchFamily="34" charset="0"/>
              <a:ea typeface="Verdana" panose="020B0604030504040204" pitchFamily="34" charset="0"/>
            </a:rPr>
            <a:t>Student Aid Index (SAI) replaces Expected Family Contribution (EFC).</a:t>
          </a:r>
        </a:p>
      </dsp:txBody>
      <dsp:txXfrm>
        <a:off x="0" y="1796"/>
        <a:ext cx="11029950" cy="1224881"/>
      </dsp:txXfrm>
    </dsp:sp>
    <dsp:sp modelId="{B4AAF6B5-4398-42A9-8600-285C6DD9B38F}">
      <dsp:nvSpPr>
        <dsp:cNvPr id="0" name=""/>
        <dsp:cNvSpPr/>
      </dsp:nvSpPr>
      <dsp:spPr>
        <a:xfrm>
          <a:off x="0" y="1226678"/>
          <a:ext cx="11029950" cy="0"/>
        </a:xfrm>
        <a:prstGeom prst="line">
          <a:avLst/>
        </a:prstGeom>
        <a:solidFill>
          <a:schemeClr val="accent2">
            <a:hueOff val="-661686"/>
            <a:satOff val="746"/>
            <a:lumOff val="1765"/>
            <a:alphaOff val="0"/>
          </a:schemeClr>
        </a:solidFill>
        <a:ln w="22225" cap="rnd" cmpd="sng" algn="ctr">
          <a:solidFill>
            <a:schemeClr val="accent2">
              <a:hueOff val="-661686"/>
              <a:satOff val="746"/>
              <a:lumOff val="176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02F3692-ACCF-4D65-8FF1-078F7F07C709}">
      <dsp:nvSpPr>
        <dsp:cNvPr id="0" name=""/>
        <dsp:cNvSpPr/>
      </dsp:nvSpPr>
      <dsp:spPr>
        <a:xfrm>
          <a:off x="0" y="1226678"/>
          <a:ext cx="11029950" cy="12248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ctr" defTabSz="1244600">
            <a:lnSpc>
              <a:spcPct val="90000"/>
            </a:lnSpc>
            <a:spcBef>
              <a:spcPct val="0"/>
            </a:spcBef>
            <a:spcAft>
              <a:spcPct val="35000"/>
            </a:spcAft>
            <a:buNone/>
          </a:pPr>
          <a:r>
            <a:rPr lang="en-US" sz="2800" kern="1200" dirty="0">
              <a:solidFill>
                <a:srgbClr val="002060"/>
              </a:solidFill>
              <a:latin typeface="Verdana" panose="020B0604030504040204" pitchFamily="34" charset="0"/>
              <a:ea typeface="Verdana" panose="020B0604030504040204" pitchFamily="34" charset="0"/>
            </a:rPr>
            <a:t>Broadly speaking, the SAI will create higher levels of financial need.</a:t>
          </a:r>
        </a:p>
      </dsp:txBody>
      <dsp:txXfrm>
        <a:off x="0" y="1226678"/>
        <a:ext cx="11029950" cy="1224881"/>
      </dsp:txXfrm>
    </dsp:sp>
    <dsp:sp modelId="{9C09B56C-602C-4D97-80C6-94D204B9FA43}">
      <dsp:nvSpPr>
        <dsp:cNvPr id="0" name=""/>
        <dsp:cNvSpPr/>
      </dsp:nvSpPr>
      <dsp:spPr>
        <a:xfrm>
          <a:off x="0" y="2451559"/>
          <a:ext cx="11029950" cy="0"/>
        </a:xfrm>
        <a:prstGeom prst="line">
          <a:avLst/>
        </a:prstGeom>
        <a:solidFill>
          <a:schemeClr val="accent2">
            <a:hueOff val="-1323373"/>
            <a:satOff val="1492"/>
            <a:lumOff val="3530"/>
            <a:alphaOff val="0"/>
          </a:schemeClr>
        </a:solidFill>
        <a:ln w="22225" cap="rnd" cmpd="sng" algn="ctr">
          <a:solidFill>
            <a:schemeClr val="accent2">
              <a:hueOff val="-1323373"/>
              <a:satOff val="1492"/>
              <a:lumOff val="353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012F9A8-9EAB-4981-B840-0BDA080CDA54}">
      <dsp:nvSpPr>
        <dsp:cNvPr id="0" name=""/>
        <dsp:cNvSpPr/>
      </dsp:nvSpPr>
      <dsp:spPr>
        <a:xfrm>
          <a:off x="0" y="2451559"/>
          <a:ext cx="11029950" cy="12248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ctr" defTabSz="1244600">
            <a:lnSpc>
              <a:spcPct val="90000"/>
            </a:lnSpc>
            <a:spcBef>
              <a:spcPct val="0"/>
            </a:spcBef>
            <a:spcAft>
              <a:spcPct val="35000"/>
            </a:spcAft>
            <a:buNone/>
          </a:pPr>
          <a:r>
            <a:rPr lang="en-US" sz="2800" kern="1200" dirty="0">
              <a:solidFill>
                <a:srgbClr val="002060"/>
              </a:solidFill>
              <a:latin typeface="Verdana" panose="020B0604030504040204" pitchFamily="34" charset="0"/>
              <a:ea typeface="Verdana" panose="020B0604030504040204" pitchFamily="34" charset="0"/>
            </a:rPr>
            <a:t>Like other federal programs, the federal poverty level thresholds will be used for eligibility.</a:t>
          </a:r>
        </a:p>
      </dsp:txBody>
      <dsp:txXfrm>
        <a:off x="0" y="2451559"/>
        <a:ext cx="11029950" cy="122488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701ACE-FFDE-48B9-8523-18E34FC1FE91}">
      <dsp:nvSpPr>
        <dsp:cNvPr id="0" name=""/>
        <dsp:cNvSpPr/>
      </dsp:nvSpPr>
      <dsp:spPr>
        <a:xfrm>
          <a:off x="0" y="449"/>
          <a:ext cx="11029950" cy="0"/>
        </a:xfrm>
        <a:prstGeom prst="line">
          <a:avLst/>
        </a:prstGeom>
        <a:solidFill>
          <a:schemeClr val="accent2">
            <a:hueOff val="0"/>
            <a:satOff val="0"/>
            <a:lumOff val="0"/>
            <a:alphaOff val="0"/>
          </a:schemeClr>
        </a:solidFill>
        <a:ln w="2222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8822BD-6379-4752-AC28-5F2ED32CFEE1}">
      <dsp:nvSpPr>
        <dsp:cNvPr id="0" name=""/>
        <dsp:cNvSpPr/>
      </dsp:nvSpPr>
      <dsp:spPr>
        <a:xfrm>
          <a:off x="0" y="449"/>
          <a:ext cx="11029950" cy="735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ctr" defTabSz="1066800">
            <a:lnSpc>
              <a:spcPct val="90000"/>
            </a:lnSpc>
            <a:spcBef>
              <a:spcPct val="0"/>
            </a:spcBef>
            <a:spcAft>
              <a:spcPct val="35000"/>
            </a:spcAft>
            <a:buNone/>
          </a:pPr>
          <a:r>
            <a:rPr lang="en-US" sz="2400" kern="1200" dirty="0">
              <a:solidFill>
                <a:srgbClr val="002060"/>
              </a:solidFill>
              <a:latin typeface="Verdana" panose="020B0604030504040204" pitchFamily="34" charset="0"/>
              <a:ea typeface="Verdana" panose="020B0604030504040204" pitchFamily="34" charset="0"/>
            </a:rPr>
            <a:t>Reduces the number of income items and allowance against income.</a:t>
          </a:r>
        </a:p>
      </dsp:txBody>
      <dsp:txXfrm>
        <a:off x="0" y="449"/>
        <a:ext cx="11029950" cy="735467"/>
      </dsp:txXfrm>
    </dsp:sp>
    <dsp:sp modelId="{8BED5F96-FA2E-439B-BCFA-C9767967796A}">
      <dsp:nvSpPr>
        <dsp:cNvPr id="0" name=""/>
        <dsp:cNvSpPr/>
      </dsp:nvSpPr>
      <dsp:spPr>
        <a:xfrm>
          <a:off x="0" y="735917"/>
          <a:ext cx="11029950" cy="0"/>
        </a:xfrm>
        <a:prstGeom prst="line">
          <a:avLst/>
        </a:prstGeom>
        <a:solidFill>
          <a:schemeClr val="accent2">
            <a:hueOff val="-330843"/>
            <a:satOff val="373"/>
            <a:lumOff val="882"/>
            <a:alphaOff val="0"/>
          </a:schemeClr>
        </a:solidFill>
        <a:ln w="22225" cap="rnd" cmpd="sng" algn="ctr">
          <a:solidFill>
            <a:schemeClr val="accent2">
              <a:hueOff val="-330843"/>
              <a:satOff val="373"/>
              <a:lumOff val="88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E1156A2-11C7-48AA-AF5B-686B16A12D3A}">
      <dsp:nvSpPr>
        <dsp:cNvPr id="0" name=""/>
        <dsp:cNvSpPr/>
      </dsp:nvSpPr>
      <dsp:spPr>
        <a:xfrm>
          <a:off x="0" y="735917"/>
          <a:ext cx="11029950" cy="735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ctr" defTabSz="1066800">
            <a:lnSpc>
              <a:spcPct val="90000"/>
            </a:lnSpc>
            <a:spcBef>
              <a:spcPct val="0"/>
            </a:spcBef>
            <a:spcAft>
              <a:spcPct val="35000"/>
            </a:spcAft>
            <a:buNone/>
          </a:pPr>
          <a:r>
            <a:rPr lang="en-US" sz="2400" kern="1200" dirty="0">
              <a:solidFill>
                <a:srgbClr val="002060"/>
              </a:solidFill>
              <a:latin typeface="Verdana" panose="020B0604030504040204" pitchFamily="34" charset="0"/>
              <a:ea typeface="Verdana" panose="020B0604030504040204" pitchFamily="34" charset="0"/>
            </a:rPr>
            <a:t>Changes items included as assets.</a:t>
          </a:r>
        </a:p>
      </dsp:txBody>
      <dsp:txXfrm>
        <a:off x="0" y="735917"/>
        <a:ext cx="11029950" cy="735467"/>
      </dsp:txXfrm>
    </dsp:sp>
    <dsp:sp modelId="{B0B17E1F-1EA2-4F30-BC9F-168D4C2600A7}">
      <dsp:nvSpPr>
        <dsp:cNvPr id="0" name=""/>
        <dsp:cNvSpPr/>
      </dsp:nvSpPr>
      <dsp:spPr>
        <a:xfrm>
          <a:off x="0" y="1471385"/>
          <a:ext cx="11029950" cy="0"/>
        </a:xfrm>
        <a:prstGeom prst="line">
          <a:avLst/>
        </a:prstGeom>
        <a:solidFill>
          <a:schemeClr val="accent2">
            <a:hueOff val="-661686"/>
            <a:satOff val="746"/>
            <a:lumOff val="1765"/>
            <a:alphaOff val="0"/>
          </a:schemeClr>
        </a:solidFill>
        <a:ln w="22225" cap="rnd" cmpd="sng" algn="ctr">
          <a:solidFill>
            <a:schemeClr val="accent2">
              <a:hueOff val="-661686"/>
              <a:satOff val="746"/>
              <a:lumOff val="176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F063BD4-C838-407D-9461-2D2E82CA432F}">
      <dsp:nvSpPr>
        <dsp:cNvPr id="0" name=""/>
        <dsp:cNvSpPr/>
      </dsp:nvSpPr>
      <dsp:spPr>
        <a:xfrm>
          <a:off x="0" y="1471385"/>
          <a:ext cx="11029950" cy="735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ctr" defTabSz="1066800">
            <a:lnSpc>
              <a:spcPct val="90000"/>
            </a:lnSpc>
            <a:spcBef>
              <a:spcPct val="0"/>
            </a:spcBef>
            <a:spcAft>
              <a:spcPct val="35000"/>
            </a:spcAft>
            <a:buNone/>
          </a:pPr>
          <a:r>
            <a:rPr lang="en-US" sz="2400" kern="1200" dirty="0">
              <a:solidFill>
                <a:srgbClr val="002060"/>
              </a:solidFill>
              <a:latin typeface="Verdana" panose="020B0604030504040204" pitchFamily="34" charset="0"/>
              <a:ea typeface="Verdana" panose="020B0604030504040204" pitchFamily="34" charset="0"/>
            </a:rPr>
            <a:t>Changes family size and removes number in college.</a:t>
          </a:r>
        </a:p>
      </dsp:txBody>
      <dsp:txXfrm>
        <a:off x="0" y="1471385"/>
        <a:ext cx="11029950" cy="735467"/>
      </dsp:txXfrm>
    </dsp:sp>
    <dsp:sp modelId="{3F395F95-D08A-4AD9-8DB9-6192E07A2D9E}">
      <dsp:nvSpPr>
        <dsp:cNvPr id="0" name=""/>
        <dsp:cNvSpPr/>
      </dsp:nvSpPr>
      <dsp:spPr>
        <a:xfrm>
          <a:off x="0" y="2206852"/>
          <a:ext cx="11029950" cy="0"/>
        </a:xfrm>
        <a:prstGeom prst="line">
          <a:avLst/>
        </a:prstGeom>
        <a:solidFill>
          <a:schemeClr val="accent2">
            <a:hueOff val="-992530"/>
            <a:satOff val="1119"/>
            <a:lumOff val="2647"/>
            <a:alphaOff val="0"/>
          </a:schemeClr>
        </a:solidFill>
        <a:ln w="22225" cap="rnd" cmpd="sng" algn="ctr">
          <a:solidFill>
            <a:schemeClr val="accent2">
              <a:hueOff val="-992530"/>
              <a:satOff val="1119"/>
              <a:lumOff val="264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CE85454-8D3E-4308-BCF1-0A401F330F10}">
      <dsp:nvSpPr>
        <dsp:cNvPr id="0" name=""/>
        <dsp:cNvSpPr/>
      </dsp:nvSpPr>
      <dsp:spPr>
        <a:xfrm>
          <a:off x="0" y="2206852"/>
          <a:ext cx="11029950" cy="735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ctr" defTabSz="1066800">
            <a:lnSpc>
              <a:spcPct val="90000"/>
            </a:lnSpc>
            <a:spcBef>
              <a:spcPct val="0"/>
            </a:spcBef>
            <a:spcAft>
              <a:spcPct val="35000"/>
            </a:spcAft>
            <a:buNone/>
          </a:pPr>
          <a:r>
            <a:rPr lang="en-US" sz="2400" kern="1200" dirty="0">
              <a:solidFill>
                <a:srgbClr val="002060"/>
              </a:solidFill>
              <a:latin typeface="Verdana" panose="020B0604030504040204" pitchFamily="34" charset="0"/>
              <a:ea typeface="Verdana" panose="020B0604030504040204" pitchFamily="34" charset="0"/>
            </a:rPr>
            <a:t>Allows for negative SAI up to -$1500.</a:t>
          </a:r>
        </a:p>
      </dsp:txBody>
      <dsp:txXfrm>
        <a:off x="0" y="2206852"/>
        <a:ext cx="11029950" cy="735467"/>
      </dsp:txXfrm>
    </dsp:sp>
    <dsp:sp modelId="{65AC94D0-1AA9-40D9-B1DD-E62BDCF59E44}">
      <dsp:nvSpPr>
        <dsp:cNvPr id="0" name=""/>
        <dsp:cNvSpPr/>
      </dsp:nvSpPr>
      <dsp:spPr>
        <a:xfrm>
          <a:off x="0" y="2942320"/>
          <a:ext cx="11029950" cy="0"/>
        </a:xfrm>
        <a:prstGeom prst="line">
          <a:avLst/>
        </a:prstGeom>
        <a:solidFill>
          <a:schemeClr val="accent2">
            <a:hueOff val="-1323373"/>
            <a:satOff val="1492"/>
            <a:lumOff val="3530"/>
            <a:alphaOff val="0"/>
          </a:schemeClr>
        </a:solidFill>
        <a:ln w="22225" cap="rnd" cmpd="sng" algn="ctr">
          <a:solidFill>
            <a:schemeClr val="accent2">
              <a:hueOff val="-1323373"/>
              <a:satOff val="1492"/>
              <a:lumOff val="353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A9053D7-EE68-4FBA-AD5B-4BFB09DBCFFD}">
      <dsp:nvSpPr>
        <dsp:cNvPr id="0" name=""/>
        <dsp:cNvSpPr/>
      </dsp:nvSpPr>
      <dsp:spPr>
        <a:xfrm>
          <a:off x="0" y="2942320"/>
          <a:ext cx="11029950" cy="735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ctr" defTabSz="1066800">
            <a:lnSpc>
              <a:spcPct val="90000"/>
            </a:lnSpc>
            <a:spcBef>
              <a:spcPct val="0"/>
            </a:spcBef>
            <a:spcAft>
              <a:spcPct val="35000"/>
            </a:spcAft>
            <a:buNone/>
          </a:pPr>
          <a:r>
            <a:rPr lang="en-US" sz="2400" kern="1200" dirty="0">
              <a:solidFill>
                <a:srgbClr val="002060"/>
              </a:solidFill>
              <a:latin typeface="Verdana" panose="020B0604030504040204" pitchFamily="34" charset="0"/>
              <a:ea typeface="Verdana" panose="020B0604030504040204" pitchFamily="34" charset="0"/>
            </a:rPr>
            <a:t>No allowance to prorate SAI other than nine months.</a:t>
          </a:r>
        </a:p>
      </dsp:txBody>
      <dsp:txXfrm>
        <a:off x="0" y="2942320"/>
        <a:ext cx="11029950" cy="73546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B1DECE-5DFE-46C1-A625-B874765CE1D8}">
      <dsp:nvSpPr>
        <dsp:cNvPr id="0" name=""/>
        <dsp:cNvSpPr/>
      </dsp:nvSpPr>
      <dsp:spPr>
        <a:xfrm>
          <a:off x="0" y="0"/>
          <a:ext cx="8545513" cy="0"/>
        </a:xfrm>
        <a:prstGeom prst="line">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EF60C831-D0EE-4100-A6F1-AA90108D117F}">
      <dsp:nvSpPr>
        <dsp:cNvPr id="0" name=""/>
        <dsp:cNvSpPr/>
      </dsp:nvSpPr>
      <dsp:spPr>
        <a:xfrm>
          <a:off x="0" y="0"/>
          <a:ext cx="8545513" cy="10806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rgbClr val="002060"/>
              </a:solidFill>
              <a:latin typeface="Verdana" panose="020B0604030504040204" pitchFamily="34" charset="0"/>
              <a:ea typeface="Verdana" panose="020B0604030504040204" pitchFamily="34" charset="0"/>
            </a:rPr>
            <a:t>Pell Grant</a:t>
          </a:r>
        </a:p>
      </dsp:txBody>
      <dsp:txXfrm>
        <a:off x="0" y="0"/>
        <a:ext cx="8545513" cy="1080690"/>
      </dsp:txXfrm>
    </dsp:sp>
    <dsp:sp modelId="{7A47F861-D2BA-4432-BE3B-7AA31EE1EDA3}">
      <dsp:nvSpPr>
        <dsp:cNvPr id="0" name=""/>
        <dsp:cNvSpPr/>
      </dsp:nvSpPr>
      <dsp:spPr>
        <a:xfrm>
          <a:off x="0" y="1080690"/>
          <a:ext cx="8545513" cy="0"/>
        </a:xfrm>
        <a:prstGeom prst="line">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7FE68C17-EE1D-4F06-B01F-D3A1622A58A1}">
      <dsp:nvSpPr>
        <dsp:cNvPr id="0" name=""/>
        <dsp:cNvSpPr/>
      </dsp:nvSpPr>
      <dsp:spPr>
        <a:xfrm>
          <a:off x="0" y="1080690"/>
          <a:ext cx="8545513" cy="10806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rgbClr val="002060"/>
              </a:solidFill>
              <a:latin typeface="Verdana" panose="020B0604030504040204" pitchFamily="34" charset="0"/>
              <a:ea typeface="Verdana" panose="020B0604030504040204" pitchFamily="34" charset="0"/>
            </a:rPr>
            <a:t>TEACH</a:t>
          </a:r>
        </a:p>
      </dsp:txBody>
      <dsp:txXfrm>
        <a:off x="0" y="1080690"/>
        <a:ext cx="8545513" cy="1080690"/>
      </dsp:txXfrm>
    </dsp:sp>
    <dsp:sp modelId="{F3337E67-63C6-407C-8D12-F8594B8DAADD}">
      <dsp:nvSpPr>
        <dsp:cNvPr id="0" name=""/>
        <dsp:cNvSpPr/>
      </dsp:nvSpPr>
      <dsp:spPr>
        <a:xfrm>
          <a:off x="0" y="2161380"/>
          <a:ext cx="8545513" cy="0"/>
        </a:xfrm>
        <a:prstGeom prst="line">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067FFD3D-BAFA-4B69-857A-59C03D7D6B10}">
      <dsp:nvSpPr>
        <dsp:cNvPr id="0" name=""/>
        <dsp:cNvSpPr/>
      </dsp:nvSpPr>
      <dsp:spPr>
        <a:xfrm>
          <a:off x="0" y="2161381"/>
          <a:ext cx="8545513" cy="10806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rgbClr val="002060"/>
              </a:solidFill>
              <a:latin typeface="Verdana" panose="020B0604030504040204" pitchFamily="34" charset="0"/>
              <a:ea typeface="Verdana" panose="020B0604030504040204" pitchFamily="34" charset="0"/>
            </a:rPr>
            <a:t>Campus-Based Programs</a:t>
          </a:r>
        </a:p>
      </dsp:txBody>
      <dsp:txXfrm>
        <a:off x="0" y="2161381"/>
        <a:ext cx="8545513" cy="1080690"/>
      </dsp:txXfrm>
    </dsp:sp>
    <dsp:sp modelId="{F0BB87C3-B41B-450C-B38D-371C75103F5F}">
      <dsp:nvSpPr>
        <dsp:cNvPr id="0" name=""/>
        <dsp:cNvSpPr/>
      </dsp:nvSpPr>
      <dsp:spPr>
        <a:xfrm>
          <a:off x="0" y="3242071"/>
          <a:ext cx="8545513" cy="0"/>
        </a:xfrm>
        <a:prstGeom prst="line">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56D1B849-2C0D-4496-BF60-A2268CDE176A}">
      <dsp:nvSpPr>
        <dsp:cNvPr id="0" name=""/>
        <dsp:cNvSpPr/>
      </dsp:nvSpPr>
      <dsp:spPr>
        <a:xfrm>
          <a:off x="0" y="3242071"/>
          <a:ext cx="8545513" cy="10806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rgbClr val="002060"/>
              </a:solidFill>
              <a:latin typeface="Verdana" panose="020B0604030504040204" pitchFamily="34" charset="0"/>
              <a:ea typeface="Verdana" panose="020B0604030504040204" pitchFamily="34" charset="0"/>
            </a:rPr>
            <a:t>Direct Loans</a:t>
          </a:r>
        </a:p>
      </dsp:txBody>
      <dsp:txXfrm>
        <a:off x="0" y="3242071"/>
        <a:ext cx="8545513" cy="108069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640849-77FC-4591-8D2D-E44644A5D5AE}">
      <dsp:nvSpPr>
        <dsp:cNvPr id="0" name=""/>
        <dsp:cNvSpPr/>
      </dsp:nvSpPr>
      <dsp:spPr>
        <a:xfrm>
          <a:off x="0" y="3019984"/>
          <a:ext cx="6297975" cy="1981436"/>
        </a:xfrm>
        <a:prstGeom prst="rect">
          <a:avLst/>
        </a:prstGeom>
        <a:gradFill rotWithShape="0">
          <a:gsLst>
            <a:gs pos="0">
              <a:schemeClr val="accent2">
                <a:hueOff val="0"/>
                <a:satOff val="0"/>
                <a:lumOff val="0"/>
                <a:alphaOff val="0"/>
                <a:tint val="98000"/>
                <a:lumMod val="110000"/>
              </a:schemeClr>
            </a:gs>
            <a:gs pos="84000">
              <a:schemeClr val="accent2">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41808" tIns="241808" rIns="241808" bIns="241808" numCol="1" spcCol="1270" anchor="ctr" anchorCtr="0">
          <a:noAutofit/>
        </a:bodyPr>
        <a:lstStyle/>
        <a:p>
          <a:pPr marL="0" lvl="0" indent="0" algn="ctr" defTabSz="1511300">
            <a:lnSpc>
              <a:spcPct val="90000"/>
            </a:lnSpc>
            <a:spcBef>
              <a:spcPct val="0"/>
            </a:spcBef>
            <a:spcAft>
              <a:spcPct val="35000"/>
            </a:spcAft>
            <a:buNone/>
          </a:pPr>
          <a:r>
            <a:rPr lang="en-US" sz="3400" kern="1200" dirty="0">
              <a:latin typeface="Verdana" panose="020B0604030504040204" pitchFamily="34" charset="0"/>
              <a:ea typeface="Verdana" panose="020B0604030504040204" pitchFamily="34" charset="0"/>
            </a:rPr>
            <a:t>Students should consider: </a:t>
          </a:r>
        </a:p>
      </dsp:txBody>
      <dsp:txXfrm>
        <a:off x="0" y="3019984"/>
        <a:ext cx="6297975" cy="1069975"/>
      </dsp:txXfrm>
    </dsp:sp>
    <dsp:sp modelId="{4CE0E7A3-0740-4A91-8AF2-AD4C08DE51DA}">
      <dsp:nvSpPr>
        <dsp:cNvPr id="0" name=""/>
        <dsp:cNvSpPr/>
      </dsp:nvSpPr>
      <dsp:spPr>
        <a:xfrm>
          <a:off x="0" y="4050331"/>
          <a:ext cx="1574493" cy="911460"/>
        </a:xfrm>
        <a:prstGeom prst="rect">
          <a:avLst/>
        </a:prstGeom>
        <a:solidFill>
          <a:schemeClr val="accent2">
            <a:tint val="40000"/>
            <a:alpha val="90000"/>
            <a:hueOff val="0"/>
            <a:satOff val="0"/>
            <a:lumOff val="0"/>
            <a:alphaOff val="0"/>
          </a:schemeClr>
        </a:solidFill>
        <a:ln w="12700" cap="rnd"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en-US" sz="1100" kern="1200" dirty="0">
              <a:latin typeface="Verdana" panose="020B0604030504040204" pitchFamily="34" charset="0"/>
              <a:ea typeface="Verdana" panose="020B0604030504040204" pitchFamily="34" charset="0"/>
            </a:rPr>
            <a:t>Annual costs, such as tuition, fees, books, room/board, travel </a:t>
          </a:r>
        </a:p>
      </dsp:txBody>
      <dsp:txXfrm>
        <a:off x="0" y="4050331"/>
        <a:ext cx="1574493" cy="911460"/>
      </dsp:txXfrm>
    </dsp:sp>
    <dsp:sp modelId="{CEDC47F5-A4DE-44B5-A8E8-AAAE3B640E38}">
      <dsp:nvSpPr>
        <dsp:cNvPr id="0" name=""/>
        <dsp:cNvSpPr/>
      </dsp:nvSpPr>
      <dsp:spPr>
        <a:xfrm>
          <a:off x="1574493" y="4050331"/>
          <a:ext cx="1574493" cy="911460"/>
        </a:xfrm>
        <a:prstGeom prst="rect">
          <a:avLst/>
        </a:prstGeom>
        <a:solidFill>
          <a:schemeClr val="accent2">
            <a:tint val="40000"/>
            <a:alpha val="90000"/>
            <a:hueOff val="-613955"/>
            <a:satOff val="4090"/>
            <a:lumOff val="374"/>
            <a:alphaOff val="0"/>
          </a:schemeClr>
        </a:solidFill>
        <a:ln w="12700" cap="rnd" cmpd="sng" algn="ctr">
          <a:solidFill>
            <a:schemeClr val="accent2">
              <a:tint val="40000"/>
              <a:alpha val="90000"/>
              <a:hueOff val="-613955"/>
              <a:satOff val="4090"/>
              <a:lumOff val="374"/>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en-US" sz="1100" kern="1200" dirty="0">
              <a:latin typeface="Verdana" panose="020B0604030504040204" pitchFamily="34" charset="0"/>
              <a:ea typeface="Verdana" panose="020B0604030504040204" pitchFamily="34" charset="0"/>
            </a:rPr>
            <a:t>Financial aid that does not need to be paid back </a:t>
          </a:r>
        </a:p>
      </dsp:txBody>
      <dsp:txXfrm>
        <a:off x="1574493" y="4050331"/>
        <a:ext cx="1574493" cy="911460"/>
      </dsp:txXfrm>
    </dsp:sp>
    <dsp:sp modelId="{0094821B-D994-4EED-B039-29C4C1340997}">
      <dsp:nvSpPr>
        <dsp:cNvPr id="0" name=""/>
        <dsp:cNvSpPr/>
      </dsp:nvSpPr>
      <dsp:spPr>
        <a:xfrm>
          <a:off x="3148987" y="4050331"/>
          <a:ext cx="1574493" cy="911460"/>
        </a:xfrm>
        <a:prstGeom prst="rect">
          <a:avLst/>
        </a:prstGeom>
        <a:solidFill>
          <a:schemeClr val="accent2">
            <a:tint val="40000"/>
            <a:alpha val="90000"/>
            <a:hueOff val="-1227910"/>
            <a:satOff val="8180"/>
            <a:lumOff val="748"/>
            <a:alphaOff val="0"/>
          </a:schemeClr>
        </a:solidFill>
        <a:ln w="12700" cap="rnd" cmpd="sng" algn="ctr">
          <a:solidFill>
            <a:schemeClr val="accent2">
              <a:tint val="40000"/>
              <a:alpha val="90000"/>
              <a:hueOff val="-1227910"/>
              <a:satOff val="8180"/>
              <a:lumOff val="748"/>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en-US" sz="1100" kern="1200" dirty="0">
              <a:latin typeface="Verdana" panose="020B0604030504040204" pitchFamily="34" charset="0"/>
              <a:ea typeface="Verdana" panose="020B0604030504040204" pitchFamily="34" charset="0"/>
            </a:rPr>
            <a:t>Financial aid that DOES need to be paid back</a:t>
          </a:r>
        </a:p>
      </dsp:txBody>
      <dsp:txXfrm>
        <a:off x="3148987" y="4050331"/>
        <a:ext cx="1574493" cy="911460"/>
      </dsp:txXfrm>
    </dsp:sp>
    <dsp:sp modelId="{9BA66E50-F125-419C-87AF-B8C80473B202}">
      <dsp:nvSpPr>
        <dsp:cNvPr id="0" name=""/>
        <dsp:cNvSpPr/>
      </dsp:nvSpPr>
      <dsp:spPr>
        <a:xfrm>
          <a:off x="4723481" y="4050331"/>
          <a:ext cx="1574493" cy="911460"/>
        </a:xfrm>
        <a:prstGeom prst="rect">
          <a:avLst/>
        </a:prstGeom>
        <a:solidFill>
          <a:schemeClr val="accent2">
            <a:tint val="40000"/>
            <a:alpha val="90000"/>
            <a:hueOff val="-1841865"/>
            <a:satOff val="12270"/>
            <a:lumOff val="1122"/>
            <a:alphaOff val="0"/>
          </a:schemeClr>
        </a:solidFill>
        <a:ln w="12700" cap="rnd" cmpd="sng" algn="ctr">
          <a:solidFill>
            <a:schemeClr val="accent2">
              <a:tint val="40000"/>
              <a:alpha val="90000"/>
              <a:hueOff val="-1841865"/>
              <a:satOff val="12270"/>
              <a:lumOff val="1122"/>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en-US" sz="1100" kern="1200" dirty="0">
              <a:latin typeface="Verdana" panose="020B0604030504040204" pitchFamily="34" charset="0"/>
              <a:ea typeface="Verdana" panose="020B0604030504040204" pitchFamily="34" charset="0"/>
            </a:rPr>
            <a:t>What’s left after accounting for costs and aid… What is the out-of-pocket expense?</a:t>
          </a:r>
        </a:p>
      </dsp:txBody>
      <dsp:txXfrm>
        <a:off x="4723481" y="4050331"/>
        <a:ext cx="1574493" cy="911460"/>
      </dsp:txXfrm>
    </dsp:sp>
    <dsp:sp modelId="{93EEDD63-678E-4366-A837-C7E7C9A54DCA}">
      <dsp:nvSpPr>
        <dsp:cNvPr id="0" name=""/>
        <dsp:cNvSpPr/>
      </dsp:nvSpPr>
      <dsp:spPr>
        <a:xfrm rot="10800000">
          <a:off x="0" y="0"/>
          <a:ext cx="6297975" cy="3047449"/>
        </a:xfrm>
        <a:prstGeom prst="upArrowCallout">
          <a:avLst/>
        </a:prstGeom>
        <a:gradFill rotWithShape="0">
          <a:gsLst>
            <a:gs pos="0">
              <a:srgbClr val="4AD1D8"/>
            </a:gs>
            <a:gs pos="84000">
              <a:schemeClr val="accent2">
                <a:hueOff val="-1323373"/>
                <a:satOff val="1492"/>
                <a:lumOff val="3530"/>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41808" tIns="241808" rIns="241808" bIns="241808" numCol="1" spcCol="1270" anchor="ctr" anchorCtr="0">
          <a:noAutofit/>
        </a:bodyPr>
        <a:lstStyle/>
        <a:p>
          <a:pPr marL="0" lvl="0" indent="0" algn="ctr" defTabSz="1511300">
            <a:lnSpc>
              <a:spcPct val="90000"/>
            </a:lnSpc>
            <a:spcBef>
              <a:spcPct val="0"/>
            </a:spcBef>
            <a:spcAft>
              <a:spcPct val="35000"/>
            </a:spcAft>
            <a:buNone/>
          </a:pPr>
          <a:r>
            <a:rPr lang="en-US" sz="3400" kern="1200" dirty="0">
              <a:latin typeface="Verdana" panose="020B0604030504040204" pitchFamily="34" charset="0"/>
              <a:ea typeface="Verdana" panose="020B0604030504040204" pitchFamily="34" charset="0"/>
            </a:rPr>
            <a:t>May be mailed, emailed or posted on a self-service portal</a:t>
          </a:r>
        </a:p>
      </dsp:txBody>
      <dsp:txXfrm rot="10800000">
        <a:off x="0" y="0"/>
        <a:ext cx="6297975" cy="198014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5248E0-E7FC-439A-AA44-C364D80E31D9}">
      <dsp:nvSpPr>
        <dsp:cNvPr id="0" name=""/>
        <dsp:cNvSpPr/>
      </dsp:nvSpPr>
      <dsp:spPr>
        <a:xfrm>
          <a:off x="3191883" y="1793399"/>
          <a:ext cx="700765" cy="91440"/>
        </a:xfrm>
        <a:custGeom>
          <a:avLst/>
          <a:gdLst/>
          <a:ahLst/>
          <a:cxnLst/>
          <a:rect l="0" t="0" r="0" b="0"/>
          <a:pathLst>
            <a:path>
              <a:moveTo>
                <a:pt x="0" y="45720"/>
              </a:moveTo>
              <a:lnTo>
                <a:pt x="700765" y="45720"/>
              </a:lnTo>
            </a:path>
          </a:pathLst>
        </a:custGeom>
        <a:noFill/>
        <a:ln w="12700" cap="rnd"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523982" y="1835458"/>
        <a:ext cx="36568" cy="7320"/>
      </dsp:txXfrm>
    </dsp:sp>
    <dsp:sp modelId="{23EFDFDD-547D-439E-B706-5CF7F7A30BEB}">
      <dsp:nvSpPr>
        <dsp:cNvPr id="0" name=""/>
        <dsp:cNvSpPr/>
      </dsp:nvSpPr>
      <dsp:spPr>
        <a:xfrm>
          <a:off x="13833" y="132321"/>
          <a:ext cx="3179850" cy="3413595"/>
        </a:xfrm>
        <a:prstGeom prst="rect">
          <a:avLst/>
        </a:prstGeom>
        <a:solidFill>
          <a:schemeClr val="accent2">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5815" tIns="163556" rIns="155815" bIns="163556" numCol="1" spcCol="1270" anchor="t" anchorCtr="0">
          <a:noAutofit/>
        </a:bodyPr>
        <a:lstStyle/>
        <a:p>
          <a:pPr marL="0" lvl="0" indent="0" algn="l" defTabSz="800100">
            <a:lnSpc>
              <a:spcPct val="90000"/>
            </a:lnSpc>
            <a:spcBef>
              <a:spcPct val="0"/>
            </a:spcBef>
            <a:spcAft>
              <a:spcPct val="35000"/>
            </a:spcAft>
            <a:buNone/>
            <a:defRPr b="1"/>
          </a:pPr>
          <a:r>
            <a:rPr lang="en-US" sz="1800" kern="1200" dirty="0">
              <a:latin typeface="Verdana" panose="020B0604030504040204" pitchFamily="34" charset="0"/>
              <a:ea typeface="Verdana" panose="020B0604030504040204" pitchFamily="34" charset="0"/>
            </a:rPr>
            <a:t>Support students/ families with FSA ID creation.</a:t>
          </a:r>
          <a:br>
            <a:rPr lang="en-US" sz="1800" kern="1200" dirty="0">
              <a:latin typeface="Verdana" panose="020B0604030504040204" pitchFamily="34" charset="0"/>
              <a:ea typeface="Verdana" panose="020B0604030504040204" pitchFamily="34" charset="0"/>
            </a:rPr>
          </a:br>
          <a:endParaRPr lang="en-US" sz="1050" kern="1200" dirty="0">
            <a:latin typeface="Verdana" panose="020B0604030504040204" pitchFamily="34" charset="0"/>
            <a:ea typeface="Verdana" panose="020B0604030504040204" pitchFamily="34" charset="0"/>
          </a:endParaRPr>
        </a:p>
        <a:p>
          <a:pPr marL="171450" lvl="1" indent="-171450" algn="l" defTabSz="800100">
            <a:lnSpc>
              <a:spcPct val="90000"/>
            </a:lnSpc>
            <a:spcBef>
              <a:spcPct val="0"/>
            </a:spcBef>
            <a:spcAft>
              <a:spcPct val="15000"/>
            </a:spcAft>
            <a:buChar char="•"/>
          </a:pPr>
          <a:r>
            <a:rPr lang="en-US" sz="1800" kern="1200" dirty="0">
              <a:latin typeface="Verdana" panose="020B0604030504040204" pitchFamily="34" charset="0"/>
              <a:ea typeface="Verdana" panose="020B0604030504040204" pitchFamily="34" charset="0"/>
            </a:rPr>
            <a:t>Run FSA ID creation events.</a:t>
          </a:r>
          <a:br>
            <a:rPr lang="en-US" sz="1800" kern="1200" dirty="0">
              <a:latin typeface="Verdana" panose="020B0604030504040204" pitchFamily="34" charset="0"/>
              <a:ea typeface="Verdana" panose="020B0604030504040204" pitchFamily="34" charset="0"/>
            </a:rPr>
          </a:br>
          <a:endParaRPr lang="en-US" sz="1050" kern="1200" dirty="0">
            <a:latin typeface="Verdana" panose="020B0604030504040204" pitchFamily="34" charset="0"/>
            <a:ea typeface="Verdana" panose="020B0604030504040204" pitchFamily="34" charset="0"/>
          </a:endParaRPr>
        </a:p>
        <a:p>
          <a:pPr marL="171450" lvl="1" indent="-171450" algn="l" defTabSz="800100">
            <a:lnSpc>
              <a:spcPct val="90000"/>
            </a:lnSpc>
            <a:spcBef>
              <a:spcPct val="0"/>
            </a:spcBef>
            <a:spcAft>
              <a:spcPct val="15000"/>
            </a:spcAft>
            <a:buChar char="•"/>
          </a:pPr>
          <a:r>
            <a:rPr lang="en-US" sz="1800" kern="1200" dirty="0">
              <a:latin typeface="Verdana" panose="020B0604030504040204" pitchFamily="34" charset="0"/>
              <a:ea typeface="Verdana" panose="020B0604030504040204" pitchFamily="34" charset="0"/>
            </a:rPr>
            <a:t>Remember, if you host FAFSA Workshops, the FSA ID should be created in advance of a workshop, not AT the workshop.</a:t>
          </a:r>
          <a:br>
            <a:rPr lang="en-US" sz="1200" kern="1200" dirty="0">
              <a:latin typeface="Verdana" panose="020B0604030504040204" pitchFamily="34" charset="0"/>
              <a:ea typeface="Verdana" panose="020B0604030504040204" pitchFamily="34" charset="0"/>
            </a:rPr>
          </a:br>
          <a:endParaRPr lang="en-US" sz="1200" kern="1200" dirty="0">
            <a:latin typeface="Verdana" panose="020B0604030504040204" pitchFamily="34" charset="0"/>
            <a:ea typeface="Verdana" panose="020B0604030504040204" pitchFamily="34" charset="0"/>
          </a:endParaRPr>
        </a:p>
      </dsp:txBody>
      <dsp:txXfrm>
        <a:off x="13833" y="132321"/>
        <a:ext cx="3179850" cy="3413595"/>
      </dsp:txXfrm>
    </dsp:sp>
    <dsp:sp modelId="{DEE8A9C1-2192-4E55-A901-C8B2A33A75B5}">
      <dsp:nvSpPr>
        <dsp:cNvPr id="0" name=""/>
        <dsp:cNvSpPr/>
      </dsp:nvSpPr>
      <dsp:spPr>
        <a:xfrm>
          <a:off x="7103100" y="1793399"/>
          <a:ext cx="700765" cy="91440"/>
        </a:xfrm>
        <a:custGeom>
          <a:avLst/>
          <a:gdLst/>
          <a:ahLst/>
          <a:cxnLst/>
          <a:rect l="0" t="0" r="0" b="0"/>
          <a:pathLst>
            <a:path>
              <a:moveTo>
                <a:pt x="0" y="45720"/>
              </a:moveTo>
              <a:lnTo>
                <a:pt x="700765" y="45720"/>
              </a:lnTo>
            </a:path>
          </a:pathLst>
        </a:custGeom>
        <a:noFill/>
        <a:ln w="12700" cap="rnd" cmpd="sng" algn="ctr">
          <a:solidFill>
            <a:schemeClr val="accent2">
              <a:hueOff val="-1323373"/>
              <a:satOff val="1492"/>
              <a:lumOff val="353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435199" y="1835458"/>
        <a:ext cx="36568" cy="7320"/>
      </dsp:txXfrm>
    </dsp:sp>
    <dsp:sp modelId="{3B583330-5DEB-432E-A575-C4219CE90940}">
      <dsp:nvSpPr>
        <dsp:cNvPr id="0" name=""/>
        <dsp:cNvSpPr/>
      </dsp:nvSpPr>
      <dsp:spPr>
        <a:xfrm>
          <a:off x="3925049" y="132321"/>
          <a:ext cx="3179850" cy="3413595"/>
        </a:xfrm>
        <a:prstGeom prst="rect">
          <a:avLst/>
        </a:prstGeom>
        <a:solidFill>
          <a:schemeClr val="accent2">
            <a:hueOff val="-661686"/>
            <a:satOff val="746"/>
            <a:lumOff val="1765"/>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5815" tIns="163556" rIns="155815" bIns="163556" numCol="1" spcCol="1270" anchor="t" anchorCtr="0">
          <a:noAutofit/>
        </a:bodyPr>
        <a:lstStyle/>
        <a:p>
          <a:pPr marL="0" lvl="0" indent="0" algn="l" defTabSz="889000">
            <a:lnSpc>
              <a:spcPct val="90000"/>
            </a:lnSpc>
            <a:spcBef>
              <a:spcPct val="0"/>
            </a:spcBef>
            <a:spcAft>
              <a:spcPct val="35000"/>
            </a:spcAft>
            <a:buNone/>
            <a:defRPr b="1"/>
          </a:pPr>
          <a:r>
            <a:rPr lang="en-US" sz="2000" kern="1200" dirty="0">
              <a:latin typeface="Verdana" panose="020B0604030504040204" pitchFamily="34" charset="0"/>
              <a:ea typeface="Verdana" panose="020B0604030504040204" pitchFamily="34" charset="0"/>
            </a:rPr>
            <a:t>Start to identify any special or unusual circumstances.</a:t>
          </a:r>
          <a:br>
            <a:rPr lang="en-US" sz="2000" kern="1200" dirty="0">
              <a:latin typeface="Verdana" panose="020B0604030504040204" pitchFamily="34" charset="0"/>
              <a:ea typeface="Verdana" panose="020B0604030504040204" pitchFamily="34" charset="0"/>
            </a:rPr>
          </a:br>
          <a:endParaRPr lang="en-US" sz="1050" kern="1200" dirty="0">
            <a:latin typeface="Verdana" panose="020B0604030504040204" pitchFamily="34" charset="0"/>
            <a:ea typeface="Verdana" panose="020B0604030504040204" pitchFamily="34" charset="0"/>
          </a:endParaRPr>
        </a:p>
        <a:p>
          <a:pPr marL="171450" lvl="1" indent="-171450" algn="l" defTabSz="800100">
            <a:lnSpc>
              <a:spcPct val="90000"/>
            </a:lnSpc>
            <a:spcBef>
              <a:spcPct val="0"/>
            </a:spcBef>
            <a:spcAft>
              <a:spcPct val="15000"/>
            </a:spcAft>
            <a:buChar char="•"/>
          </a:pPr>
          <a:r>
            <a:rPr lang="en-US" sz="1800" kern="1200" dirty="0">
              <a:latin typeface="Verdana" panose="020B0604030504040204" pitchFamily="34" charset="0"/>
              <a:ea typeface="Verdana" panose="020B0604030504040204" pitchFamily="34" charset="0"/>
            </a:rPr>
            <a:t>Identify students you know that may need added help navigating certain processes.</a:t>
          </a:r>
          <a:br>
            <a:rPr lang="en-US" sz="1300" kern="1200" dirty="0">
              <a:latin typeface="Verdana" panose="020B0604030504040204" pitchFamily="34" charset="0"/>
              <a:ea typeface="Verdana" panose="020B0604030504040204" pitchFamily="34" charset="0"/>
            </a:rPr>
          </a:br>
          <a:endParaRPr lang="en-US" sz="1300" kern="1200" dirty="0">
            <a:latin typeface="Verdana" panose="020B0604030504040204" pitchFamily="34" charset="0"/>
            <a:ea typeface="Verdana" panose="020B0604030504040204" pitchFamily="34" charset="0"/>
          </a:endParaRPr>
        </a:p>
      </dsp:txBody>
      <dsp:txXfrm>
        <a:off x="3925049" y="132321"/>
        <a:ext cx="3179850" cy="3413595"/>
      </dsp:txXfrm>
    </dsp:sp>
    <dsp:sp modelId="{632CB118-455E-4694-ABE3-C75DA1773F4F}">
      <dsp:nvSpPr>
        <dsp:cNvPr id="0" name=""/>
        <dsp:cNvSpPr/>
      </dsp:nvSpPr>
      <dsp:spPr>
        <a:xfrm>
          <a:off x="7836266" y="143339"/>
          <a:ext cx="3179850" cy="3391558"/>
        </a:xfrm>
        <a:prstGeom prst="rect">
          <a:avLst/>
        </a:prstGeom>
        <a:solidFill>
          <a:schemeClr val="accent2">
            <a:hueOff val="-1323373"/>
            <a:satOff val="1492"/>
            <a:lumOff val="353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5815" tIns="163556" rIns="155815" bIns="163556" numCol="1" spcCol="1270" anchor="t" anchorCtr="0">
          <a:noAutofit/>
        </a:bodyPr>
        <a:lstStyle/>
        <a:p>
          <a:pPr marL="0" lvl="0" indent="0" algn="l" defTabSz="889000">
            <a:lnSpc>
              <a:spcPct val="100000"/>
            </a:lnSpc>
            <a:spcBef>
              <a:spcPct val="0"/>
            </a:spcBef>
            <a:spcAft>
              <a:spcPct val="35000"/>
            </a:spcAft>
            <a:buNone/>
            <a:defRPr b="1"/>
          </a:pPr>
          <a:r>
            <a:rPr lang="en-US" sz="2000" kern="1200" dirty="0">
              <a:latin typeface="Verdana" panose="020B0604030504040204" pitchFamily="34" charset="0"/>
              <a:ea typeface="Verdana" panose="020B0604030504040204" pitchFamily="34" charset="0"/>
            </a:rPr>
            <a:t>Encourage scholarship applications!</a:t>
          </a:r>
          <a:br>
            <a:rPr lang="en-US" sz="2000" kern="1200" dirty="0">
              <a:latin typeface="Verdana" panose="020B0604030504040204" pitchFamily="34" charset="0"/>
              <a:ea typeface="Verdana" panose="020B0604030504040204" pitchFamily="34" charset="0"/>
            </a:rPr>
          </a:br>
          <a:endParaRPr lang="en-US" sz="1050" kern="1200" dirty="0">
            <a:latin typeface="Verdana" panose="020B0604030504040204" pitchFamily="34" charset="0"/>
            <a:ea typeface="Verdana" panose="020B0604030504040204" pitchFamily="34" charset="0"/>
          </a:endParaRPr>
        </a:p>
        <a:p>
          <a:pPr marL="171450" lvl="1" indent="-171450" algn="l" defTabSz="844550">
            <a:lnSpc>
              <a:spcPct val="90000"/>
            </a:lnSpc>
            <a:spcBef>
              <a:spcPct val="0"/>
            </a:spcBef>
            <a:spcAft>
              <a:spcPct val="15000"/>
            </a:spcAft>
            <a:buChar char="•"/>
          </a:pPr>
          <a:r>
            <a:rPr lang="en-US" sz="1900" kern="1200" dirty="0">
              <a:latin typeface="Verdana" panose="020B0604030504040204" pitchFamily="34" charset="0"/>
              <a:ea typeface="Verdana" panose="020B0604030504040204" pitchFamily="34" charset="0"/>
            </a:rPr>
            <a:t>Leverage the FAFSA release delay to encourage students to start applying for scholarships.</a:t>
          </a:r>
        </a:p>
      </dsp:txBody>
      <dsp:txXfrm>
        <a:off x="7836266" y="143339"/>
        <a:ext cx="3179850" cy="3391558"/>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9-04T23:10:53.58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1 139,'-1'-3,"1"-1,0 1,1 0,-1 0,0 0,1 0,0-1,0 1,0 0,0 0,0 0,0 1,1-1,0 0,-1 0,1 1,0-1,0 1,0 0,1-1,-1 1,1 0,-1 0,1 1,0-1,-1 0,1 1,0 0,0-1,5 0,5-2,1 0,0 1,0 0,0 1,0 1,0 0,0 1,16 2,6 2,68 19,-67-15,0-1,73 3,78-12,-76 0,523 1,-608 3,1 1,0 1,35 10,-30-6,61 7,57-14,12 0,-137 3,47 12,-47-9,37 4,287-4,-205-10,353 3,-462-2,0-1,52-12,25-4,-46 10,91-25,-141 29,-1-1,0-1,0 0,-1-1,16-11,-12 8,-8 5,0 1,0 1,1-1,-1 2,1 0,21-3,1 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9-05T02:43:32.760"/>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0,'6'1,"0"0,-1 0,1 0,0 0,-1 1,8 3,14 5,-12-5,-1 0,0 1,0 1,20 13,15 7,-16-12,-11-5,-1 0,0 2,25 17,-38-23,0-1,1 0,0 0,0-1,1 0,-1-1,1 0,-1 0,1-1,17 2,9-2,60-3,-42-1,-4 1,-12 2,1-3,0 0,40-10,-33 4,1 1,-1 2,58 2,-73 2,-1-2,42-10,-35 6,37-2,95 7,-130 3,-9-1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9-05T02:43:39.021"/>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0,'844'0,"-797"3,75 12,14 2,-95-15,62 11,-51-4,103 5,56-15,-78-2,167 3,-278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9-04T23:10:54.97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9-04T23:11:24.27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9-05T02:06:33.509"/>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0 113,'495'0,"-479"-1,-1-1,27-6,-9 1,2 0,-24 4,1 0,18-1,42-5,-48 5,39-2,801 7,-855-2,1 0,-1-1,0 0,0 0,0-1,12-5,27-7,-13 3,-28 10,0-1,0 1,1 0,-1 0,10 0,-11 2</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9-05T02:42:31.321"/>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3,'13'0,"28"-1,0 2,71 12,33 4,-77-11,-48-3,33 9,-33-7,30 5,155 20,-114-23,142-6,-104-3,670 2,-794 0,0-1,0 0,0 0,-1 0,1-1,0 1,6-4,-6 2,0 1,0 0,0 1,0-1,11-1,2 4,0 0,0 1,0 1,0 0,29 11,8 0,32 7,-47-10,1-1,1-3,65 5,-82-11,0 2,35 8,-32-5,41 3,281-6,-179-5,-140 0,0-1,32-7,7-1,75-15,-66 10,-16 3,-25 5,54-5,195 9,-175 5,-88-2,0-2,0 0,32-10,-8 2,99-21,-81 16,-38 9,0 1,49-5,283 10,-172 3,-86-4,116 5,-119 12,-64-8,40 3,65-9,-91-3,-1 3,94 13,-84-4,0-3,108-1,-143-5,0 1,-1 1,24 7,-19-4,42 4,279-8,-179-4,252 2,-402-1,-1-1,0-1,24-7,-18 4,31-3,-49 8,1 0,-1 1,1 0,0 1,-1 0,0 0,1 0,-1 0,10 5,-12-5,-5-2,-8-5,-8-4</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9-05T02:42:35.190"/>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9-05T02:42:37.965"/>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0 213,'13'1,"1"0,-1 1,0 1,13 4,27 5,39-4,152-7,-117-3,-108 3,1-2,-1 0,0-2,28-6,105-26,-116 28,0 1,1 2,62 2,7-2,-5-11,-66 8,38-1,-32 5,58-10,-39 3,0 3,98 2,-137 4,0-1,0-2,24-5,38-6,269 10,-198 7,-119-2,0-1,67-11,72-24,-136 28,0 2,70-4,81 11,-74 2,22-3,-107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9-05T02:42:41.150"/>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0,'769'0,"-751"1,1 1,0 1,27 8,-22-5,33 3,301-3,-203-8,810 2,-931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9-05T02:43:06.450"/>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39,'0'-1,"1"-1,-1 1,0 0,1 0,-1-1,1 1,0 0,-1 0,1 0,0 0,0 0,-1 0,1 0,0 0,0 0,0 1,0-1,0 0,0 0,0 1,1-1,-1 1,0-1,0 1,0-1,1 1,0 0,40-8,-39 8,102-7,109 8,-76 1,1354-2,-1461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atin typeface="Verdana" panose="020B0604030504040204" pitchFamily="34" charset="0"/>
              </a:defRPr>
            </a:lvl1pPr>
          </a:lstStyle>
          <a:p>
            <a:endParaRPr lang="en-US" dirty="0"/>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atin typeface="Verdana" panose="020B0604030504040204" pitchFamily="34" charset="0"/>
              </a:defRPr>
            </a:lvl1pPr>
          </a:lstStyle>
          <a:p>
            <a:fld id="{DA2840BF-02C0-1D4C-8172-C6CAA25C49FC}" type="datetimeFigureOut">
              <a:rPr lang="en-US" smtClean="0"/>
              <a:pPr/>
              <a:t>11/14/2023</a:t>
            </a:fld>
            <a:endParaRPr lang="en-US" dirty="0"/>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dirty="0"/>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atin typeface="Verdana" panose="020B0604030504040204" pitchFamily="34" charset="0"/>
              </a:defRPr>
            </a:lvl1pPr>
          </a:lstStyle>
          <a:p>
            <a:endParaRPr lang="en-US" dirty="0"/>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atin typeface="Verdana" panose="020B0604030504040204" pitchFamily="34" charset="0"/>
              </a:defRPr>
            </a:lvl1pPr>
          </a:lstStyle>
          <a:p>
            <a:fld id="{388E15DE-F169-BD44-9D1B-5D4A8AD642C7}" type="slidenum">
              <a:rPr lang="en-US" smtClean="0"/>
              <a:pPr/>
              <a:t>‹#›</a:t>
            </a:fld>
            <a:endParaRPr lang="en-US" dirty="0"/>
          </a:p>
        </p:txBody>
      </p:sp>
    </p:spTree>
    <p:extLst>
      <p:ext uri="{BB962C8B-B14F-4D97-AF65-F5344CB8AC3E}">
        <p14:creationId xmlns:p14="http://schemas.microsoft.com/office/powerpoint/2010/main" val="14343514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Verdana" panose="020B0604030504040204" pitchFamily="34" charset="0"/>
        <a:ea typeface="+mn-ea"/>
        <a:cs typeface="+mn-cs"/>
      </a:defRPr>
    </a:lvl1pPr>
    <a:lvl2pPr marL="457200" algn="l" defTabSz="914400" rtl="0" eaLnBrk="1" latinLnBrk="0" hangingPunct="1">
      <a:defRPr sz="1200" kern="1200">
        <a:solidFill>
          <a:schemeClr val="tx1"/>
        </a:solidFill>
        <a:latin typeface="Verdana" panose="020B0604030504040204" pitchFamily="34" charset="0"/>
        <a:ea typeface="+mn-ea"/>
        <a:cs typeface="+mn-cs"/>
      </a:defRPr>
    </a:lvl2pPr>
    <a:lvl3pPr marL="914400" algn="l" defTabSz="914400" rtl="0" eaLnBrk="1" latinLnBrk="0" hangingPunct="1">
      <a:defRPr sz="1200" kern="1200">
        <a:solidFill>
          <a:schemeClr val="tx1"/>
        </a:solidFill>
        <a:latin typeface="Verdana" panose="020B0604030504040204" pitchFamily="34" charset="0"/>
        <a:ea typeface="+mn-ea"/>
        <a:cs typeface="+mn-cs"/>
      </a:defRPr>
    </a:lvl3pPr>
    <a:lvl4pPr marL="1371600" algn="l" defTabSz="914400" rtl="0" eaLnBrk="1" latinLnBrk="0" hangingPunct="1">
      <a:defRPr sz="1200" kern="1200">
        <a:solidFill>
          <a:schemeClr val="tx1"/>
        </a:solidFill>
        <a:latin typeface="Verdana" panose="020B0604030504040204" pitchFamily="34" charset="0"/>
        <a:ea typeface="+mn-ea"/>
        <a:cs typeface="+mn-cs"/>
      </a:defRPr>
    </a:lvl4pPr>
    <a:lvl5pPr marL="1828800" algn="l" defTabSz="914400" rtl="0" eaLnBrk="1" latinLnBrk="0" hangingPunct="1">
      <a:defRPr sz="1200" kern="1200">
        <a:solidFill>
          <a:schemeClr val="tx1"/>
        </a:solidFill>
        <a:latin typeface="Verdana" panose="020B060403050404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35f391192_00: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35f391192_00:notes"/>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endParaRPr/>
          </a:p>
        </p:txBody>
      </p:sp>
    </p:spTree>
    <p:extLst>
      <p:ext uri="{BB962C8B-B14F-4D97-AF65-F5344CB8AC3E}">
        <p14:creationId xmlns:p14="http://schemas.microsoft.com/office/powerpoint/2010/main" val="14784037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NOTE to presenter:  </a:t>
            </a:r>
            <a:r>
              <a:rPr lang="en-US" dirty="0"/>
              <a:t>This is just a visualization of the family size. The student and contributor are already included, so other children/dependents would be added to total the family size. </a:t>
            </a:r>
            <a:endParaRPr lang="en-US" b="1" dirty="0">
              <a:solidFill>
                <a:srgbClr val="FF0000"/>
              </a:solidFill>
              <a:highlight>
                <a:srgbClr val="FFFF00"/>
              </a:highlight>
            </a:endParaRPr>
          </a:p>
        </p:txBody>
      </p:sp>
      <p:sp>
        <p:nvSpPr>
          <p:cNvPr id="4" name="Slide Number Placeholder 3"/>
          <p:cNvSpPr>
            <a:spLocks noGrp="1"/>
          </p:cNvSpPr>
          <p:nvPr>
            <p:ph type="sldNum" sz="quarter" idx="5"/>
          </p:nvPr>
        </p:nvSpPr>
        <p:spPr/>
        <p:txBody>
          <a:bodyPr/>
          <a:lstStyle/>
          <a:p>
            <a:fld id="{388E15DE-F169-BD44-9D1B-5D4A8AD642C7}" type="slidenum">
              <a:rPr lang="en-US" smtClean="0"/>
              <a:pPr/>
              <a:t>14</a:t>
            </a:fld>
            <a:endParaRPr lang="en-US" dirty="0"/>
          </a:p>
        </p:txBody>
      </p:sp>
    </p:spTree>
    <p:extLst>
      <p:ext uri="{BB962C8B-B14F-4D97-AF65-F5344CB8AC3E}">
        <p14:creationId xmlns:p14="http://schemas.microsoft.com/office/powerpoint/2010/main" val="17902918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35f391192_029: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35f391192_029:notes"/>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endParaRPr/>
          </a:p>
        </p:txBody>
      </p:sp>
    </p:spTree>
    <p:extLst>
      <p:ext uri="{BB962C8B-B14F-4D97-AF65-F5344CB8AC3E}">
        <p14:creationId xmlns:p14="http://schemas.microsoft.com/office/powerpoint/2010/main" val="284279461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35f391192_029: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35f391192_029:notes"/>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endParaRPr/>
          </a:p>
        </p:txBody>
      </p:sp>
    </p:spTree>
    <p:extLst>
      <p:ext uri="{BB962C8B-B14F-4D97-AF65-F5344CB8AC3E}">
        <p14:creationId xmlns:p14="http://schemas.microsoft.com/office/powerpoint/2010/main" val="296676842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06C930-0C39-C14E-9A81-5D25950FD497}" type="slidenum">
              <a:rPr lang="en-US" smtClean="0"/>
              <a:t>116</a:t>
            </a:fld>
            <a:endParaRPr lang="en-US"/>
          </a:p>
        </p:txBody>
      </p:sp>
    </p:spTree>
    <p:extLst>
      <p:ext uri="{BB962C8B-B14F-4D97-AF65-F5344CB8AC3E}">
        <p14:creationId xmlns:p14="http://schemas.microsoft.com/office/powerpoint/2010/main" val="273381637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06C930-0C39-C14E-9A81-5D25950FD497}" type="slidenum">
              <a:rPr lang="en-US" smtClean="0"/>
              <a:t>117</a:t>
            </a:fld>
            <a:endParaRPr lang="en-US"/>
          </a:p>
        </p:txBody>
      </p:sp>
    </p:spTree>
    <p:extLst>
      <p:ext uri="{BB962C8B-B14F-4D97-AF65-F5344CB8AC3E}">
        <p14:creationId xmlns:p14="http://schemas.microsoft.com/office/powerpoint/2010/main" val="36534254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118</a:t>
            </a:fld>
            <a:endParaRPr lang="en-US"/>
          </a:p>
        </p:txBody>
      </p:sp>
    </p:spTree>
    <p:extLst>
      <p:ext uri="{BB962C8B-B14F-4D97-AF65-F5344CB8AC3E}">
        <p14:creationId xmlns:p14="http://schemas.microsoft.com/office/powerpoint/2010/main" val="96169808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119</a:t>
            </a:fld>
            <a:endParaRPr lang="en-US"/>
          </a:p>
        </p:txBody>
      </p:sp>
    </p:spTree>
    <p:extLst>
      <p:ext uri="{BB962C8B-B14F-4D97-AF65-F5344CB8AC3E}">
        <p14:creationId xmlns:p14="http://schemas.microsoft.com/office/powerpoint/2010/main" val="387583287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PRESENTER: the student may make corrections while logged into the FAFSA Submission Summary.  If a correction needs to be made to the parent section, the parent will need to log in.  </a:t>
            </a:r>
          </a:p>
        </p:txBody>
      </p:sp>
      <p:sp>
        <p:nvSpPr>
          <p:cNvPr id="4" name="Slide Number Placeholder 3"/>
          <p:cNvSpPr>
            <a:spLocks noGrp="1"/>
          </p:cNvSpPr>
          <p:nvPr>
            <p:ph type="sldNum" sz="quarter" idx="10"/>
          </p:nvPr>
        </p:nvSpPr>
        <p:spPr/>
        <p:txBody>
          <a:bodyPr/>
          <a:lstStyle/>
          <a:p>
            <a:fld id="{9506C930-0C39-C14E-9A81-5D25950FD497}" type="slidenum">
              <a:rPr lang="en-US" smtClean="0"/>
              <a:t>120</a:t>
            </a:fld>
            <a:endParaRPr lang="en-US"/>
          </a:p>
        </p:txBody>
      </p:sp>
    </p:spTree>
    <p:extLst>
      <p:ext uri="{BB962C8B-B14F-4D97-AF65-F5344CB8AC3E}">
        <p14:creationId xmlns:p14="http://schemas.microsoft.com/office/powerpoint/2010/main" val="234918542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121</a:t>
            </a:fld>
            <a:endParaRPr lang="en-US"/>
          </a:p>
        </p:txBody>
      </p:sp>
    </p:spTree>
    <p:extLst>
      <p:ext uri="{BB962C8B-B14F-4D97-AF65-F5344CB8AC3E}">
        <p14:creationId xmlns:p14="http://schemas.microsoft.com/office/powerpoint/2010/main" val="139597118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122</a:t>
            </a:fld>
            <a:endParaRPr lang="en-US"/>
          </a:p>
        </p:txBody>
      </p:sp>
    </p:spTree>
    <p:extLst>
      <p:ext uri="{BB962C8B-B14F-4D97-AF65-F5344CB8AC3E}">
        <p14:creationId xmlns:p14="http://schemas.microsoft.com/office/powerpoint/2010/main" val="379914183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123</a:t>
            </a:fld>
            <a:endParaRPr lang="en-US"/>
          </a:p>
        </p:txBody>
      </p:sp>
    </p:spTree>
    <p:extLst>
      <p:ext uri="{BB962C8B-B14F-4D97-AF65-F5344CB8AC3E}">
        <p14:creationId xmlns:p14="http://schemas.microsoft.com/office/powerpoint/2010/main" val="38812215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35f391192_029: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35f391192_029:notes"/>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endParaRPr/>
          </a:p>
        </p:txBody>
      </p:sp>
    </p:spTree>
    <p:extLst>
      <p:ext uri="{BB962C8B-B14F-4D97-AF65-F5344CB8AC3E}">
        <p14:creationId xmlns:p14="http://schemas.microsoft.com/office/powerpoint/2010/main" val="171537634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35f391192_029: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35f391192_029:notes"/>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endParaRPr/>
          </a:p>
        </p:txBody>
      </p:sp>
    </p:spTree>
    <p:extLst>
      <p:ext uri="{BB962C8B-B14F-4D97-AF65-F5344CB8AC3E}">
        <p14:creationId xmlns:p14="http://schemas.microsoft.com/office/powerpoint/2010/main" val="383503616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1525" y="1195388"/>
            <a:ext cx="5746750" cy="3232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933237">
              <a:defRPr/>
            </a:pPr>
            <a:fld id="{1A337998-53FF-4963-8926-810F5AB3C722}" type="slidenum">
              <a:rPr lang="en-US">
                <a:solidFill>
                  <a:prstClr val="black"/>
                </a:solidFill>
              </a:rPr>
              <a:pPr defTabSz="933237">
                <a:defRPr/>
              </a:pPr>
              <a:t>125</a:t>
            </a:fld>
            <a:endParaRPr lang="en-US" dirty="0">
              <a:solidFill>
                <a:prstClr val="black"/>
              </a:solidFill>
            </a:endParaRPr>
          </a:p>
        </p:txBody>
      </p:sp>
    </p:spTree>
    <p:extLst>
      <p:ext uri="{BB962C8B-B14F-4D97-AF65-F5344CB8AC3E}">
        <p14:creationId xmlns:p14="http://schemas.microsoft.com/office/powerpoint/2010/main" val="4052340036"/>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1525" y="1195388"/>
            <a:ext cx="5746750" cy="3232150"/>
          </a:xfrm>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defTabSz="933237">
              <a:defRPr/>
            </a:pPr>
            <a:fld id="{1A337998-53FF-4963-8926-810F5AB3C722}" type="slidenum">
              <a:rPr lang="en-US">
                <a:solidFill>
                  <a:prstClr val="black"/>
                </a:solidFill>
              </a:rPr>
              <a:pPr defTabSz="933237">
                <a:defRPr/>
              </a:pPr>
              <a:t>126</a:t>
            </a:fld>
            <a:endParaRPr lang="en-US" dirty="0">
              <a:solidFill>
                <a:prstClr val="black"/>
              </a:solidFill>
            </a:endParaRPr>
          </a:p>
        </p:txBody>
      </p:sp>
    </p:spTree>
    <p:extLst>
      <p:ext uri="{BB962C8B-B14F-4D97-AF65-F5344CB8AC3E}">
        <p14:creationId xmlns:p14="http://schemas.microsoft.com/office/powerpoint/2010/main" val="588305213"/>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1525" y="1195388"/>
            <a:ext cx="5746750" cy="3232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3237">
              <a:defRPr/>
            </a:pPr>
            <a:fld id="{1A337998-53FF-4963-8926-810F5AB3C722}" type="slidenum">
              <a:rPr lang="en-US">
                <a:solidFill>
                  <a:prstClr val="black"/>
                </a:solidFill>
              </a:rPr>
              <a:pPr defTabSz="933237">
                <a:defRPr/>
              </a:pPr>
              <a:t>127</a:t>
            </a:fld>
            <a:endParaRPr lang="en-US" dirty="0">
              <a:solidFill>
                <a:prstClr val="black"/>
              </a:solidFill>
            </a:endParaRPr>
          </a:p>
        </p:txBody>
      </p:sp>
    </p:spTree>
    <p:extLst>
      <p:ext uri="{BB962C8B-B14F-4D97-AF65-F5344CB8AC3E}">
        <p14:creationId xmlns:p14="http://schemas.microsoft.com/office/powerpoint/2010/main" val="48945871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8E15DE-F169-BD44-9D1B-5D4A8AD642C7}" type="slidenum">
              <a:rPr lang="en-US" smtClean="0"/>
              <a:pPr/>
              <a:t>128</a:t>
            </a:fld>
            <a:endParaRPr lang="en-US" dirty="0"/>
          </a:p>
        </p:txBody>
      </p:sp>
    </p:spTree>
    <p:extLst>
      <p:ext uri="{BB962C8B-B14F-4D97-AF65-F5344CB8AC3E}">
        <p14:creationId xmlns:p14="http://schemas.microsoft.com/office/powerpoint/2010/main" val="363631047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8E15DE-F169-BD44-9D1B-5D4A8AD642C7}" type="slidenum">
              <a:rPr lang="en-US" smtClean="0"/>
              <a:pPr/>
              <a:t>130</a:t>
            </a:fld>
            <a:endParaRPr lang="en-US" dirty="0"/>
          </a:p>
        </p:txBody>
      </p:sp>
    </p:spTree>
    <p:extLst>
      <p:ext uri="{BB962C8B-B14F-4D97-AF65-F5344CB8AC3E}">
        <p14:creationId xmlns:p14="http://schemas.microsoft.com/office/powerpoint/2010/main" val="3662935779"/>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3606f1c2d_30: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3606f1c2d_30:notes"/>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pPr defTabSz="933237">
              <a:defRPr/>
            </a:pPr>
            <a:r>
              <a:rPr lang="en-US" b="1" dirty="0"/>
              <a:t>Teacher Education Assistance for College and Higher Education Grant…. </a:t>
            </a:r>
          </a:p>
          <a:p>
            <a:endParaRPr dirty="0"/>
          </a:p>
        </p:txBody>
      </p:sp>
    </p:spTree>
    <p:extLst>
      <p:ext uri="{BB962C8B-B14F-4D97-AF65-F5344CB8AC3E}">
        <p14:creationId xmlns:p14="http://schemas.microsoft.com/office/powerpoint/2010/main" val="340499889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lstStyle/>
          <a:p>
            <a:pPr defTabSz="963362">
              <a:defRPr/>
            </a:pPr>
            <a:r>
              <a:rPr lang="en-US" b="1" dirty="0"/>
              <a:t>Speaker Note:</a:t>
            </a:r>
          </a:p>
          <a:p>
            <a:pPr defTabSz="963362">
              <a:defRPr/>
            </a:pPr>
            <a:r>
              <a:rPr lang="en-US" b="1" dirty="0"/>
              <a:t>Reference the “FAFSA Priority Deadline OASFAA 2024-25” --survey document Outreach Committee has reached out to colleges and Universities to collect – for first time in long time there were MANY changes. Especially to the following </a:t>
            </a:r>
          </a:p>
          <a:p>
            <a:pPr marL="233309" indent="-233309" defTabSz="963362">
              <a:buFont typeface="+mj-lt"/>
              <a:buAutoNum type="arabicPeriod"/>
              <a:defRPr/>
            </a:pPr>
            <a:r>
              <a:rPr lang="en-US" b="1" dirty="0"/>
              <a:t>“FAFSA Priority Date (Fall Starts; Regular Decision)* “</a:t>
            </a:r>
          </a:p>
          <a:p>
            <a:pPr marL="233309" indent="-233309" defTabSz="963362">
              <a:buFont typeface="+mj-lt"/>
              <a:buAutoNum type="arabicPeriod"/>
              <a:defRPr/>
            </a:pPr>
            <a:r>
              <a:rPr lang="en-US" b="1" dirty="0"/>
              <a:t>“Estimated Aid Offer Start Date” </a:t>
            </a:r>
          </a:p>
          <a:p>
            <a:pPr defTabSz="963362">
              <a:defRPr/>
            </a:pPr>
            <a:endParaRPr lang="en-US" b="1" dirty="0"/>
          </a:p>
          <a:p>
            <a:pPr defTabSz="963362">
              <a:defRPr/>
            </a:pPr>
            <a:endParaRPr lang="en-US" dirty="0"/>
          </a:p>
        </p:txBody>
      </p:sp>
      <p:sp>
        <p:nvSpPr>
          <p:cNvPr id="4" name="Slide Number Placeholder 3"/>
          <p:cNvSpPr>
            <a:spLocks noGrp="1"/>
          </p:cNvSpPr>
          <p:nvPr>
            <p:ph type="sldNum" sz="quarter" idx="10"/>
          </p:nvPr>
        </p:nvSpPr>
        <p:spPr/>
        <p:txBody>
          <a:bodyPr/>
          <a:lstStyle/>
          <a:p>
            <a:pPr defTabSz="933237">
              <a:defRPr/>
            </a:pPr>
            <a:fld id="{1A337998-53FF-4963-8926-810F5AB3C722}" type="slidenum">
              <a:rPr lang="en-US">
                <a:solidFill>
                  <a:prstClr val="black"/>
                </a:solidFill>
              </a:rPr>
              <a:pPr defTabSz="933237">
                <a:defRPr/>
              </a:pPr>
              <a:t>132</a:t>
            </a:fld>
            <a:endParaRPr lang="en-US" dirty="0">
              <a:solidFill>
                <a:prstClr val="black"/>
              </a:solidFill>
            </a:endParaRPr>
          </a:p>
        </p:txBody>
      </p:sp>
    </p:spTree>
    <p:extLst>
      <p:ext uri="{BB962C8B-B14F-4D97-AF65-F5344CB8AC3E}">
        <p14:creationId xmlns:p14="http://schemas.microsoft.com/office/powerpoint/2010/main" val="115044585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lstStyle/>
          <a:p>
            <a:pPr>
              <a:spcBef>
                <a:spcPct val="0"/>
              </a:spcBef>
            </a:pPr>
            <a:r>
              <a:rPr lang="en-US" b="1" dirty="0"/>
              <a:t>While this is rare, some schools will list an arbitrary “work” award. </a:t>
            </a:r>
            <a:r>
              <a:rPr lang="en-US" b="1" baseline="0" dirty="0"/>
              <a:t>the difference between work study and “work” or “summer job”-, i.e. some schools are putting “summer income, $2,000,” on the award letter basically suggesting that students get a job.  </a:t>
            </a:r>
          </a:p>
          <a:p>
            <a:pPr>
              <a:spcBef>
                <a:spcPct val="0"/>
              </a:spcBef>
            </a:pPr>
            <a:endParaRPr lang="en-US" b="1" baseline="0" dirty="0"/>
          </a:p>
          <a:p>
            <a:pPr>
              <a:spcBef>
                <a:spcPct val="0"/>
              </a:spcBef>
            </a:pPr>
            <a:r>
              <a:rPr lang="en-US" b="1" baseline="0" dirty="0"/>
              <a:t>Students must work their maximum number of allowed hours to earn their full work study award. </a:t>
            </a:r>
          </a:p>
          <a:p>
            <a:pPr>
              <a:spcBef>
                <a:spcPct val="0"/>
              </a:spcBef>
            </a:pPr>
            <a:endParaRPr lang="en-US" b="1" baseline="0" dirty="0"/>
          </a:p>
          <a:p>
            <a:pPr>
              <a:spcBef>
                <a:spcPct val="0"/>
              </a:spcBef>
            </a:pPr>
            <a:r>
              <a:rPr lang="en-US" b="1" baseline="0" dirty="0"/>
              <a:t>In most cases, FWS earning are not applied directly to the students bill but earned through a paycheck like any other employment. </a:t>
            </a:r>
          </a:p>
          <a:p>
            <a:pPr>
              <a:spcBef>
                <a:spcPct val="0"/>
              </a:spcBef>
            </a:pPr>
            <a:endParaRPr lang="en-US" b="1" baseline="0" dirty="0"/>
          </a:p>
          <a:p>
            <a:pPr>
              <a:spcBef>
                <a:spcPct val="0"/>
              </a:spcBef>
            </a:pPr>
            <a:r>
              <a:rPr lang="en-US" b="1" baseline="0" dirty="0"/>
              <a:t>Starting in 2024-2025, FWS is still ‘excluded’ from the future FAFSA based on the appropriate tax year, however, student no longer has to report it on the FAFSA, it will be automatically pulled from FSA as a result of schools being required to report FWS earnings for all students. </a:t>
            </a:r>
          </a:p>
          <a:p>
            <a:pPr>
              <a:spcBef>
                <a:spcPct val="0"/>
              </a:spcBef>
            </a:pPr>
            <a:endParaRPr lang="en-US" b="1" baseline="0" dirty="0"/>
          </a:p>
          <a:p>
            <a:pPr>
              <a:spcBef>
                <a:spcPct val="0"/>
              </a:spcBef>
            </a:pPr>
            <a:endParaRPr lang="en-US" b="0" dirty="0"/>
          </a:p>
        </p:txBody>
      </p:sp>
      <p:sp>
        <p:nvSpPr>
          <p:cNvPr id="4" name="Slide Number Placeholder 3"/>
          <p:cNvSpPr>
            <a:spLocks noGrp="1"/>
          </p:cNvSpPr>
          <p:nvPr>
            <p:ph type="sldNum" sz="quarter" idx="10"/>
          </p:nvPr>
        </p:nvSpPr>
        <p:spPr/>
        <p:txBody>
          <a:bodyPr/>
          <a:lstStyle/>
          <a:p>
            <a:pPr defTabSz="933237">
              <a:defRPr/>
            </a:pPr>
            <a:fld id="{1A337998-53FF-4963-8926-810F5AB3C722}" type="slidenum">
              <a:rPr lang="en-US">
                <a:solidFill>
                  <a:prstClr val="black"/>
                </a:solidFill>
              </a:rPr>
              <a:pPr defTabSz="933237">
                <a:defRPr/>
              </a:pPr>
              <a:t>133</a:t>
            </a:fld>
            <a:endParaRPr lang="en-US" dirty="0">
              <a:solidFill>
                <a:prstClr val="black"/>
              </a:solidFill>
            </a:endParaRPr>
          </a:p>
        </p:txBody>
      </p:sp>
    </p:spTree>
    <p:extLst>
      <p:ext uri="{BB962C8B-B14F-4D97-AF65-F5344CB8AC3E}">
        <p14:creationId xmlns:p14="http://schemas.microsoft.com/office/powerpoint/2010/main" val="96734750"/>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3606f1c2d_30: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3606f1c2d_30:notes"/>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endParaRPr dirty="0"/>
          </a:p>
        </p:txBody>
      </p:sp>
    </p:spTree>
    <p:extLst>
      <p:ext uri="{BB962C8B-B14F-4D97-AF65-F5344CB8AC3E}">
        <p14:creationId xmlns:p14="http://schemas.microsoft.com/office/powerpoint/2010/main" val="18856117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8E15DE-F169-BD44-9D1B-5D4A8AD642C7}" type="slidenum">
              <a:rPr lang="en-US" smtClean="0"/>
              <a:pPr/>
              <a:t>19</a:t>
            </a:fld>
            <a:endParaRPr lang="en-US" dirty="0"/>
          </a:p>
        </p:txBody>
      </p:sp>
    </p:spTree>
    <p:extLst>
      <p:ext uri="{BB962C8B-B14F-4D97-AF65-F5344CB8AC3E}">
        <p14:creationId xmlns:p14="http://schemas.microsoft.com/office/powerpoint/2010/main" val="1733334146"/>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lstStyle/>
          <a:p>
            <a:pPr algn="l"/>
            <a:r>
              <a:rPr lang="en-US" b="1" i="0" dirty="0">
                <a:solidFill>
                  <a:srgbClr val="040E13"/>
                </a:solidFill>
                <a:effectLst/>
              </a:rPr>
              <a:t>Fees for Federal Student Loans</a:t>
            </a:r>
          </a:p>
          <a:p>
            <a:pPr algn="l"/>
            <a:r>
              <a:rPr lang="en-US" b="0" i="0" dirty="0">
                <a:solidFill>
                  <a:srgbClr val="212529"/>
                </a:solidFill>
                <a:effectLst/>
              </a:rPr>
              <a:t>Most federal student loans have loan fees. These fees are a percentage of the total loan amount.</a:t>
            </a:r>
          </a:p>
          <a:p>
            <a:pPr algn="l"/>
            <a:r>
              <a:rPr lang="en-US" b="0" i="0" dirty="0">
                <a:solidFill>
                  <a:srgbClr val="212529"/>
                </a:solidFill>
                <a:effectLst/>
              </a:rPr>
              <a:t>A loan fee comes out of the amount of money that is disbursed (paid out) to you while you’re in school. This means the money you receive will be less than the amount you actually borrow.</a:t>
            </a:r>
          </a:p>
          <a:p>
            <a:pPr algn="l"/>
            <a:r>
              <a:rPr lang="en-US" b="0" i="0" dirty="0">
                <a:solidFill>
                  <a:srgbClr val="212529"/>
                </a:solidFill>
                <a:effectLst/>
              </a:rPr>
              <a:t>You’re responsible for repaying the entire amount you borrowed and not just the amount you received.</a:t>
            </a:r>
          </a:p>
          <a:p>
            <a:pPr algn="l"/>
            <a:r>
              <a:rPr lang="en-US" b="0" i="0" dirty="0">
                <a:solidFill>
                  <a:srgbClr val="212529"/>
                </a:solidFill>
                <a:effectLst/>
              </a:rPr>
              <a:t>The chart below shows the loan fees for Direct Subsidized Loans, Direct Unsubsidized Loans, and Direct PLUS Loans first disbursed on or after Oct. 1, 2019.</a:t>
            </a:r>
          </a:p>
          <a:p>
            <a:pPr algn="l"/>
            <a:r>
              <a:rPr lang="en-US" b="1" i="0" dirty="0">
                <a:solidFill>
                  <a:srgbClr val="040E13"/>
                </a:solidFill>
                <a:effectLst/>
              </a:rPr>
              <a:t>Loan Fees for Direct Subsidized Loans and Direct Unsubsidized Loans</a:t>
            </a:r>
          </a:p>
          <a:p>
            <a:pPr algn="l"/>
            <a:r>
              <a:rPr lang="en-US" b="0" i="0" dirty="0">
                <a:solidFill>
                  <a:srgbClr val="212529"/>
                </a:solidFill>
                <a:effectLst/>
              </a:rPr>
              <a:t>First Disbursement Date</a:t>
            </a:r>
          </a:p>
          <a:p>
            <a:pPr algn="l"/>
            <a:r>
              <a:rPr lang="en-US" b="0" i="0" dirty="0">
                <a:solidFill>
                  <a:srgbClr val="212529"/>
                </a:solidFill>
                <a:effectLst/>
              </a:rPr>
              <a:t>Loan Fee</a:t>
            </a:r>
          </a:p>
          <a:p>
            <a:pPr algn="l" fontAlgn="t"/>
            <a:r>
              <a:rPr lang="en-US" b="1" i="0" dirty="0">
                <a:solidFill>
                  <a:srgbClr val="212529"/>
                </a:solidFill>
                <a:effectLst/>
              </a:rPr>
              <a:t>On or after 10/1/20 and before 10/1/24</a:t>
            </a:r>
            <a:endParaRPr lang="en-US" b="0" i="0" dirty="0">
              <a:solidFill>
                <a:srgbClr val="212529"/>
              </a:solidFill>
              <a:effectLst/>
            </a:endParaRPr>
          </a:p>
          <a:p>
            <a:pPr algn="l" fontAlgn="t"/>
            <a:r>
              <a:rPr lang="en-US" b="0" i="0" dirty="0">
                <a:solidFill>
                  <a:srgbClr val="212529"/>
                </a:solidFill>
                <a:effectLst/>
              </a:rPr>
              <a:t>1.057%</a:t>
            </a:r>
          </a:p>
          <a:p>
            <a:pPr algn="l" fontAlgn="t"/>
            <a:r>
              <a:rPr lang="en-US" b="1" i="0" dirty="0">
                <a:solidFill>
                  <a:srgbClr val="212529"/>
                </a:solidFill>
                <a:effectLst/>
              </a:rPr>
              <a:t>On or after 10/1/19 and before 10/1/20</a:t>
            </a:r>
            <a:endParaRPr lang="en-US" b="0" i="0" dirty="0">
              <a:solidFill>
                <a:srgbClr val="212529"/>
              </a:solidFill>
              <a:effectLst/>
            </a:endParaRPr>
          </a:p>
          <a:p>
            <a:pPr algn="l" fontAlgn="t"/>
            <a:r>
              <a:rPr lang="en-US" b="0" i="0" dirty="0">
                <a:solidFill>
                  <a:srgbClr val="212529"/>
                </a:solidFill>
                <a:effectLst/>
              </a:rPr>
              <a:t>1.059%</a:t>
            </a:r>
          </a:p>
          <a:p>
            <a:pPr algn="l"/>
            <a:r>
              <a:rPr lang="en-US" b="1" i="0" dirty="0">
                <a:solidFill>
                  <a:srgbClr val="040E13"/>
                </a:solidFill>
                <a:effectLst/>
              </a:rPr>
              <a:t>Loan Fees for Direct PLUS Loans</a:t>
            </a:r>
          </a:p>
          <a:p>
            <a:pPr algn="l"/>
            <a:r>
              <a:rPr lang="en-US" b="0" i="0" dirty="0">
                <a:solidFill>
                  <a:srgbClr val="212529"/>
                </a:solidFill>
                <a:effectLst/>
              </a:rPr>
              <a:t>First Disbursement Date</a:t>
            </a:r>
          </a:p>
          <a:p>
            <a:pPr algn="l"/>
            <a:r>
              <a:rPr lang="en-US" b="0" i="0" dirty="0">
                <a:solidFill>
                  <a:srgbClr val="212529"/>
                </a:solidFill>
                <a:effectLst/>
              </a:rPr>
              <a:t>Loan Fee</a:t>
            </a:r>
          </a:p>
          <a:p>
            <a:pPr algn="l" fontAlgn="t"/>
            <a:r>
              <a:rPr lang="en-US" b="1" i="0" dirty="0">
                <a:solidFill>
                  <a:srgbClr val="212529"/>
                </a:solidFill>
                <a:effectLst/>
              </a:rPr>
              <a:t>On or after 10/1/20 and before 10/1/24</a:t>
            </a:r>
            <a:endParaRPr lang="en-US" b="0" i="0" dirty="0">
              <a:solidFill>
                <a:srgbClr val="212529"/>
              </a:solidFill>
              <a:effectLst/>
            </a:endParaRPr>
          </a:p>
          <a:p>
            <a:pPr algn="l" fontAlgn="t"/>
            <a:r>
              <a:rPr lang="en-US" b="0" i="0" dirty="0">
                <a:solidFill>
                  <a:srgbClr val="212529"/>
                </a:solidFill>
                <a:effectLst/>
              </a:rPr>
              <a:t>4.228%</a:t>
            </a:r>
          </a:p>
          <a:p>
            <a:pPr algn="l" fontAlgn="t"/>
            <a:r>
              <a:rPr lang="en-US" b="1" i="0" dirty="0">
                <a:solidFill>
                  <a:srgbClr val="212529"/>
                </a:solidFill>
                <a:effectLst/>
              </a:rPr>
              <a:t>On or after 10/1/19 and before 10/1/20</a:t>
            </a:r>
            <a:endParaRPr lang="en-US" b="0" i="0" dirty="0">
              <a:solidFill>
                <a:srgbClr val="212529"/>
              </a:solidFill>
              <a:effectLst/>
            </a:endParaRPr>
          </a:p>
          <a:p>
            <a:pPr algn="l" fontAlgn="t"/>
            <a:r>
              <a:rPr lang="en-US" b="0" i="0" dirty="0">
                <a:solidFill>
                  <a:srgbClr val="212529"/>
                </a:solidFill>
                <a:effectLst/>
              </a:rPr>
              <a:t>4.236%</a:t>
            </a:r>
          </a:p>
          <a:p>
            <a:endParaRPr lang="en-US" b="0" dirty="0"/>
          </a:p>
        </p:txBody>
      </p:sp>
      <p:sp>
        <p:nvSpPr>
          <p:cNvPr id="4" name="Slide Number Placeholder 3"/>
          <p:cNvSpPr>
            <a:spLocks noGrp="1"/>
          </p:cNvSpPr>
          <p:nvPr>
            <p:ph type="sldNum" sz="quarter" idx="10"/>
          </p:nvPr>
        </p:nvSpPr>
        <p:spPr/>
        <p:txBody>
          <a:bodyPr/>
          <a:lstStyle/>
          <a:p>
            <a:pPr defTabSz="933237">
              <a:defRPr/>
            </a:pPr>
            <a:fld id="{1A337998-53FF-4963-8926-810F5AB3C722}" type="slidenum">
              <a:rPr lang="en-US">
                <a:solidFill>
                  <a:prstClr val="black"/>
                </a:solidFill>
              </a:rPr>
              <a:pPr defTabSz="933237">
                <a:defRPr/>
              </a:pPr>
              <a:t>135</a:t>
            </a:fld>
            <a:endParaRPr lang="en-US" dirty="0">
              <a:solidFill>
                <a:prstClr val="black"/>
              </a:solidFill>
            </a:endParaRPr>
          </a:p>
        </p:txBody>
      </p:sp>
    </p:spTree>
    <p:extLst>
      <p:ext uri="{BB962C8B-B14F-4D97-AF65-F5344CB8AC3E}">
        <p14:creationId xmlns:p14="http://schemas.microsoft.com/office/powerpoint/2010/main" val="1246934938"/>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pPr defTabSz="933237">
              <a:defRPr/>
            </a:pPr>
            <a:fld id="{1A337998-53FF-4963-8926-810F5AB3C722}" type="slidenum">
              <a:rPr lang="en-US">
                <a:solidFill>
                  <a:prstClr val="black"/>
                </a:solidFill>
              </a:rPr>
              <a:pPr defTabSz="933237">
                <a:defRPr/>
              </a:pPr>
              <a:t>136</a:t>
            </a:fld>
            <a:endParaRPr lang="en-US" dirty="0">
              <a:solidFill>
                <a:prstClr val="black"/>
              </a:solidFill>
            </a:endParaRPr>
          </a:p>
        </p:txBody>
      </p:sp>
    </p:spTree>
    <p:extLst>
      <p:ext uri="{BB962C8B-B14F-4D97-AF65-F5344CB8AC3E}">
        <p14:creationId xmlns:p14="http://schemas.microsoft.com/office/powerpoint/2010/main" val="3986699698"/>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3606f1c2d_30: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3606f1c2d_30:notes"/>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pPr algn="l"/>
            <a:r>
              <a:rPr lang="en-US" b="1" i="0" dirty="0">
                <a:solidFill>
                  <a:srgbClr val="040E13"/>
                </a:solidFill>
                <a:effectLst/>
              </a:rPr>
              <a:t>Fees for Federal Student Loans</a:t>
            </a:r>
          </a:p>
          <a:p>
            <a:pPr algn="l"/>
            <a:r>
              <a:rPr lang="en-US" b="0" i="0" dirty="0">
                <a:solidFill>
                  <a:srgbClr val="212529"/>
                </a:solidFill>
                <a:effectLst/>
              </a:rPr>
              <a:t>Most federal student loans have loan fees. These fees are a percentage of the total loan amount.</a:t>
            </a:r>
          </a:p>
          <a:p>
            <a:pPr algn="l"/>
            <a:r>
              <a:rPr lang="en-US" b="0" i="0" dirty="0">
                <a:solidFill>
                  <a:srgbClr val="212529"/>
                </a:solidFill>
                <a:effectLst/>
              </a:rPr>
              <a:t>A loan fee comes out of the amount of money that is disbursed (paid out) to you while you’re in school. This means the money you receive will be less than the amount you actually borrow.</a:t>
            </a:r>
          </a:p>
          <a:p>
            <a:pPr algn="l"/>
            <a:r>
              <a:rPr lang="en-US" b="0" i="0" dirty="0">
                <a:solidFill>
                  <a:srgbClr val="212529"/>
                </a:solidFill>
                <a:effectLst/>
              </a:rPr>
              <a:t>You’re responsible for repaying the entire amount you borrowed and not just the amount you received.</a:t>
            </a:r>
          </a:p>
          <a:p>
            <a:pPr algn="l"/>
            <a:r>
              <a:rPr lang="en-US" b="0" i="0" dirty="0">
                <a:solidFill>
                  <a:srgbClr val="212529"/>
                </a:solidFill>
                <a:effectLst/>
              </a:rPr>
              <a:t>The chart below shows the loan fees for Direct Subsidized Loans, Direct Unsubsidized Loans, and Direct PLUS Loans first disbursed on or after Oct. 1, 2019.</a:t>
            </a:r>
          </a:p>
          <a:p>
            <a:pPr algn="l"/>
            <a:r>
              <a:rPr lang="en-US" b="1" i="0" dirty="0">
                <a:solidFill>
                  <a:srgbClr val="040E13"/>
                </a:solidFill>
                <a:effectLst/>
              </a:rPr>
              <a:t>Loan Fees for Direct Subsidized Loans and Direct Unsubsidized Loans</a:t>
            </a:r>
          </a:p>
          <a:p>
            <a:pPr algn="l"/>
            <a:r>
              <a:rPr lang="en-US" b="0" i="0" dirty="0">
                <a:solidFill>
                  <a:srgbClr val="212529"/>
                </a:solidFill>
                <a:effectLst/>
              </a:rPr>
              <a:t>First Disbursement Date</a:t>
            </a:r>
          </a:p>
          <a:p>
            <a:pPr algn="l"/>
            <a:r>
              <a:rPr lang="en-US" b="0" i="0" dirty="0">
                <a:solidFill>
                  <a:srgbClr val="212529"/>
                </a:solidFill>
                <a:effectLst/>
              </a:rPr>
              <a:t>Loan Fee</a:t>
            </a:r>
          </a:p>
          <a:p>
            <a:pPr algn="l" fontAlgn="t"/>
            <a:r>
              <a:rPr lang="en-US" b="1" i="0" dirty="0">
                <a:solidFill>
                  <a:srgbClr val="212529"/>
                </a:solidFill>
                <a:effectLst/>
              </a:rPr>
              <a:t>On or after 10/1/20 and before 10/1/24</a:t>
            </a:r>
            <a:endParaRPr lang="en-US" b="0" i="0" dirty="0">
              <a:solidFill>
                <a:srgbClr val="212529"/>
              </a:solidFill>
              <a:effectLst/>
            </a:endParaRPr>
          </a:p>
          <a:p>
            <a:pPr algn="l" fontAlgn="t"/>
            <a:r>
              <a:rPr lang="en-US" b="0" i="0" dirty="0">
                <a:solidFill>
                  <a:srgbClr val="212529"/>
                </a:solidFill>
                <a:effectLst/>
              </a:rPr>
              <a:t>1.057%</a:t>
            </a:r>
          </a:p>
          <a:p>
            <a:pPr algn="l" fontAlgn="t"/>
            <a:r>
              <a:rPr lang="en-US" b="1" i="0" dirty="0">
                <a:solidFill>
                  <a:srgbClr val="212529"/>
                </a:solidFill>
                <a:effectLst/>
              </a:rPr>
              <a:t>On or after 10/1/19 and before 10/1/20</a:t>
            </a:r>
            <a:endParaRPr lang="en-US" b="0" i="0" dirty="0">
              <a:solidFill>
                <a:srgbClr val="212529"/>
              </a:solidFill>
              <a:effectLst/>
            </a:endParaRPr>
          </a:p>
          <a:p>
            <a:pPr algn="l" fontAlgn="t"/>
            <a:r>
              <a:rPr lang="en-US" b="0" i="0" dirty="0">
                <a:solidFill>
                  <a:srgbClr val="212529"/>
                </a:solidFill>
                <a:effectLst/>
              </a:rPr>
              <a:t>1.059%</a:t>
            </a:r>
          </a:p>
          <a:p>
            <a:pPr algn="l"/>
            <a:r>
              <a:rPr lang="en-US" b="1" i="0" dirty="0">
                <a:solidFill>
                  <a:srgbClr val="040E13"/>
                </a:solidFill>
                <a:effectLst/>
              </a:rPr>
              <a:t>Loan Fees for Direct PLUS Loans</a:t>
            </a:r>
          </a:p>
          <a:p>
            <a:pPr algn="l"/>
            <a:r>
              <a:rPr lang="en-US" b="0" i="0" dirty="0">
                <a:solidFill>
                  <a:srgbClr val="212529"/>
                </a:solidFill>
                <a:effectLst/>
              </a:rPr>
              <a:t>First Disbursement Date</a:t>
            </a:r>
          </a:p>
          <a:p>
            <a:pPr algn="l"/>
            <a:r>
              <a:rPr lang="en-US" b="0" i="0" dirty="0">
                <a:solidFill>
                  <a:srgbClr val="212529"/>
                </a:solidFill>
                <a:effectLst/>
              </a:rPr>
              <a:t>Loan Fee</a:t>
            </a:r>
          </a:p>
          <a:p>
            <a:pPr algn="l" fontAlgn="t"/>
            <a:r>
              <a:rPr lang="en-US" b="1" i="0" dirty="0">
                <a:solidFill>
                  <a:srgbClr val="212529"/>
                </a:solidFill>
                <a:effectLst/>
              </a:rPr>
              <a:t>On or after 10/1/20 and before 10/1/24</a:t>
            </a:r>
            <a:endParaRPr lang="en-US" b="0" i="0" dirty="0">
              <a:solidFill>
                <a:srgbClr val="212529"/>
              </a:solidFill>
              <a:effectLst/>
            </a:endParaRPr>
          </a:p>
          <a:p>
            <a:pPr algn="l" fontAlgn="t"/>
            <a:r>
              <a:rPr lang="en-US" b="0" i="0" dirty="0">
                <a:solidFill>
                  <a:srgbClr val="212529"/>
                </a:solidFill>
                <a:effectLst/>
              </a:rPr>
              <a:t>4.228%</a:t>
            </a:r>
          </a:p>
          <a:p>
            <a:pPr algn="l" fontAlgn="t"/>
            <a:r>
              <a:rPr lang="en-US" b="1" i="0" dirty="0">
                <a:solidFill>
                  <a:srgbClr val="212529"/>
                </a:solidFill>
                <a:effectLst/>
              </a:rPr>
              <a:t>On or after 10/1/19 and before 10/1/20</a:t>
            </a:r>
            <a:endParaRPr lang="en-US" b="0" i="0" dirty="0">
              <a:solidFill>
                <a:srgbClr val="212529"/>
              </a:solidFill>
              <a:effectLst/>
            </a:endParaRPr>
          </a:p>
          <a:p>
            <a:pPr algn="l" fontAlgn="t"/>
            <a:r>
              <a:rPr lang="en-US" b="0" i="0" dirty="0">
                <a:solidFill>
                  <a:srgbClr val="212529"/>
                </a:solidFill>
                <a:effectLst/>
              </a:rPr>
              <a:t>4.236%</a:t>
            </a:r>
          </a:p>
          <a:p>
            <a:endParaRPr lang="en-US" dirty="0"/>
          </a:p>
          <a:p>
            <a:endParaRPr dirty="0"/>
          </a:p>
        </p:txBody>
      </p:sp>
    </p:spTree>
    <p:extLst>
      <p:ext uri="{BB962C8B-B14F-4D97-AF65-F5344CB8AC3E}">
        <p14:creationId xmlns:p14="http://schemas.microsoft.com/office/powerpoint/2010/main" val="3553621826"/>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35f391192_029: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35f391192_029:notes"/>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endParaRPr/>
          </a:p>
        </p:txBody>
      </p:sp>
    </p:spTree>
    <p:extLst>
      <p:ext uri="{BB962C8B-B14F-4D97-AF65-F5344CB8AC3E}">
        <p14:creationId xmlns:p14="http://schemas.microsoft.com/office/powerpoint/2010/main" val="158578741"/>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3606f1c2d_30: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3606f1c2d_30:notes"/>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r>
              <a:rPr lang="en-US" dirty="0"/>
              <a:t>Presenter: Note that we discussed the 23-24 program criteria since we do not yet know it for 2024-25.  That is why you see the reference to EFC in this slide. </a:t>
            </a:r>
            <a:endParaRPr dirty="0"/>
          </a:p>
        </p:txBody>
      </p:sp>
    </p:spTree>
    <p:extLst>
      <p:ext uri="{BB962C8B-B14F-4D97-AF65-F5344CB8AC3E}">
        <p14:creationId xmlns:p14="http://schemas.microsoft.com/office/powerpoint/2010/main" val="1948579447"/>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pPr defTabSz="933237">
              <a:defRPr/>
            </a:pPr>
            <a:fld id="{1A337998-53FF-4963-8926-810F5AB3C722}" type="slidenum">
              <a:rPr lang="en-US">
                <a:solidFill>
                  <a:prstClr val="black"/>
                </a:solidFill>
              </a:rPr>
              <a:pPr defTabSz="933237">
                <a:defRPr/>
              </a:pPr>
              <a:t>140</a:t>
            </a:fld>
            <a:endParaRPr lang="en-US" dirty="0">
              <a:solidFill>
                <a:prstClr val="black"/>
              </a:solidFill>
            </a:endParaRPr>
          </a:p>
        </p:txBody>
      </p:sp>
    </p:spTree>
    <p:extLst>
      <p:ext uri="{BB962C8B-B14F-4D97-AF65-F5344CB8AC3E}">
        <p14:creationId xmlns:p14="http://schemas.microsoft.com/office/powerpoint/2010/main" val="2913922996"/>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3606f1c2d_30: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3606f1c2d_30:notes"/>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endParaRPr/>
          </a:p>
        </p:txBody>
      </p:sp>
    </p:spTree>
    <p:extLst>
      <p:ext uri="{BB962C8B-B14F-4D97-AF65-F5344CB8AC3E}">
        <p14:creationId xmlns:p14="http://schemas.microsoft.com/office/powerpoint/2010/main" val="914836548"/>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pPr defTabSz="933237">
              <a:defRPr/>
            </a:pPr>
            <a:fld id="{1A337998-53FF-4963-8926-810F5AB3C722}" type="slidenum">
              <a:rPr lang="en-US">
                <a:solidFill>
                  <a:prstClr val="black"/>
                </a:solidFill>
              </a:rPr>
              <a:pPr defTabSz="933237">
                <a:defRPr/>
              </a:pPr>
              <a:t>142</a:t>
            </a:fld>
            <a:endParaRPr lang="en-US" dirty="0">
              <a:solidFill>
                <a:prstClr val="black"/>
              </a:solidFill>
            </a:endParaRPr>
          </a:p>
        </p:txBody>
      </p:sp>
    </p:spTree>
    <p:extLst>
      <p:ext uri="{BB962C8B-B14F-4D97-AF65-F5344CB8AC3E}">
        <p14:creationId xmlns:p14="http://schemas.microsoft.com/office/powerpoint/2010/main" val="2900518006"/>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pPr defTabSz="933237">
              <a:defRPr/>
            </a:pPr>
            <a:fld id="{1A337998-53FF-4963-8926-810F5AB3C722}" type="slidenum">
              <a:rPr lang="en-US">
                <a:solidFill>
                  <a:prstClr val="black"/>
                </a:solidFill>
              </a:rPr>
              <a:pPr defTabSz="933237">
                <a:defRPr/>
              </a:pPr>
              <a:t>143</a:t>
            </a:fld>
            <a:endParaRPr lang="en-US" dirty="0">
              <a:solidFill>
                <a:prstClr val="black"/>
              </a:solidFill>
            </a:endParaRPr>
          </a:p>
        </p:txBody>
      </p:sp>
    </p:spTree>
    <p:extLst>
      <p:ext uri="{BB962C8B-B14F-4D97-AF65-F5344CB8AC3E}">
        <p14:creationId xmlns:p14="http://schemas.microsoft.com/office/powerpoint/2010/main" val="2424771526"/>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pPr defTabSz="933237">
              <a:defRPr/>
            </a:pPr>
            <a:fld id="{1A337998-53FF-4963-8926-810F5AB3C722}" type="slidenum">
              <a:rPr lang="en-US">
                <a:solidFill>
                  <a:prstClr val="black"/>
                </a:solidFill>
              </a:rPr>
              <a:pPr defTabSz="933237">
                <a:defRPr/>
              </a:pPr>
              <a:t>144</a:t>
            </a:fld>
            <a:endParaRPr lang="en-US" dirty="0">
              <a:solidFill>
                <a:prstClr val="black"/>
              </a:solidFill>
            </a:endParaRPr>
          </a:p>
        </p:txBody>
      </p:sp>
    </p:spTree>
    <p:extLst>
      <p:ext uri="{BB962C8B-B14F-4D97-AF65-F5344CB8AC3E}">
        <p14:creationId xmlns:p14="http://schemas.microsoft.com/office/powerpoint/2010/main" val="27923227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t>Anyone who is considered a “Contributor” to the FAFSA will need an FSA ID. This could include:</a:t>
            </a:r>
          </a:p>
          <a:p>
            <a:pPr marL="457200" indent="-457200">
              <a:buFont typeface="Verdana" panose="020B0604020202020204" pitchFamily="34" charset="0"/>
              <a:buChar char="•"/>
            </a:pPr>
            <a:r>
              <a:rPr lang="en-US" sz="1600" b="1" dirty="0"/>
              <a:t>Student</a:t>
            </a:r>
          </a:p>
          <a:p>
            <a:pPr marL="457200" indent="-457200">
              <a:buFont typeface="Verdana" panose="020B0604020202020204" pitchFamily="34" charset="0"/>
              <a:buChar char="•"/>
            </a:pPr>
            <a:r>
              <a:rPr lang="en-US" sz="1600" b="1" dirty="0"/>
              <a:t>Student’s Spouse</a:t>
            </a:r>
          </a:p>
          <a:p>
            <a:pPr marL="457200" indent="-457200">
              <a:buFont typeface="Verdana" panose="020B0604020202020204" pitchFamily="34" charset="0"/>
              <a:buChar char="•"/>
            </a:pPr>
            <a:r>
              <a:rPr lang="en-US" sz="1600" b="1" dirty="0"/>
              <a:t>Parent</a:t>
            </a:r>
          </a:p>
          <a:p>
            <a:pPr marL="457200" indent="-457200">
              <a:buFont typeface="Verdana" panose="020B0604020202020204" pitchFamily="34" charset="0"/>
              <a:buChar char="•"/>
            </a:pPr>
            <a:r>
              <a:rPr lang="en-US" sz="1600" b="1" dirty="0"/>
              <a:t>Parent’s Spouse</a:t>
            </a:r>
          </a:p>
          <a:p>
            <a:endParaRPr lang="en-US" dirty="0"/>
          </a:p>
        </p:txBody>
      </p:sp>
      <p:sp>
        <p:nvSpPr>
          <p:cNvPr id="4" name="Slide Number Placeholder 3"/>
          <p:cNvSpPr>
            <a:spLocks noGrp="1"/>
          </p:cNvSpPr>
          <p:nvPr>
            <p:ph type="sldNum" sz="quarter" idx="5"/>
          </p:nvPr>
        </p:nvSpPr>
        <p:spPr/>
        <p:txBody>
          <a:bodyPr/>
          <a:lstStyle/>
          <a:p>
            <a:fld id="{388E15DE-F169-BD44-9D1B-5D4A8AD642C7}" type="slidenum">
              <a:rPr lang="en-US" smtClean="0"/>
              <a:pPr/>
              <a:t>20</a:t>
            </a:fld>
            <a:endParaRPr lang="en-US" dirty="0"/>
          </a:p>
        </p:txBody>
      </p:sp>
    </p:spTree>
    <p:extLst>
      <p:ext uri="{BB962C8B-B14F-4D97-AF65-F5344CB8AC3E}">
        <p14:creationId xmlns:p14="http://schemas.microsoft.com/office/powerpoint/2010/main" val="1277797287"/>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35f391192_029: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35f391192_029:notes"/>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r>
              <a:rPr lang="en-US" dirty="0"/>
              <a:t>In this next section, we are going to look at Financial Aid Offers up close .</a:t>
            </a:r>
          </a:p>
          <a:p>
            <a:r>
              <a:rPr lang="en-US" dirty="0"/>
              <a:t>But before we even start with the  basics like what is an aid offer…..We need to be sure to understand </a:t>
            </a:r>
            <a:r>
              <a:rPr lang="en-US" b="1" dirty="0"/>
              <a:t>the SIGNIFICANT impact the delay in the opening of the 2024-25  FAFSA until sometime in Dec 2023</a:t>
            </a:r>
            <a:r>
              <a:rPr lang="en-US" dirty="0"/>
              <a:t> is going to have on the </a:t>
            </a:r>
            <a:r>
              <a:rPr lang="en-US" b="1" dirty="0"/>
              <a:t>timing of when students will be receiving these aid offers. </a:t>
            </a:r>
          </a:p>
          <a:p>
            <a:endParaRPr lang="en-US" b="1" dirty="0"/>
          </a:p>
          <a:p>
            <a:r>
              <a:rPr lang="en-US" b="1" dirty="0"/>
              <a:t>For many schools it means a delay in sending out aid offers </a:t>
            </a:r>
            <a:r>
              <a:rPr lang="en-US" dirty="0"/>
              <a:t>to accepted students who list them on the FAFSA</a:t>
            </a:r>
            <a:r>
              <a:rPr lang="en-US" b="1" dirty="0"/>
              <a:t>.</a:t>
            </a:r>
            <a:r>
              <a:rPr lang="en-US" dirty="0"/>
              <a:t>    </a:t>
            </a:r>
            <a:r>
              <a:rPr lang="en-US" b="1" i="1" u="sng" dirty="0"/>
              <a:t>SO </a:t>
            </a:r>
            <a:r>
              <a:rPr lang="en-US" b="1" dirty="0"/>
              <a:t>WHAT DOES THAT really mean for students </a:t>
            </a:r>
            <a:r>
              <a:rPr lang="en-US" dirty="0"/>
              <a:t>… </a:t>
            </a:r>
            <a:r>
              <a:rPr lang="en-US" b="1" i="1" dirty="0"/>
              <a:t>it means </a:t>
            </a:r>
            <a:r>
              <a:rPr lang="en-US" b="1" u="sng" dirty="0"/>
              <a:t>a delay in understanding what a school is REALLY GOING TO COST THEM.</a:t>
            </a:r>
            <a:r>
              <a:rPr lang="en-US" b="1" dirty="0"/>
              <a:t>  The timing </a:t>
            </a:r>
            <a:r>
              <a:rPr lang="en-US" dirty="0"/>
              <a:t>of when </a:t>
            </a:r>
            <a:r>
              <a:rPr lang="en-US" b="1" dirty="0"/>
              <a:t>they will be receiving  the info needed to figure out that bottom line </a:t>
            </a:r>
            <a:r>
              <a:rPr lang="en-US" dirty="0"/>
              <a:t>at some schools it is </a:t>
            </a:r>
            <a:r>
              <a:rPr lang="en-US" b="1" dirty="0"/>
              <a:t>literally MONTHS later than the timing </a:t>
            </a:r>
            <a:r>
              <a:rPr lang="en-US" dirty="0"/>
              <a:t>for last year’s senior class.</a:t>
            </a:r>
            <a:endParaRPr lang="en-US" b="1" dirty="0"/>
          </a:p>
          <a:p>
            <a:r>
              <a:rPr lang="en-US" dirty="0"/>
              <a:t>For any of us  who have been around for awhile –we will remember </a:t>
            </a:r>
            <a:r>
              <a:rPr lang="en-US" b="1" dirty="0"/>
              <a:t>what it was like BEFORE October 1</a:t>
            </a:r>
            <a:r>
              <a:rPr lang="en-US" b="1" baseline="30000" dirty="0"/>
              <a:t>st</a:t>
            </a:r>
            <a:r>
              <a:rPr lang="en-US" b="1" dirty="0"/>
              <a:t> 2016 when the FAFSA did not open until Jan 1</a:t>
            </a:r>
            <a:r>
              <a:rPr lang="en-US" b="1" baseline="30000" dirty="0"/>
              <a:t>st</a:t>
            </a:r>
            <a:r>
              <a:rPr lang="en-US" b="1" dirty="0"/>
              <a:t>.</a:t>
            </a:r>
            <a:r>
              <a:rPr lang="en-US" dirty="0"/>
              <a:t>  It was back in 2016, that the FAFSA opening date changed to  October 1</a:t>
            </a:r>
            <a:r>
              <a:rPr lang="en-US" baseline="30000" dirty="0"/>
              <a:t>st</a:t>
            </a:r>
            <a:r>
              <a:rPr lang="en-US" dirty="0"/>
              <a:t> for that upcoming 2017-2018 AY.      SIMILAR to what happened way back then … </a:t>
            </a:r>
            <a:r>
              <a:rPr lang="en-US" b="1" dirty="0"/>
              <a:t>this delay in the opening of the 24-25 FAFSA until Dec 2023 will present challenges for students – especially those who need the most assistance.  </a:t>
            </a:r>
          </a:p>
          <a:p>
            <a:endParaRPr lang="en-US" dirty="0"/>
          </a:p>
          <a:p>
            <a:r>
              <a:rPr lang="en-US" dirty="0"/>
              <a:t>This three page handout </a:t>
            </a:r>
            <a:r>
              <a:rPr lang="en-US" b="1" u="sng" dirty="0"/>
              <a:t>–</a:t>
            </a:r>
            <a:r>
              <a:rPr lang="en-US" b="1" dirty="0"/>
              <a:t>FAFSA PRIORITY DEADLINES FOR  OHIO SCHOOLS for 2024-2025 AY </a:t>
            </a:r>
            <a:r>
              <a:rPr lang="en-US" b="1" u="sng" dirty="0"/>
              <a:t> (</a:t>
            </a:r>
            <a:r>
              <a:rPr lang="en-US" dirty="0"/>
              <a:t>HOLDING UP HANDOUT</a:t>
            </a:r>
            <a:r>
              <a:rPr lang="en-US" b="1" u="sng" dirty="0"/>
              <a:t>)  includes the results of the latest annual survey </a:t>
            </a:r>
            <a:r>
              <a:rPr lang="en-US" dirty="0"/>
              <a:t>OASFAA conducted with Ohio Colleges &amp; Universities.  </a:t>
            </a:r>
            <a:r>
              <a:rPr lang="en-US" b="1" dirty="0"/>
              <a:t>It includes their FAFSA priority deadlines &amp; their estimated aid offer start date</a:t>
            </a:r>
            <a:r>
              <a:rPr lang="en-US" dirty="0"/>
              <a:t>. </a:t>
            </a:r>
            <a:r>
              <a:rPr lang="en-US" b="1" dirty="0"/>
              <a:t>This gives students an idea how different things are going to be, but Please </a:t>
            </a:r>
            <a:r>
              <a:rPr lang="en-US" dirty="0"/>
              <a:t>remember to tell </a:t>
            </a:r>
            <a:r>
              <a:rPr lang="en-US" b="1" dirty="0"/>
              <a:t>your students  to confirm </a:t>
            </a:r>
            <a:r>
              <a:rPr lang="en-US" dirty="0"/>
              <a:t>the dates and deadlines listed in this handout </a:t>
            </a:r>
            <a:r>
              <a:rPr lang="en-US" b="1" dirty="0"/>
              <a:t>on the school’s website or with the financial aid office</a:t>
            </a:r>
            <a:r>
              <a:rPr lang="en-US" dirty="0"/>
              <a:t>.  Each year we do everything we can to be sure the info is accurate but this year especially things are changing more than ever.  They need to be sure.  </a:t>
            </a:r>
            <a:endParaRPr lang="en-US" b="1" dirty="0"/>
          </a:p>
          <a:p>
            <a:endParaRPr lang="en-US" b="1" dirty="0"/>
          </a:p>
          <a:p>
            <a:r>
              <a:rPr lang="en-US" dirty="0"/>
              <a:t>Any questions …  Now we can look at some things that are staying pretty much the same … such as what is an aid offer??  ---  NEXT SLIDE </a:t>
            </a:r>
          </a:p>
          <a:p>
            <a:endParaRPr lang="en-US" dirty="0"/>
          </a:p>
          <a:p>
            <a:endParaRPr dirty="0"/>
          </a:p>
        </p:txBody>
      </p:sp>
    </p:spTree>
    <p:extLst>
      <p:ext uri="{BB962C8B-B14F-4D97-AF65-F5344CB8AC3E}">
        <p14:creationId xmlns:p14="http://schemas.microsoft.com/office/powerpoint/2010/main" val="2423340654"/>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15950" y="0"/>
            <a:ext cx="5586413" cy="3141663"/>
          </a:xfrm>
        </p:spPr>
      </p:sp>
      <p:sp>
        <p:nvSpPr>
          <p:cNvPr id="3" name="Notes Placeholder 2"/>
          <p:cNvSpPr>
            <a:spLocks noGrp="1"/>
          </p:cNvSpPr>
          <p:nvPr>
            <p:ph type="body" idx="1"/>
          </p:nvPr>
        </p:nvSpPr>
        <p:spPr>
          <a:xfrm>
            <a:off x="599890" y="3151225"/>
            <a:ext cx="6019141" cy="6078014"/>
          </a:xfrm>
        </p:spPr>
        <p:txBody>
          <a:bodyPr/>
          <a:lstStyle/>
          <a:p>
            <a:pPr marL="103693" defTabSz="933237">
              <a:defRPr/>
            </a:pPr>
            <a:r>
              <a:rPr lang="en-US" sz="1100" b="1" dirty="0"/>
              <a:t>An aid offer covers one academic year at a time. </a:t>
            </a:r>
          </a:p>
          <a:p>
            <a:pPr marL="103693" defTabSz="933237">
              <a:defRPr/>
            </a:pPr>
            <a:r>
              <a:rPr lang="en-US" sz="1100" b="1" dirty="0"/>
              <a:t>And basically, are overviews sent to the student by the colleges the student lists on the FAFSA , again when they file 2024-25 FAFSA online-the number is increasing to up to 20 different colleges.  </a:t>
            </a:r>
          </a:p>
          <a:p>
            <a:pPr marL="103693" defTabSz="933237">
              <a:defRPr/>
            </a:pPr>
            <a:endParaRPr lang="en-US" sz="1100" dirty="0"/>
          </a:p>
          <a:p>
            <a:pPr marL="103693" defTabSz="933237">
              <a:defRPr/>
            </a:pPr>
            <a:r>
              <a:rPr lang="en-US" sz="1100" dirty="0"/>
              <a:t>Since the FAFSA started opening Oct 1</a:t>
            </a:r>
            <a:r>
              <a:rPr lang="en-US" sz="1100" baseline="30000" dirty="0"/>
              <a:t>st</a:t>
            </a:r>
            <a:r>
              <a:rPr lang="en-US" sz="1100" dirty="0"/>
              <a:t> , we have been counseling students they did not have to be accepted for admissions to list a school on the FAFSA.  BUT if they had not yet been accepted for ADM they likely would not hear from the school would not receive their aid offer until they were officially accepted.  </a:t>
            </a:r>
          </a:p>
          <a:p>
            <a:pPr marL="103693" defTabSz="933237">
              <a:defRPr/>
            </a:pPr>
            <a:endParaRPr lang="en-US" sz="1100" dirty="0"/>
          </a:p>
          <a:p>
            <a:pPr marL="103693" defTabSz="933237">
              <a:defRPr/>
            </a:pPr>
            <a:r>
              <a:rPr lang="en-US" sz="1100" dirty="0"/>
              <a:t> </a:t>
            </a:r>
            <a:r>
              <a:rPr lang="en-US" sz="1100" b="1" dirty="0"/>
              <a:t>Well this year is definitely different– some 40 schools’ responses  to the OASFAA’s survey included changes to their estimated aid offer start date   </a:t>
            </a:r>
            <a:r>
              <a:rPr lang="en-US" sz="1100" dirty="0"/>
              <a:t>IN many cases it is a delay most likely due to the FAFSA not opening until Dec 2023.   Some schools for the 2024-25 AY rather than a specific estimated start date now say Aid Offers are on a “ROLLING “ basis.  </a:t>
            </a:r>
          </a:p>
          <a:p>
            <a:pPr marL="103693" defTabSz="933237">
              <a:defRPr/>
            </a:pPr>
            <a:r>
              <a:rPr lang="en-US" sz="1100" b="1" dirty="0"/>
              <a:t>This year your students should be applying and being accepted in many cases before the FAFSA even ope</a:t>
            </a:r>
            <a:r>
              <a:rPr lang="en-US" sz="1100" dirty="0"/>
              <a:t>ns.  Keep in mind </a:t>
            </a:r>
            <a:r>
              <a:rPr lang="en-US" sz="1100" b="1" i="1" u="sng" dirty="0"/>
              <a:t>MANY schools have already told us THE CHANGES are ONLY for the 2024-25 AY</a:t>
            </a:r>
            <a:r>
              <a:rPr lang="en-US" sz="1100" dirty="0"/>
              <a:t>.  AND When the FAFSA opening date goes back to October 1</a:t>
            </a:r>
            <a:r>
              <a:rPr lang="en-US" sz="1100" baseline="30000" dirty="0"/>
              <a:t>st</a:t>
            </a:r>
            <a:r>
              <a:rPr lang="en-US" sz="1100" dirty="0"/>
              <a:t> 2024 for the 2025-2026 AY many schools will be going back to the way things were last year .. 2024-2025 is an EXCEPTION</a:t>
            </a:r>
            <a:endParaRPr lang="en-US" sz="1100" b="1" dirty="0"/>
          </a:p>
          <a:p>
            <a:pPr marL="103693"/>
            <a:endParaRPr lang="en-US" sz="1100" dirty="0">
              <a:solidFill>
                <a:srgbClr val="555555"/>
              </a:solidFill>
            </a:endParaRPr>
          </a:p>
          <a:p>
            <a:pPr marL="103693"/>
            <a:r>
              <a:rPr lang="en-US" sz="1100" dirty="0">
                <a:solidFill>
                  <a:srgbClr val="555555"/>
                </a:solidFill>
              </a:rPr>
              <a:t>The goal or purpose is to enable the students – “the family” --  to be able to determine how much a student will pay for college. Which of course we all know is a critical step in their taking the leap to attend.  But too many financial </a:t>
            </a:r>
            <a:r>
              <a:rPr lang="en-US" sz="1100" dirty="0">
                <a:solidFill>
                  <a:srgbClr val="000000"/>
                </a:solidFill>
              </a:rPr>
              <a:t>aid</a:t>
            </a:r>
            <a:r>
              <a:rPr lang="en-US" sz="1100" dirty="0">
                <a:solidFill>
                  <a:srgbClr val="555555"/>
                </a:solidFill>
              </a:rPr>
              <a:t> offers are hard to decipher and to compare to other </a:t>
            </a:r>
            <a:r>
              <a:rPr lang="en-US" sz="1100" dirty="0">
                <a:solidFill>
                  <a:srgbClr val="000000"/>
                </a:solidFill>
              </a:rPr>
              <a:t>offers</a:t>
            </a:r>
            <a:r>
              <a:rPr lang="en-US" sz="1100" dirty="0">
                <a:solidFill>
                  <a:srgbClr val="555555"/>
                </a:solidFill>
              </a:rPr>
              <a:t>. </a:t>
            </a:r>
            <a:endParaRPr lang="en-US" sz="1100" b="1" dirty="0"/>
          </a:p>
          <a:p>
            <a:pPr marL="103693"/>
            <a:endParaRPr lang="en-US" sz="1100" b="1" dirty="0"/>
          </a:p>
          <a:p>
            <a:pPr marL="103693"/>
            <a:r>
              <a:rPr lang="en-US" sz="1100" b="1" dirty="0"/>
              <a:t>One of the reasons is simply in how they are delivered –</a:t>
            </a:r>
          </a:p>
          <a:p>
            <a:pPr marL="395329" indent="-291636">
              <a:buFont typeface="Verdana" panose="020B0604020202020204" pitchFamily="34" charset="0"/>
              <a:buChar char="•"/>
            </a:pPr>
            <a:r>
              <a:rPr lang="en-US" sz="1100" dirty="0"/>
              <a:t>Delivery methods vary among colleges and universities – paper version, email version, online portal version, etc.</a:t>
            </a:r>
          </a:p>
          <a:p>
            <a:pPr marL="103693"/>
            <a:r>
              <a:rPr lang="en-US" sz="1100" b="1" dirty="0"/>
              <a:t>On this slide see the info students need to consider and SHOULD be included in any/all  aid offers a student receives.  </a:t>
            </a:r>
          </a:p>
          <a:p>
            <a:pPr marL="103693"/>
            <a:endParaRPr lang="en-US" sz="1100" b="1" dirty="0"/>
          </a:p>
          <a:p>
            <a:pPr marL="103693"/>
            <a:r>
              <a:rPr lang="en-US" sz="1100" b="1" dirty="0"/>
              <a:t> But info included can be different and won’t necessarily look the same on aid offers received from diff schools.</a:t>
            </a:r>
          </a:p>
          <a:p>
            <a:pPr marL="103693"/>
            <a:endParaRPr lang="en-US" sz="1100" b="1" dirty="0"/>
          </a:p>
          <a:p>
            <a:pPr marL="103693"/>
            <a:r>
              <a:rPr lang="en-US" sz="1100" dirty="0"/>
              <a:t>We will be taking a closer look at these on the next several slides. </a:t>
            </a:r>
          </a:p>
          <a:p>
            <a:pPr marL="103693"/>
            <a:endParaRPr lang="en-US" sz="1100" dirty="0"/>
          </a:p>
          <a:p>
            <a:endParaRPr lang="en-US" sz="1100" dirty="0"/>
          </a:p>
        </p:txBody>
      </p:sp>
      <p:sp>
        <p:nvSpPr>
          <p:cNvPr id="4" name="Slide Number Placeholder 3"/>
          <p:cNvSpPr>
            <a:spLocks noGrp="1"/>
          </p:cNvSpPr>
          <p:nvPr>
            <p:ph type="sldNum" sz="quarter" idx="5"/>
          </p:nvPr>
        </p:nvSpPr>
        <p:spPr/>
        <p:txBody>
          <a:bodyPr/>
          <a:lstStyle/>
          <a:p>
            <a:fld id="{90C6418C-F92B-4E74-84D5-40AC9D65FA03}" type="slidenum">
              <a:rPr lang="en-US" smtClean="0"/>
              <a:t>146</a:t>
            </a:fld>
            <a:endParaRPr lang="en-US" dirty="0"/>
          </a:p>
        </p:txBody>
      </p:sp>
    </p:spTree>
    <p:extLst>
      <p:ext uri="{BB962C8B-B14F-4D97-AF65-F5344CB8AC3E}">
        <p14:creationId xmlns:p14="http://schemas.microsoft.com/office/powerpoint/2010/main" val="1844336031"/>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77850" y="360363"/>
            <a:ext cx="5584825" cy="3141662"/>
          </a:xfrm>
        </p:spPr>
      </p:sp>
      <p:sp>
        <p:nvSpPr>
          <p:cNvPr id="3" name="Notes Placeholder 2"/>
          <p:cNvSpPr>
            <a:spLocks noGrp="1"/>
          </p:cNvSpPr>
          <p:nvPr>
            <p:ph type="body" idx="1"/>
          </p:nvPr>
        </p:nvSpPr>
        <p:spPr>
          <a:xfrm>
            <a:off x="560873" y="3532757"/>
            <a:ext cx="6150089" cy="5538443"/>
          </a:xfrm>
        </p:spPr>
        <p:txBody>
          <a:bodyPr/>
          <a:lstStyle/>
          <a:p>
            <a:pPr marL="103693"/>
            <a:r>
              <a:rPr lang="en-US" b="0" dirty="0"/>
              <a:t>At the 10,000 foot level ---an aid offer includes:</a:t>
            </a:r>
          </a:p>
          <a:p>
            <a:pPr marL="745293" lvl="1" indent="-174982">
              <a:buFont typeface="Verdana" panose="020B0604020202020204" pitchFamily="34" charset="0"/>
              <a:buChar char="•"/>
            </a:pPr>
            <a:r>
              <a:rPr lang="en-US" b="0" dirty="0"/>
              <a:t>Cost of attendance</a:t>
            </a:r>
          </a:p>
          <a:p>
            <a:pPr marL="745293" lvl="1" indent="-174982">
              <a:buFont typeface="Verdana" panose="020B0604020202020204" pitchFamily="34" charset="0"/>
              <a:buChar char="•"/>
            </a:pPr>
            <a:r>
              <a:rPr lang="en-US" b="0" dirty="0"/>
              <a:t>Financial aid student can expect to receive </a:t>
            </a:r>
          </a:p>
          <a:p>
            <a:pPr marL="103693"/>
            <a:r>
              <a:rPr lang="en-US" b="0" dirty="0"/>
              <a:t>Over the next several slides you will see examples of two factors  which contribute to the confusion of students/families.</a:t>
            </a:r>
          </a:p>
          <a:p>
            <a:pPr marL="174982" indent="-174982">
              <a:buFont typeface="Verdana" panose="020B0604020202020204" pitchFamily="34" charset="0"/>
              <a:buChar char="•"/>
            </a:pPr>
            <a:r>
              <a:rPr lang="en-US" b="1" dirty="0"/>
              <a:t>Formatting variations  -- </a:t>
            </a:r>
            <a:r>
              <a:rPr lang="en-US" dirty="0"/>
              <a:t>Schools rarely use the same template/layout – will see a lot of this.  </a:t>
            </a:r>
          </a:p>
          <a:p>
            <a:pPr marL="174982" indent="-174982">
              <a:buFont typeface="Verdana" panose="020B0604020202020204" pitchFamily="34" charset="0"/>
              <a:buChar char="•"/>
            </a:pPr>
            <a:r>
              <a:rPr lang="en-US" b="1" dirty="0"/>
              <a:t>Language variations-- </a:t>
            </a:r>
            <a:r>
              <a:rPr lang="en-US" dirty="0"/>
              <a:t>Sub Loan, Direct Sub Loan; Federal Direct Subsidized Loan: what’s the difference?</a:t>
            </a:r>
          </a:p>
          <a:p>
            <a:pPr lvl="0"/>
            <a:endParaRPr lang="en-US" dirty="0"/>
          </a:p>
          <a:p>
            <a:pPr marL="103693" defTabSz="933237">
              <a:defRPr/>
            </a:pPr>
            <a:r>
              <a:rPr lang="en-US" b="1" u="sng" dirty="0">
                <a:solidFill>
                  <a:srgbClr val="555555"/>
                </a:solidFill>
              </a:rPr>
              <a:t>Now let’s look at the Pros and the Cons – of what is presented here</a:t>
            </a:r>
          </a:p>
          <a:p>
            <a:pPr marL="103693" defTabSz="933237">
              <a:defRPr/>
            </a:pPr>
            <a:r>
              <a:rPr lang="en-US" dirty="0">
                <a:solidFill>
                  <a:srgbClr val="555555"/>
                </a:solidFill>
              </a:rPr>
              <a:t> </a:t>
            </a:r>
            <a:r>
              <a:rPr lang="en-US" b="0" i="0" dirty="0">
                <a:solidFill>
                  <a:srgbClr val="555555"/>
                </a:solidFill>
                <a:effectLst/>
              </a:rPr>
              <a:t>This example does a </a:t>
            </a:r>
            <a:r>
              <a:rPr lang="en-US" b="1" i="0" dirty="0">
                <a:solidFill>
                  <a:srgbClr val="555555"/>
                </a:solidFill>
                <a:effectLst/>
              </a:rPr>
              <a:t>good job of providing detailed costs </a:t>
            </a:r>
            <a:r>
              <a:rPr lang="en-US" b="0" i="0" dirty="0">
                <a:solidFill>
                  <a:srgbClr val="555555"/>
                </a:solidFill>
                <a:effectLst/>
              </a:rPr>
              <a:t>that make up the estimated cost of attendance or COA </a:t>
            </a:r>
          </a:p>
          <a:p>
            <a:pPr marL="745293" lvl="1" indent="-174982">
              <a:buFont typeface="Verdana" panose="020B0604020202020204" pitchFamily="34" charset="0"/>
              <a:buChar char="•"/>
              <a:defRPr/>
            </a:pPr>
            <a:r>
              <a:rPr lang="en-US" b="0" i="0" dirty="0">
                <a:solidFill>
                  <a:srgbClr val="555555"/>
                </a:solidFill>
                <a:effectLst/>
              </a:rPr>
              <a:t>Would be </a:t>
            </a:r>
            <a:r>
              <a:rPr lang="en-US" b="1" i="0" dirty="0">
                <a:solidFill>
                  <a:srgbClr val="555555"/>
                </a:solidFill>
                <a:effectLst/>
              </a:rPr>
              <a:t>better job if distinguished between “direct costs” –billed by the institution and then the ‘indirect costs”  --which they have some control over </a:t>
            </a:r>
            <a:r>
              <a:rPr lang="en-US" b="0" i="0" dirty="0">
                <a:solidFill>
                  <a:srgbClr val="555555"/>
                </a:solidFill>
                <a:effectLst/>
              </a:rPr>
              <a:t>or are able to “manage” to some extent</a:t>
            </a:r>
          </a:p>
          <a:p>
            <a:pPr marL="103693" defTabSz="933237">
              <a:defRPr/>
            </a:pPr>
            <a:r>
              <a:rPr lang="en-US" b="1" i="0" dirty="0">
                <a:solidFill>
                  <a:srgbClr val="555555"/>
                </a:solidFill>
                <a:effectLst/>
              </a:rPr>
              <a:t>When it comes to the aid :</a:t>
            </a:r>
          </a:p>
          <a:p>
            <a:pPr marL="278675" indent="-174982" defTabSz="933237">
              <a:buFont typeface="Verdana" panose="020B0604020202020204" pitchFamily="34" charset="0"/>
              <a:buChar char="•"/>
              <a:defRPr/>
            </a:pPr>
            <a:r>
              <a:rPr lang="en-US" b="0" i="0" dirty="0">
                <a:solidFill>
                  <a:srgbClr val="555555"/>
                </a:solidFill>
                <a:effectLst/>
              </a:rPr>
              <a:t>The sample does </a:t>
            </a:r>
            <a:r>
              <a:rPr lang="en-US" b="1" i="0" dirty="0">
                <a:solidFill>
                  <a:srgbClr val="555555"/>
                </a:solidFill>
                <a:effectLst/>
              </a:rPr>
              <a:t>separate the loans from the Scholarships and Grants </a:t>
            </a:r>
          </a:p>
          <a:p>
            <a:pPr marL="745293" lvl="1" indent="-174982" defTabSz="933237">
              <a:buFont typeface="Verdana" panose="020B0604020202020204" pitchFamily="34" charset="0"/>
              <a:buChar char="•"/>
              <a:defRPr/>
            </a:pPr>
            <a:r>
              <a:rPr lang="en-US" b="0" i="0" dirty="0">
                <a:solidFill>
                  <a:srgbClr val="555555"/>
                </a:solidFill>
                <a:effectLst/>
              </a:rPr>
              <a:t>Although the “</a:t>
            </a:r>
            <a:r>
              <a:rPr lang="en-US" b="1" i="0" dirty="0">
                <a:solidFill>
                  <a:srgbClr val="555555"/>
                </a:solidFill>
                <a:effectLst/>
              </a:rPr>
              <a:t>gift aid “ should be listed first—</a:t>
            </a:r>
            <a:r>
              <a:rPr lang="en-US" b="0" i="0" dirty="0">
                <a:solidFill>
                  <a:srgbClr val="555555"/>
                </a:solidFill>
                <a:effectLst/>
              </a:rPr>
              <a:t>always want to maximize ‘gift aid” first</a:t>
            </a:r>
            <a:r>
              <a:rPr lang="en-US" b="1" i="0" dirty="0">
                <a:solidFill>
                  <a:srgbClr val="555555"/>
                </a:solidFill>
                <a:effectLst/>
              </a:rPr>
              <a:t> </a:t>
            </a:r>
            <a:r>
              <a:rPr lang="en-US" b="0" i="0" dirty="0">
                <a:solidFill>
                  <a:srgbClr val="555555"/>
                </a:solidFill>
                <a:effectLst/>
              </a:rPr>
              <a:t>--- and  the </a:t>
            </a:r>
            <a:r>
              <a:rPr lang="en-US" b="1" i="0" dirty="0">
                <a:solidFill>
                  <a:srgbClr val="555555"/>
                </a:solidFill>
                <a:effectLst/>
              </a:rPr>
              <a:t>“self help</a:t>
            </a:r>
            <a:r>
              <a:rPr lang="en-US" b="0" i="0" dirty="0">
                <a:solidFill>
                  <a:srgbClr val="555555"/>
                </a:solidFill>
                <a:effectLst/>
              </a:rPr>
              <a:t>” which includes loans that have to be repaid </a:t>
            </a:r>
            <a:r>
              <a:rPr lang="en-US" b="1" i="0" dirty="0">
                <a:solidFill>
                  <a:srgbClr val="555555"/>
                </a:solidFill>
                <a:effectLst/>
              </a:rPr>
              <a:t>should be presented to student only after the free money</a:t>
            </a:r>
            <a:r>
              <a:rPr lang="en-US" b="0" i="0" dirty="0">
                <a:solidFill>
                  <a:srgbClr val="555555"/>
                </a:solidFill>
                <a:effectLst/>
              </a:rPr>
              <a:t>.</a:t>
            </a:r>
          </a:p>
          <a:p>
            <a:pPr marL="278675" indent="-174982" defTabSz="933237">
              <a:buFont typeface="Verdana" panose="020B0604020202020204" pitchFamily="34" charset="0"/>
              <a:buChar char="•"/>
              <a:defRPr/>
            </a:pPr>
            <a:r>
              <a:rPr lang="en-US" b="1" i="0" dirty="0">
                <a:solidFill>
                  <a:srgbClr val="555555"/>
                </a:solidFill>
                <a:effectLst/>
              </a:rPr>
              <a:t>It Separates the Federal loans  student is eligible </a:t>
            </a:r>
            <a:r>
              <a:rPr lang="en-US" b="0" i="0" dirty="0">
                <a:solidFill>
                  <a:srgbClr val="555555"/>
                </a:solidFill>
                <a:effectLst/>
              </a:rPr>
              <a:t>to borrow from the “gift aid” </a:t>
            </a:r>
            <a:r>
              <a:rPr lang="en-US" b="1" i="0" dirty="0">
                <a:solidFill>
                  <a:srgbClr val="555555"/>
                </a:solidFill>
                <a:effectLst/>
              </a:rPr>
              <a:t>as far as the appearance or forma</a:t>
            </a:r>
            <a:r>
              <a:rPr lang="en-US" b="0" i="0" dirty="0">
                <a:solidFill>
                  <a:srgbClr val="555555"/>
                </a:solidFill>
                <a:effectLst/>
              </a:rPr>
              <a:t>t… </a:t>
            </a:r>
            <a:r>
              <a:rPr lang="en-US" b="1" i="0" dirty="0">
                <a:solidFill>
                  <a:srgbClr val="555555"/>
                </a:solidFill>
                <a:effectLst/>
              </a:rPr>
              <a:t>HOWEVER the total aid is the sum of  all aid -</a:t>
            </a:r>
            <a:r>
              <a:rPr lang="en-US" b="0" i="0" dirty="0">
                <a:solidFill>
                  <a:srgbClr val="555555"/>
                </a:solidFill>
                <a:effectLst/>
              </a:rPr>
              <a:t>  both the gift aid and the loans– should not be one lump sum.</a:t>
            </a:r>
          </a:p>
          <a:p>
            <a:pPr marL="278675" indent="-174982" defTabSz="933237">
              <a:buFont typeface="Verdana" panose="020B0604020202020204" pitchFamily="34" charset="0"/>
              <a:buChar char="•"/>
              <a:defRPr/>
            </a:pPr>
            <a:r>
              <a:rPr lang="en-US" b="0" i="0" dirty="0">
                <a:solidFill>
                  <a:srgbClr val="555555"/>
                </a:solidFill>
                <a:effectLst/>
              </a:rPr>
              <a:t>And one of the </a:t>
            </a:r>
            <a:r>
              <a:rPr lang="en-US" b="1" i="0" dirty="0">
                <a:solidFill>
                  <a:srgbClr val="555555"/>
                </a:solidFill>
                <a:effectLst/>
              </a:rPr>
              <a:t>most common items that can cause confusion </a:t>
            </a:r>
            <a:r>
              <a:rPr lang="en-US" b="0" i="0" dirty="0">
                <a:solidFill>
                  <a:srgbClr val="555555"/>
                </a:solidFill>
                <a:effectLst/>
              </a:rPr>
              <a:t>is when  -- the aid offer </a:t>
            </a:r>
            <a:r>
              <a:rPr lang="en-US" b="1" i="0" dirty="0">
                <a:solidFill>
                  <a:srgbClr val="555555"/>
                </a:solidFill>
                <a:effectLst/>
              </a:rPr>
              <a:t>fails to explain what “work-study” requires. </a:t>
            </a:r>
          </a:p>
          <a:p>
            <a:pPr marL="745293" lvl="1" indent="-174982" defTabSz="933237">
              <a:buFont typeface="Verdana" panose="020B0604020202020204" pitchFamily="34" charset="0"/>
              <a:buChar char="•"/>
              <a:defRPr/>
            </a:pPr>
            <a:r>
              <a:rPr lang="en-US" b="0" i="0" dirty="0">
                <a:solidFill>
                  <a:srgbClr val="555555"/>
                </a:solidFill>
                <a:effectLst/>
              </a:rPr>
              <a:t>In this example it is also </a:t>
            </a:r>
            <a:r>
              <a:rPr lang="en-US" b="1" i="0" dirty="0">
                <a:solidFill>
                  <a:srgbClr val="555555"/>
                </a:solidFill>
                <a:effectLst/>
              </a:rPr>
              <a:t>listed with all the types of gift aid </a:t>
            </a:r>
            <a:r>
              <a:rPr lang="en-US" b="0" i="0" dirty="0">
                <a:solidFill>
                  <a:srgbClr val="555555"/>
                </a:solidFill>
                <a:effectLst/>
              </a:rPr>
              <a:t>student is eligible for. This is misleading and work study needs to be with other self help They have to earn by working to receive these funds – not subtracted from direct costs..</a:t>
            </a:r>
          </a:p>
          <a:p>
            <a:endParaRPr lang="en-US" dirty="0"/>
          </a:p>
        </p:txBody>
      </p:sp>
      <p:sp>
        <p:nvSpPr>
          <p:cNvPr id="4" name="Slide Number Placeholder 3"/>
          <p:cNvSpPr>
            <a:spLocks noGrp="1"/>
          </p:cNvSpPr>
          <p:nvPr>
            <p:ph type="sldNum" sz="quarter" idx="5"/>
          </p:nvPr>
        </p:nvSpPr>
        <p:spPr/>
        <p:txBody>
          <a:bodyPr/>
          <a:lstStyle/>
          <a:p>
            <a:fld id="{90C6418C-F92B-4E74-84D5-40AC9D65FA03}" type="slidenum">
              <a:rPr lang="en-US" smtClean="0"/>
              <a:t>147</a:t>
            </a:fld>
            <a:endParaRPr lang="en-US" dirty="0"/>
          </a:p>
        </p:txBody>
      </p:sp>
    </p:spTree>
    <p:extLst>
      <p:ext uri="{BB962C8B-B14F-4D97-AF65-F5344CB8AC3E}">
        <p14:creationId xmlns:p14="http://schemas.microsoft.com/office/powerpoint/2010/main" val="1092265867"/>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0" y="4480004"/>
            <a:ext cx="5618480" cy="4611884"/>
          </a:xfrm>
        </p:spPr>
        <p:txBody>
          <a:bodyPr/>
          <a:lstStyle/>
          <a:p>
            <a:pPr marL="103693"/>
            <a:r>
              <a:rPr lang="en-US" dirty="0"/>
              <a:t>Looking closer at the ANNUAL Costs ---  </a:t>
            </a:r>
            <a:r>
              <a:rPr lang="en-US" sz="1000" dirty="0"/>
              <a:t>(Boxes demonstrate the two aspects that this example does include ---  Green for Direct &amp; indirect totals and Red for Aid .)</a:t>
            </a:r>
          </a:p>
          <a:p>
            <a:pPr marL="103693"/>
            <a:endParaRPr lang="en-US" dirty="0"/>
          </a:p>
          <a:p>
            <a:pPr marL="278675" indent="-174982">
              <a:buFont typeface="Verdana" panose="020B0604020202020204" pitchFamily="34" charset="0"/>
              <a:buChar char="•"/>
            </a:pPr>
            <a:r>
              <a:rPr lang="en-US" dirty="0"/>
              <a:t>Should </a:t>
            </a:r>
            <a:r>
              <a:rPr lang="en-US" b="1" dirty="0"/>
              <a:t>include both direct costs &amp; indirect  costs </a:t>
            </a:r>
          </a:p>
          <a:p>
            <a:pPr marL="278675" indent="-174982">
              <a:buFont typeface="Verdana" panose="020B0604020202020204" pitchFamily="34" charset="0"/>
              <a:buChar char="•"/>
            </a:pPr>
            <a:r>
              <a:rPr lang="en-US" dirty="0"/>
              <a:t>This </a:t>
            </a:r>
            <a:r>
              <a:rPr lang="en-US" b="1" dirty="0"/>
              <a:t>separates direct and indirect </a:t>
            </a:r>
            <a:r>
              <a:rPr lang="en-US" dirty="0"/>
              <a:t>costs  and provides an estimate for each (shown in the text –green box):</a:t>
            </a:r>
          </a:p>
          <a:p>
            <a:pPr marL="1211911" lvl="2" indent="-174982">
              <a:buFont typeface="Verdana" panose="020B0604020202020204" pitchFamily="34" charset="0"/>
              <a:buChar char="•"/>
            </a:pPr>
            <a:r>
              <a:rPr lang="en-US" b="1" dirty="0"/>
              <a:t>Direct costs </a:t>
            </a:r>
            <a:r>
              <a:rPr lang="en-US" dirty="0"/>
              <a:t>– one lump sum </a:t>
            </a:r>
            <a:r>
              <a:rPr lang="en-US" b="1" dirty="0"/>
              <a:t>$45,000</a:t>
            </a:r>
          </a:p>
          <a:p>
            <a:pPr marL="1211911" lvl="2" indent="-174982">
              <a:buFont typeface="Verdana" panose="020B0604020202020204" pitchFamily="34" charset="0"/>
              <a:buChar char="•"/>
            </a:pPr>
            <a:r>
              <a:rPr lang="en-US" b="1" dirty="0"/>
              <a:t>Indirect </a:t>
            </a:r>
            <a:r>
              <a:rPr lang="en-US" dirty="0"/>
              <a:t>all </a:t>
            </a:r>
            <a:r>
              <a:rPr lang="en-US" b="1" dirty="0"/>
              <a:t>combined together </a:t>
            </a:r>
            <a:r>
              <a:rPr lang="en-US" dirty="0"/>
              <a:t>for </a:t>
            </a:r>
            <a:r>
              <a:rPr lang="en-US" b="1" dirty="0"/>
              <a:t>an estimate of $2500 </a:t>
            </a:r>
            <a:endParaRPr lang="en-US" dirty="0"/>
          </a:p>
          <a:p>
            <a:pPr marL="278675" indent="-174982">
              <a:buFont typeface="Verdana" panose="020B0604020202020204" pitchFamily="34" charset="0"/>
              <a:buChar char="•"/>
            </a:pPr>
            <a:r>
              <a:rPr lang="en-US" b="1" dirty="0"/>
              <a:t>But does NOT break down each category to show what is included in each.  Remember </a:t>
            </a:r>
            <a:r>
              <a:rPr lang="en-US" dirty="0"/>
              <a:t>the </a:t>
            </a:r>
            <a:r>
              <a:rPr lang="en-US" b="1" dirty="0"/>
              <a:t>indirect expenses </a:t>
            </a:r>
            <a:r>
              <a:rPr lang="en-US" dirty="0"/>
              <a:t>are those </a:t>
            </a:r>
            <a:r>
              <a:rPr lang="en-US" b="1" dirty="0"/>
              <a:t>students have at least some control </a:t>
            </a:r>
            <a:r>
              <a:rPr lang="en-US" dirty="0"/>
              <a:t>over.  Seeing them broken out  to enables students to identify and focus on the costs they feel are able to decrease– say renting books instead of  buy </a:t>
            </a:r>
            <a:r>
              <a:rPr lang="en-US" dirty="0" err="1"/>
              <a:t>ing</a:t>
            </a:r>
            <a:r>
              <a:rPr lang="en-US" dirty="0"/>
              <a:t>– share rides home etc.  </a:t>
            </a:r>
          </a:p>
          <a:p>
            <a:pPr marL="278675" indent="-174982">
              <a:buFont typeface="Verdana" panose="020B0604020202020204" pitchFamily="34" charset="0"/>
              <a:buChar char="•"/>
            </a:pPr>
            <a:r>
              <a:rPr lang="en-US" dirty="0"/>
              <a:t>Financial Aid - -should make it clear what kind of Financial Aid is included  – FA that does NOT need to be paid back and FA that DOES need to be paid back.</a:t>
            </a:r>
          </a:p>
          <a:p>
            <a:pPr marL="745293" lvl="1" indent="-174982">
              <a:buFont typeface="Verdana" panose="020B0604020202020204" pitchFamily="34" charset="0"/>
              <a:buChar char="•"/>
            </a:pPr>
            <a:r>
              <a:rPr lang="en-US" dirty="0"/>
              <a:t>Does a pretty good job of explaining them in the paragraph of text at the top </a:t>
            </a:r>
          </a:p>
          <a:p>
            <a:pPr marL="745293" lvl="1" indent="-174982">
              <a:buFont typeface="Verdana" panose="020B0604020202020204" pitchFamily="34" charset="0"/>
              <a:buChar char="•"/>
            </a:pPr>
            <a:r>
              <a:rPr lang="en-US" dirty="0"/>
              <a:t>Would be better if separated them in the listing at the bottom with totals or subtotals so know for sure which are gift aid and which are loans.</a:t>
            </a:r>
          </a:p>
          <a:p>
            <a:pPr marL="278675" indent="-174982">
              <a:buFont typeface="Verdana" panose="020B0604020202020204" pitchFamily="34" charset="0"/>
              <a:buChar char="•"/>
            </a:pPr>
            <a:r>
              <a:rPr lang="en-US" dirty="0"/>
              <a:t>After all – what do folks tend to “go to’ FIRST??</a:t>
            </a:r>
          </a:p>
          <a:p>
            <a:pPr marL="745293" lvl="1" indent="-174982">
              <a:buFont typeface="Verdana" panose="020B0604020202020204" pitchFamily="34" charset="0"/>
              <a:buChar char="•"/>
            </a:pPr>
            <a:r>
              <a:rPr lang="en-US" dirty="0"/>
              <a:t> the list or all the text at the top ??</a:t>
            </a:r>
          </a:p>
          <a:p>
            <a:endParaRPr lang="en-US" dirty="0"/>
          </a:p>
        </p:txBody>
      </p:sp>
      <p:sp>
        <p:nvSpPr>
          <p:cNvPr id="4" name="Slide Number Placeholder 3"/>
          <p:cNvSpPr>
            <a:spLocks noGrp="1"/>
          </p:cNvSpPr>
          <p:nvPr>
            <p:ph type="sldNum" sz="quarter" idx="5"/>
          </p:nvPr>
        </p:nvSpPr>
        <p:spPr/>
        <p:txBody>
          <a:bodyPr/>
          <a:lstStyle/>
          <a:p>
            <a:fld id="{90C6418C-F92B-4E74-84D5-40AC9D65FA03}" type="slidenum">
              <a:rPr lang="en-US" smtClean="0"/>
              <a:t>148</a:t>
            </a:fld>
            <a:endParaRPr lang="en-US" dirty="0"/>
          </a:p>
        </p:txBody>
      </p:sp>
    </p:spTree>
    <p:extLst>
      <p:ext uri="{BB962C8B-B14F-4D97-AF65-F5344CB8AC3E}">
        <p14:creationId xmlns:p14="http://schemas.microsoft.com/office/powerpoint/2010/main" val="1586171418"/>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3606f1c2d_30:notes"/>
          <p:cNvSpPr>
            <a:spLocks noGrp="1" noRot="1" noChangeAspect="1"/>
          </p:cNvSpPr>
          <p:nvPr>
            <p:ph type="sldImg" idx="2"/>
          </p:nvPr>
        </p:nvSpPr>
        <p:spPr>
          <a:xfrm>
            <a:off x="396875" y="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3606f1c2d_30:notes"/>
          <p:cNvSpPr txBox="1">
            <a:spLocks noGrp="1"/>
          </p:cNvSpPr>
          <p:nvPr>
            <p:ph type="body" idx="1"/>
          </p:nvPr>
        </p:nvSpPr>
        <p:spPr>
          <a:xfrm>
            <a:off x="496913" y="3490912"/>
            <a:ext cx="6006515" cy="5642349"/>
          </a:xfrm>
          <a:prstGeom prst="rect">
            <a:avLst/>
          </a:prstGeom>
        </p:spPr>
        <p:txBody>
          <a:bodyPr spcFirstLastPara="1" wrap="square" lIns="93308" tIns="93308" rIns="93308" bIns="93308" anchor="t" anchorCtr="0">
            <a:noAutofit/>
          </a:bodyPr>
          <a:lstStyle/>
          <a:p>
            <a:pPr marL="142578"/>
            <a:r>
              <a:rPr lang="en-US" dirty="0"/>
              <a:t>As we mentioned </a:t>
            </a:r>
            <a:r>
              <a:rPr lang="en-US" b="1" dirty="0"/>
              <a:t>even when similar information is presented </a:t>
            </a:r>
            <a:r>
              <a:rPr lang="en-US" dirty="0"/>
              <a:t>in aid offers from two different schools,</a:t>
            </a:r>
            <a:r>
              <a:rPr lang="en-US" b="1" dirty="0"/>
              <a:t> when info is presented in two different layouts  can cause confusion </a:t>
            </a:r>
            <a:r>
              <a:rPr lang="en-US" dirty="0"/>
              <a:t>for the students</a:t>
            </a:r>
            <a:r>
              <a:rPr lang="en-US" b="1" dirty="0"/>
              <a:t>. </a:t>
            </a:r>
          </a:p>
          <a:p>
            <a:pPr marL="142578"/>
            <a:r>
              <a:rPr lang="en-US" dirty="0"/>
              <a:t>So, we are going to </a:t>
            </a:r>
            <a:r>
              <a:rPr lang="en-US" b="1" dirty="0"/>
              <a:t>break down the sections or the info </a:t>
            </a:r>
            <a:r>
              <a:rPr lang="en-US" dirty="0"/>
              <a:t>which should be presented</a:t>
            </a:r>
            <a:r>
              <a:rPr lang="en-US" b="1" dirty="0"/>
              <a:t> into small bites or “Steps” to help </a:t>
            </a:r>
            <a:r>
              <a:rPr lang="en-US" dirty="0"/>
              <a:t>students/families know what they should be looking for.</a:t>
            </a:r>
          </a:p>
          <a:p>
            <a:pPr marL="142578"/>
            <a:r>
              <a:rPr lang="en-US" dirty="0"/>
              <a:t>  </a:t>
            </a:r>
          </a:p>
          <a:p>
            <a:pPr marL="142578"/>
            <a:r>
              <a:rPr lang="en-US" b="1" dirty="0"/>
              <a:t>In the first example – highlighted in yellow</a:t>
            </a:r>
          </a:p>
          <a:p>
            <a:pPr marL="317560" indent="-174982">
              <a:buFont typeface="Verdana" panose="020B0604020202020204" pitchFamily="34" charset="0"/>
              <a:buChar char="•"/>
            </a:pPr>
            <a:r>
              <a:rPr lang="en-US" dirty="0"/>
              <a:t>the </a:t>
            </a:r>
            <a:r>
              <a:rPr lang="en-US" b="1" dirty="0"/>
              <a:t>primary individual DIRECT expenses </a:t>
            </a:r>
            <a:r>
              <a:rPr lang="en-US" dirty="0"/>
              <a:t>are shown separately, </a:t>
            </a:r>
          </a:p>
          <a:p>
            <a:pPr marL="784178" lvl="1" indent="-174982">
              <a:buFont typeface="Verdana" panose="020B0604020202020204" pitchFamily="34" charset="0"/>
              <a:buChar char="•"/>
            </a:pPr>
            <a:r>
              <a:rPr lang="en-US" dirty="0"/>
              <a:t>Identified direct  costs are </a:t>
            </a:r>
            <a:r>
              <a:rPr lang="en-US" b="1" dirty="0"/>
              <a:t>referred to as “billable charges</a:t>
            </a:r>
            <a:r>
              <a:rPr lang="en-US" dirty="0"/>
              <a:t>” – another example of different terminology when comparing to other aid offers</a:t>
            </a:r>
          </a:p>
          <a:p>
            <a:pPr marL="317560" indent="-174982">
              <a:buFont typeface="Verdana" panose="020B0604020202020204" pitchFamily="34" charset="0"/>
              <a:buChar char="•"/>
            </a:pPr>
            <a:r>
              <a:rPr lang="en-US" b="0" dirty="0"/>
              <a:t>For </a:t>
            </a:r>
            <a:r>
              <a:rPr lang="en-US" b="1" dirty="0"/>
              <a:t>Indirect costs </a:t>
            </a:r>
            <a:r>
              <a:rPr lang="en-US" dirty="0"/>
              <a:t>… While it would be </a:t>
            </a:r>
            <a:r>
              <a:rPr lang="en-US" b="1" dirty="0"/>
              <a:t>better to SPELL THEM OUT </a:t>
            </a:r>
            <a:r>
              <a:rPr lang="en-US" dirty="0"/>
              <a:t>specifically. </a:t>
            </a:r>
          </a:p>
          <a:p>
            <a:pPr marL="784178" lvl="1" indent="-174982">
              <a:buFont typeface="Verdana" panose="020B0604020202020204" pitchFamily="34" charset="0"/>
              <a:buChar char="•"/>
            </a:pPr>
            <a:r>
              <a:rPr lang="en-US" dirty="0"/>
              <a:t>This example </a:t>
            </a:r>
            <a:r>
              <a:rPr lang="en-US" b="1" dirty="0"/>
              <a:t>at least has an asterisk -- highlighted in yellow -- noting for students that there are an additional $2,000-$3,000 </a:t>
            </a:r>
            <a:r>
              <a:rPr lang="en-US" dirty="0"/>
              <a:t>in indirect expenses not accounted for on the offer sheet.</a:t>
            </a:r>
          </a:p>
          <a:p>
            <a:pPr marL="317560" indent="-174982">
              <a:buFont typeface="Verdana" panose="020B0604020202020204" pitchFamily="34" charset="0"/>
              <a:buChar char="•"/>
            </a:pPr>
            <a:r>
              <a:rPr lang="en-US" dirty="0"/>
              <a:t>This first example –unfortunately</a:t>
            </a:r>
            <a:r>
              <a:rPr lang="en-US" b="1" dirty="0"/>
              <a:t> doesn’t show </a:t>
            </a:r>
            <a:r>
              <a:rPr lang="en-US" dirty="0"/>
              <a:t>all the </a:t>
            </a:r>
            <a:r>
              <a:rPr lang="en-US" b="1" dirty="0"/>
              <a:t>gift aid broken out individually –(</a:t>
            </a:r>
            <a:r>
              <a:rPr lang="en-US" b="0" dirty="0"/>
              <a:t>Shown in the red box) You can see </a:t>
            </a:r>
            <a:r>
              <a:rPr lang="en-US" b="1" dirty="0"/>
              <a:t>it does provide the balance  AFTER the free money – and BEFORE any federal loans are subtracted. </a:t>
            </a:r>
          </a:p>
          <a:p>
            <a:pPr marL="784178" lvl="1" indent="-174982">
              <a:buFont typeface="Verdana" panose="020B0604020202020204" pitchFamily="34" charset="0"/>
              <a:buChar char="•"/>
            </a:pPr>
            <a:r>
              <a:rPr lang="en-US" dirty="0"/>
              <a:t>Unfortunately, this example as well as all the others we are looking at, does not show the fees associated with the federal loans –shows only the “gross amount” –  not the net amount the student will actually receive.  So student is unaware they are NOT going to receive the full $5500 shown</a:t>
            </a:r>
          </a:p>
          <a:p>
            <a:pPr marL="142578"/>
            <a:endParaRPr lang="en-US" dirty="0"/>
          </a:p>
          <a:p>
            <a:pPr marL="142578"/>
            <a:r>
              <a:rPr lang="en-US" b="1" dirty="0"/>
              <a:t>The second example  </a:t>
            </a:r>
            <a:r>
              <a:rPr lang="en-US" dirty="0"/>
              <a:t>does a </a:t>
            </a:r>
            <a:r>
              <a:rPr lang="en-US" b="1" dirty="0"/>
              <a:t>better job of breaking out all the costs individually </a:t>
            </a:r>
            <a:r>
              <a:rPr lang="en-US" dirty="0"/>
              <a:t>– however -- </a:t>
            </a:r>
          </a:p>
          <a:p>
            <a:pPr marL="317560" indent="-174982">
              <a:buFont typeface="Verdana" panose="020B0604020202020204" pitchFamily="34" charset="0"/>
              <a:buChar char="•"/>
            </a:pPr>
            <a:r>
              <a:rPr lang="en-US" dirty="0"/>
              <a:t>While it includes  both direct expenses and indirect expenses  it </a:t>
            </a:r>
            <a:r>
              <a:rPr lang="en-US" b="1" dirty="0"/>
              <a:t>FAILS to distinguish between the two types.  Both types are lumped together under “Cost of Attendance”.</a:t>
            </a:r>
          </a:p>
          <a:p>
            <a:pPr marL="784178" lvl="1" indent="-174982">
              <a:buFont typeface="Verdana" panose="020B0604020202020204" pitchFamily="34" charset="0"/>
              <a:buChar char="•"/>
            </a:pPr>
            <a:r>
              <a:rPr lang="en-US" dirty="0"/>
              <a:t>It does have the note that lets you know there is additional information but really needs to be included/defined in one place on the aid offer.</a:t>
            </a:r>
          </a:p>
          <a:p>
            <a:pPr marL="784178" lvl="1" indent="-174982">
              <a:buFont typeface="Verdana" panose="020B0604020202020204" pitchFamily="34" charset="0"/>
              <a:buChar char="•"/>
            </a:pPr>
            <a:endParaRPr lang="en-US" dirty="0"/>
          </a:p>
          <a:p>
            <a:endParaRPr lang="en-US" dirty="0"/>
          </a:p>
          <a:p>
            <a:endParaRPr dirty="0"/>
          </a:p>
        </p:txBody>
      </p:sp>
    </p:spTree>
    <p:extLst>
      <p:ext uri="{BB962C8B-B14F-4D97-AF65-F5344CB8AC3E}">
        <p14:creationId xmlns:p14="http://schemas.microsoft.com/office/powerpoint/2010/main" val="3865263281"/>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3606f1c2d_30:notes"/>
          <p:cNvSpPr>
            <a:spLocks noGrp="1" noRot="1" noChangeAspect="1"/>
          </p:cNvSpPr>
          <p:nvPr>
            <p:ph type="sldImg" idx="2"/>
          </p:nvPr>
        </p:nvSpPr>
        <p:spPr>
          <a:xfrm>
            <a:off x="407988" y="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3606f1c2d_30:notes"/>
          <p:cNvSpPr txBox="1">
            <a:spLocks noGrp="1"/>
          </p:cNvSpPr>
          <p:nvPr>
            <p:ph type="body" idx="1"/>
          </p:nvPr>
        </p:nvSpPr>
        <p:spPr>
          <a:xfrm>
            <a:off x="625344" y="3490913"/>
            <a:ext cx="6007584" cy="5621662"/>
          </a:xfrm>
          <a:prstGeom prst="rect">
            <a:avLst/>
          </a:prstGeom>
        </p:spPr>
        <p:txBody>
          <a:bodyPr spcFirstLastPara="1" wrap="square" lIns="93308" tIns="93308" rIns="93308" bIns="93308" anchor="t" anchorCtr="0">
            <a:noAutofit/>
          </a:bodyPr>
          <a:lstStyle/>
          <a:p>
            <a:pPr defTabSz="933237">
              <a:buClr>
                <a:srgbClr val="000000"/>
              </a:buClr>
              <a:buSzPts val="1400"/>
              <a:defRPr/>
            </a:pPr>
            <a:r>
              <a:rPr lang="en-US" dirty="0"/>
              <a:t>Scholarships and grants are gift aid, and gift aid is exactly that: money that is a gift.  It is “free money” that has little to no strings attached and, as long as students fulfil the requirements, they don’t have to pay it back.</a:t>
            </a:r>
          </a:p>
          <a:p>
            <a:pPr defTabSz="933237">
              <a:buClr>
                <a:srgbClr val="000000"/>
              </a:buClr>
              <a:buSzPts val="1400"/>
              <a:defRPr/>
            </a:pPr>
            <a:endParaRPr lang="en-US" dirty="0"/>
          </a:p>
          <a:p>
            <a:pPr defTabSz="933237">
              <a:buClr>
                <a:srgbClr val="000000"/>
              </a:buClr>
              <a:buSzPts val="1400"/>
              <a:defRPr/>
            </a:pPr>
            <a:r>
              <a:rPr lang="en-US" dirty="0"/>
              <a:t>Both examples on this slide do a </a:t>
            </a:r>
            <a:r>
              <a:rPr lang="en-US" b="1" dirty="0"/>
              <a:t>good job of breaking out each individual scholarships and grants. – see yellow highlights</a:t>
            </a:r>
          </a:p>
          <a:p>
            <a:pPr defTabSz="933237">
              <a:buClr>
                <a:srgbClr val="000000"/>
              </a:buClr>
              <a:buSzPts val="1400"/>
              <a:defRPr/>
            </a:pPr>
            <a:endParaRPr lang="en-US" b="1" dirty="0"/>
          </a:p>
          <a:p>
            <a:pPr defTabSz="933237">
              <a:buClr>
                <a:srgbClr val="000000"/>
              </a:buClr>
              <a:buSzPts val="1400"/>
              <a:defRPr/>
            </a:pPr>
            <a:r>
              <a:rPr lang="en-US" dirty="0"/>
              <a:t>With these screen shots we aren’t looking at the entire aid offer so can’t really tell, but </a:t>
            </a:r>
            <a:r>
              <a:rPr lang="en-US" b="1" dirty="0"/>
              <a:t>aid offers should</a:t>
            </a:r>
            <a:r>
              <a:rPr lang="en-US" dirty="0"/>
              <a:t> also </a:t>
            </a:r>
            <a:r>
              <a:rPr lang="en-US" b="1" dirty="0"/>
              <a:t>include information </a:t>
            </a:r>
            <a:r>
              <a:rPr lang="en-US" dirty="0"/>
              <a:t>about the </a:t>
            </a:r>
            <a:r>
              <a:rPr lang="en-US" b="1" dirty="0"/>
              <a:t>requirements </a:t>
            </a:r>
            <a:r>
              <a:rPr lang="en-US" dirty="0"/>
              <a:t>student </a:t>
            </a:r>
            <a:r>
              <a:rPr lang="en-US" b="1" dirty="0"/>
              <a:t>need to meet to maintain </a:t>
            </a:r>
            <a:r>
              <a:rPr lang="en-US" dirty="0"/>
              <a:t>each scholarship or grant.</a:t>
            </a:r>
            <a:r>
              <a:rPr lang="en-US" b="1" dirty="0"/>
              <a:t>   </a:t>
            </a:r>
            <a:r>
              <a:rPr lang="en-US" b="0" dirty="0"/>
              <a:t>If  there is no additional info </a:t>
            </a:r>
            <a:r>
              <a:rPr lang="en-US" dirty="0"/>
              <a:t>included at least </a:t>
            </a:r>
            <a:r>
              <a:rPr lang="en-US" b="1" dirty="0"/>
              <a:t>each is identified separately</a:t>
            </a:r>
            <a:r>
              <a:rPr lang="en-US" b="0" dirty="0"/>
              <a:t> so students are </a:t>
            </a:r>
            <a:r>
              <a:rPr lang="en-US" b="1" dirty="0"/>
              <a:t>able to ask for info </a:t>
            </a:r>
            <a:r>
              <a:rPr lang="en-US" dirty="0"/>
              <a:t>about each. </a:t>
            </a:r>
          </a:p>
          <a:p>
            <a:pPr defTabSz="933237">
              <a:buClr>
                <a:srgbClr val="000000"/>
              </a:buClr>
              <a:buSzPts val="1400"/>
              <a:defRPr/>
            </a:pPr>
            <a:endParaRPr lang="en-US" dirty="0"/>
          </a:p>
          <a:p>
            <a:pPr defTabSz="933237">
              <a:buClr>
                <a:srgbClr val="000000"/>
              </a:buClr>
              <a:buSzPts val="1400"/>
              <a:defRPr/>
            </a:pPr>
            <a:r>
              <a:rPr lang="en-US" b="1" dirty="0"/>
              <a:t>While </a:t>
            </a:r>
            <a:r>
              <a:rPr lang="en-US" b="1" i="1" dirty="0"/>
              <a:t>the second example </a:t>
            </a:r>
            <a:r>
              <a:rPr lang="en-US" b="0" dirty="0"/>
              <a:t>shows us </a:t>
            </a:r>
            <a:r>
              <a:rPr lang="en-US" dirty="0"/>
              <a:t>a </a:t>
            </a:r>
            <a:r>
              <a:rPr lang="en-US" b="1" dirty="0"/>
              <a:t>section of an aid offer that  includes ONLY gift aid </a:t>
            </a:r>
            <a:r>
              <a:rPr lang="en-US" dirty="0"/>
              <a:t>that does not have to be repaid </a:t>
            </a:r>
            <a:endParaRPr lang="en-US" b="1" dirty="0"/>
          </a:p>
          <a:p>
            <a:pPr defTabSz="933237">
              <a:buClr>
                <a:srgbClr val="000000"/>
              </a:buClr>
              <a:buSzPts val="1400"/>
              <a:defRPr/>
            </a:pPr>
            <a:endParaRPr lang="en-US" b="0" i="1" dirty="0"/>
          </a:p>
          <a:p>
            <a:pPr defTabSz="933237">
              <a:buClr>
                <a:srgbClr val="000000"/>
              </a:buClr>
              <a:buSzPts val="1400"/>
              <a:defRPr/>
            </a:pPr>
            <a:r>
              <a:rPr lang="en-US" b="1" i="1" dirty="0"/>
              <a:t>The first example </a:t>
            </a:r>
            <a:r>
              <a:rPr lang="en-US" b="0" dirty="0"/>
              <a:t>on the other hand </a:t>
            </a:r>
            <a:r>
              <a:rPr lang="en-US" dirty="0"/>
              <a:t>includes </a:t>
            </a:r>
            <a:r>
              <a:rPr lang="en-US" b="1" dirty="0"/>
              <a:t>both “gift aid</a:t>
            </a:r>
            <a:r>
              <a:rPr lang="en-US" dirty="0"/>
              <a:t>” </a:t>
            </a:r>
            <a:r>
              <a:rPr lang="en-US" b="1" dirty="0"/>
              <a:t>and “self help” </a:t>
            </a:r>
            <a:r>
              <a:rPr lang="en-US" b="0" dirty="0"/>
              <a:t>both </a:t>
            </a:r>
            <a:r>
              <a:rPr lang="en-US" b="1" dirty="0"/>
              <a:t>WORK and loans -- </a:t>
            </a:r>
            <a:r>
              <a:rPr lang="en-US" b="0" dirty="0"/>
              <a:t>m</a:t>
            </a:r>
            <a:r>
              <a:rPr lang="en-US" dirty="0"/>
              <a:t>oney that </a:t>
            </a:r>
            <a:r>
              <a:rPr lang="en-US" b="1" dirty="0"/>
              <a:t>does need to be repaid.</a:t>
            </a:r>
          </a:p>
          <a:p>
            <a:pPr marL="174982" indent="-174982" defTabSz="933237">
              <a:buClr>
                <a:srgbClr val="000000"/>
              </a:buClr>
              <a:buSzPts val="1400"/>
              <a:buFont typeface="Verdana" panose="020B0604020202020204" pitchFamily="34" charset="0"/>
              <a:buChar char="•"/>
              <a:defRPr/>
            </a:pPr>
            <a:r>
              <a:rPr lang="en-US" dirty="0"/>
              <a:t>You can see it has them all listed under the </a:t>
            </a:r>
            <a:r>
              <a:rPr lang="en-US" b="1" dirty="0"/>
              <a:t>title “Financial Aid Award” </a:t>
            </a:r>
          </a:p>
          <a:p>
            <a:pPr marL="174982" indent="-174982" defTabSz="933237">
              <a:buClr>
                <a:srgbClr val="000000"/>
              </a:buClr>
              <a:buSzPts val="1400"/>
              <a:buFont typeface="Verdana" panose="020B0604020202020204" pitchFamily="34" charset="0"/>
              <a:buChar char="•"/>
              <a:defRPr/>
            </a:pPr>
            <a:r>
              <a:rPr lang="en-US" dirty="0"/>
              <a:t>Could easily lead to confusion and to students thinking of loans as an “AWARD” similar to their scholarships &amp; grants  listed in this section. So </a:t>
            </a:r>
            <a:r>
              <a:rPr lang="en-US" b="1" dirty="0"/>
              <a:t>they don’t  understand their responsibility and liability to repay them.</a:t>
            </a:r>
          </a:p>
          <a:p>
            <a:pPr defTabSz="933237">
              <a:buClr>
                <a:srgbClr val="000000"/>
              </a:buClr>
              <a:buSzPts val="1400"/>
              <a:defRPr/>
            </a:pPr>
            <a:endParaRPr lang="en-US" dirty="0"/>
          </a:p>
          <a:p>
            <a:pPr defTabSz="933237">
              <a:buClr>
                <a:srgbClr val="000000"/>
              </a:buClr>
              <a:buSzPts val="1400"/>
              <a:defRPr/>
            </a:pPr>
            <a:r>
              <a:rPr lang="en-US" b="1" u="sng" dirty="0"/>
              <a:t>Speaker :  Depending on the audience and level of experience ..could add the following</a:t>
            </a:r>
          </a:p>
          <a:p>
            <a:pPr defTabSz="933237">
              <a:buClr>
                <a:srgbClr val="000000"/>
              </a:buClr>
              <a:buSzPts val="1400"/>
              <a:defRPr/>
            </a:pPr>
            <a:r>
              <a:rPr lang="en-US" b="1" dirty="0"/>
              <a:t>Scholarships tend to be given </a:t>
            </a:r>
            <a:r>
              <a:rPr lang="en-US" dirty="0"/>
              <a:t>due to academics or some sort of special talent (think athletics, band, etc.), and can be given by the school themselves, or by a outside 3</a:t>
            </a:r>
            <a:r>
              <a:rPr lang="en-US" baseline="30000" dirty="0"/>
              <a:t>rd</a:t>
            </a:r>
            <a:r>
              <a:rPr lang="en-US" dirty="0"/>
              <a:t> party (rarely from the federal government).</a:t>
            </a:r>
          </a:p>
          <a:p>
            <a:pPr defTabSz="933237">
              <a:buClr>
                <a:srgbClr val="000000"/>
              </a:buClr>
              <a:buSzPts val="1400"/>
              <a:defRPr/>
            </a:pPr>
            <a:endParaRPr lang="en-US" dirty="0"/>
          </a:p>
          <a:p>
            <a:pPr defTabSz="933237">
              <a:buClr>
                <a:srgbClr val="000000"/>
              </a:buClr>
              <a:buSzPts val="1400"/>
              <a:defRPr/>
            </a:pPr>
            <a:r>
              <a:rPr lang="en-US" b="1" dirty="0"/>
              <a:t>Grants, on the other hand, are largely based on need</a:t>
            </a:r>
            <a:r>
              <a:rPr lang="en-US" dirty="0"/>
              <a:t>, and are usually determined by some type of application used to determine need (FAFSA; CSS Profile)</a:t>
            </a:r>
          </a:p>
          <a:p>
            <a:endParaRPr lang="en-US" dirty="0"/>
          </a:p>
          <a:p>
            <a:endParaRPr dirty="0"/>
          </a:p>
        </p:txBody>
      </p:sp>
    </p:spTree>
    <p:extLst>
      <p:ext uri="{BB962C8B-B14F-4D97-AF65-F5344CB8AC3E}">
        <p14:creationId xmlns:p14="http://schemas.microsoft.com/office/powerpoint/2010/main" val="1877434003"/>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3606f1c2d_30:notes"/>
          <p:cNvSpPr>
            <a:spLocks noGrp="1" noRot="1" noChangeAspect="1"/>
          </p:cNvSpPr>
          <p:nvPr>
            <p:ph type="sldImg" idx="2"/>
          </p:nvPr>
        </p:nvSpPr>
        <p:spPr>
          <a:xfrm>
            <a:off x="407988" y="98425"/>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3606f1c2d_30:notes"/>
          <p:cNvSpPr txBox="1">
            <a:spLocks noGrp="1"/>
          </p:cNvSpPr>
          <p:nvPr>
            <p:ph type="body" idx="1"/>
          </p:nvPr>
        </p:nvSpPr>
        <p:spPr>
          <a:xfrm>
            <a:off x="599689" y="3625054"/>
            <a:ext cx="5618480" cy="5390745"/>
          </a:xfrm>
          <a:prstGeom prst="rect">
            <a:avLst/>
          </a:prstGeom>
        </p:spPr>
        <p:txBody>
          <a:bodyPr spcFirstLastPara="1" wrap="square" lIns="93308" tIns="93308" rIns="93308" bIns="93308" anchor="t" anchorCtr="0">
            <a:noAutofit/>
          </a:bodyPr>
          <a:lstStyle/>
          <a:p>
            <a:r>
              <a:rPr lang="en-US" dirty="0"/>
              <a:t>The next step is to look at </a:t>
            </a:r>
            <a:r>
              <a:rPr lang="en-US" b="1" dirty="0"/>
              <a:t>another “piece of the puzzle.. “self help</a:t>
            </a:r>
            <a:r>
              <a:rPr lang="en-US" dirty="0"/>
              <a:t>” which  </a:t>
            </a:r>
            <a:r>
              <a:rPr lang="en-US" b="1" dirty="0"/>
              <a:t>include federal student loans. Borrowed by the student. </a:t>
            </a:r>
            <a:r>
              <a:rPr lang="en-US" b="0" dirty="0"/>
              <a:t>These loans are </a:t>
            </a:r>
            <a:r>
              <a:rPr lang="en-US" b="1" dirty="0"/>
              <a:t>provided by the government </a:t>
            </a:r>
            <a:r>
              <a:rPr lang="en-US" dirty="0"/>
              <a:t>and </a:t>
            </a:r>
            <a:r>
              <a:rPr lang="en-US" b="1" dirty="0"/>
              <a:t>must be paid back with interest</a:t>
            </a:r>
            <a:r>
              <a:rPr lang="en-US" dirty="0"/>
              <a:t>, and the student must complete the FAFSA in order to be eligible.  </a:t>
            </a:r>
          </a:p>
          <a:p>
            <a:endParaRPr lang="en-US" dirty="0"/>
          </a:p>
          <a:p>
            <a:r>
              <a:rPr lang="en-US" dirty="0"/>
              <a:t>A </a:t>
            </a:r>
            <a:r>
              <a:rPr lang="en-US" b="1" dirty="0"/>
              <a:t>big challenge </a:t>
            </a:r>
            <a:r>
              <a:rPr lang="en-US" dirty="0"/>
              <a:t>is often that </a:t>
            </a:r>
            <a:r>
              <a:rPr lang="en-US" b="1" dirty="0"/>
              <a:t>schools will use different phrases </a:t>
            </a:r>
            <a:r>
              <a:rPr lang="en-US" dirty="0"/>
              <a:t>to </a:t>
            </a:r>
            <a:r>
              <a:rPr lang="en-US" b="1" dirty="0"/>
              <a:t>identify the same type of student loan</a:t>
            </a:r>
            <a:r>
              <a:rPr lang="en-US" dirty="0"/>
              <a:t>. We see just a couple of  those in these two examples. </a:t>
            </a:r>
          </a:p>
          <a:p>
            <a:pPr marL="758255" lvl="1" indent="-291636">
              <a:buFont typeface="Verdana" panose="020B0604020202020204" pitchFamily="34" charset="0"/>
              <a:buChar char="•"/>
            </a:pPr>
            <a:r>
              <a:rPr lang="en-US" b="1" dirty="0"/>
              <a:t>First one </a:t>
            </a:r>
            <a:r>
              <a:rPr lang="en-US" dirty="0"/>
              <a:t>we see  Federal Subsidized Loan and Federal Unsubsidized Loan</a:t>
            </a:r>
          </a:p>
          <a:p>
            <a:pPr marL="758255" lvl="1" indent="-291636">
              <a:buFont typeface="Verdana" panose="020B0604020202020204" pitchFamily="34" charset="0"/>
              <a:buChar char="•"/>
            </a:pPr>
            <a:r>
              <a:rPr lang="en-US" b="1" dirty="0"/>
              <a:t>Second one </a:t>
            </a:r>
            <a:r>
              <a:rPr lang="en-US" dirty="0"/>
              <a:t>we see Federal Direct Subsidized Student Loan and Federal Direct Unsubsidized Student Loan</a:t>
            </a:r>
          </a:p>
          <a:p>
            <a:r>
              <a:rPr lang="en-US" b="1" dirty="0"/>
              <a:t>AND </a:t>
            </a:r>
            <a:r>
              <a:rPr lang="en-US" dirty="0"/>
              <a:t>there are </a:t>
            </a:r>
            <a:r>
              <a:rPr lang="en-US" b="1" dirty="0"/>
              <a:t>more terms that vary widely</a:t>
            </a:r>
            <a:r>
              <a:rPr lang="en-US" dirty="0"/>
              <a:t>: </a:t>
            </a:r>
          </a:p>
          <a:p>
            <a:pPr marL="758255" lvl="1" indent="-291636">
              <a:buFont typeface="Verdana" panose="020B0604020202020204" pitchFamily="34" charset="0"/>
              <a:buChar char="•"/>
            </a:pPr>
            <a:r>
              <a:rPr lang="en-US" dirty="0"/>
              <a:t>Federal Subsidized  Stafford Loan and Federal Unsubsidized Stafford Loan</a:t>
            </a:r>
          </a:p>
          <a:p>
            <a:pPr marL="758255" lvl="1" indent="-291636">
              <a:buFont typeface="Verdana" panose="020B0604020202020204" pitchFamily="34" charset="0"/>
              <a:buChar char="•"/>
            </a:pPr>
            <a:r>
              <a:rPr lang="en-US" dirty="0"/>
              <a:t>Or maybe just  Direct Sub.  And Direct Unsub </a:t>
            </a:r>
          </a:p>
          <a:p>
            <a:pPr marL="291636" indent="-291636">
              <a:buFont typeface="Verdana" panose="020B0604020202020204" pitchFamily="34" charset="0"/>
              <a:buChar char="•"/>
            </a:pPr>
            <a:endParaRPr lang="en-US" dirty="0"/>
          </a:p>
          <a:p>
            <a:pPr defTabSz="933237">
              <a:buClr>
                <a:srgbClr val="000000"/>
              </a:buClr>
              <a:buSzPts val="1400"/>
              <a:defRPr/>
            </a:pPr>
            <a:r>
              <a:rPr lang="en-US" b="1" dirty="0"/>
              <a:t>Another key difference students must recognize and watch for when compare aid offers is </a:t>
            </a:r>
            <a:r>
              <a:rPr lang="en-US" dirty="0"/>
              <a:t>demonstrated when we look at these two samples.  And this is</a:t>
            </a:r>
            <a:r>
              <a:rPr lang="en-US" b="1" dirty="0"/>
              <a:t>;</a:t>
            </a:r>
          </a:p>
          <a:p>
            <a:pPr marL="641600" lvl="1" indent="-174982" defTabSz="933237">
              <a:buClr>
                <a:srgbClr val="000000"/>
              </a:buClr>
              <a:buSzPts val="1400"/>
              <a:buFont typeface="Verdana" panose="020B0604020202020204" pitchFamily="34" charset="0"/>
              <a:buChar char="•"/>
              <a:defRPr/>
            </a:pPr>
            <a:r>
              <a:rPr lang="en-US" b="1" dirty="0"/>
              <a:t> if – and how --- federal loans appear  </a:t>
            </a:r>
            <a:r>
              <a:rPr lang="en-US" dirty="0"/>
              <a:t>and </a:t>
            </a:r>
          </a:p>
          <a:p>
            <a:pPr marL="641600" lvl="1" indent="-174982" defTabSz="933237">
              <a:buClr>
                <a:srgbClr val="000000"/>
              </a:buClr>
              <a:buSzPts val="1400"/>
              <a:buFont typeface="Verdana" panose="020B0604020202020204" pitchFamily="34" charset="0"/>
              <a:buChar char="•"/>
              <a:defRPr/>
            </a:pPr>
            <a:r>
              <a:rPr lang="en-US" dirty="0"/>
              <a:t> ALSO </a:t>
            </a:r>
            <a:r>
              <a:rPr lang="en-US" b="1" dirty="0"/>
              <a:t>if and how “other options”  appear or are addressed:</a:t>
            </a:r>
          </a:p>
          <a:p>
            <a:pPr defTabSz="933237">
              <a:buClr>
                <a:srgbClr val="000000"/>
              </a:buClr>
              <a:buSzPts val="1400"/>
              <a:defRPr/>
            </a:pPr>
            <a:endParaRPr lang="en-US" dirty="0"/>
          </a:p>
          <a:p>
            <a:pPr defTabSz="933237">
              <a:buClr>
                <a:srgbClr val="000000"/>
              </a:buClr>
              <a:buSzPts val="1400"/>
              <a:defRPr/>
            </a:pPr>
            <a:r>
              <a:rPr lang="en-US" dirty="0"/>
              <a:t>The </a:t>
            </a:r>
            <a:r>
              <a:rPr lang="en-US" b="1" dirty="0"/>
              <a:t>second school </a:t>
            </a:r>
            <a:r>
              <a:rPr lang="en-US" dirty="0"/>
              <a:t>here </a:t>
            </a:r>
            <a:r>
              <a:rPr lang="en-US" b="1" dirty="0"/>
              <a:t>has optional loans on their award offer</a:t>
            </a:r>
            <a:r>
              <a:rPr lang="en-US" dirty="0"/>
              <a:t>,  </a:t>
            </a:r>
          </a:p>
          <a:p>
            <a:pPr marL="758255" lvl="1" indent="-291636" defTabSz="933237">
              <a:buClr>
                <a:srgbClr val="000000"/>
              </a:buClr>
              <a:buSzPts val="1400"/>
              <a:buFont typeface="Verdana" panose="020B0604020202020204" pitchFamily="34" charset="0"/>
              <a:buChar char="•"/>
              <a:defRPr/>
            </a:pPr>
            <a:r>
              <a:rPr lang="en-US" dirty="0"/>
              <a:t>So </a:t>
            </a:r>
            <a:r>
              <a:rPr lang="en-US" b="1" dirty="0"/>
              <a:t>student needs </a:t>
            </a:r>
            <a:r>
              <a:rPr lang="en-US" dirty="0"/>
              <a:t>to be careful </a:t>
            </a:r>
            <a:r>
              <a:rPr lang="en-US" b="1" dirty="0"/>
              <a:t>to only factor in  or consider the Federal Direct Subsidized and/or Federal Direct Unsubsidized Loans </a:t>
            </a:r>
            <a:r>
              <a:rPr lang="en-US" dirty="0"/>
              <a:t>which </a:t>
            </a:r>
            <a:r>
              <a:rPr lang="en-US" b="1" dirty="0"/>
              <a:t>appear in both aid offers</a:t>
            </a:r>
            <a:r>
              <a:rPr lang="en-US" dirty="0"/>
              <a:t>. </a:t>
            </a:r>
          </a:p>
          <a:p>
            <a:pPr marL="758255" lvl="1" indent="-291636" defTabSz="933237">
              <a:buClr>
                <a:srgbClr val="000000"/>
              </a:buClr>
              <a:buSzPts val="1400"/>
              <a:buFont typeface="Verdana" panose="020B0604020202020204" pitchFamily="34" charset="0"/>
              <a:buChar char="•"/>
              <a:defRPr/>
            </a:pPr>
            <a:r>
              <a:rPr lang="en-US" dirty="0"/>
              <a:t>To compare apples to apples they would need for the first schools to provide info on “other options to meet the bottom line” </a:t>
            </a:r>
          </a:p>
          <a:p>
            <a:pPr defTabSz="933237">
              <a:buClr>
                <a:srgbClr val="000000"/>
              </a:buClr>
              <a:buSzPts val="1400"/>
              <a:defRPr/>
            </a:pPr>
            <a:endParaRPr lang="en-US" dirty="0"/>
          </a:p>
          <a:p>
            <a:pPr defTabSz="933237">
              <a:buClr>
                <a:srgbClr val="000000"/>
              </a:buClr>
              <a:buSzPts val="1400"/>
              <a:defRPr/>
            </a:pPr>
            <a:r>
              <a:rPr lang="en-US" dirty="0"/>
              <a:t>Now the last step – ….  On the Next slide .. ….</a:t>
            </a:r>
          </a:p>
        </p:txBody>
      </p:sp>
    </p:spTree>
    <p:extLst>
      <p:ext uri="{BB962C8B-B14F-4D97-AF65-F5344CB8AC3E}">
        <p14:creationId xmlns:p14="http://schemas.microsoft.com/office/powerpoint/2010/main" val="801459123"/>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3606f1c2d_30:notes"/>
          <p:cNvSpPr>
            <a:spLocks noGrp="1" noRot="1" noChangeAspect="1"/>
          </p:cNvSpPr>
          <p:nvPr>
            <p:ph type="sldImg" idx="2"/>
          </p:nvPr>
        </p:nvSpPr>
        <p:spPr>
          <a:xfrm>
            <a:off x="407988" y="128588"/>
            <a:ext cx="6207125" cy="349091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3606f1c2d_30:notes"/>
          <p:cNvSpPr txBox="1">
            <a:spLocks noGrp="1"/>
          </p:cNvSpPr>
          <p:nvPr>
            <p:ph type="body" idx="1"/>
          </p:nvPr>
        </p:nvSpPr>
        <p:spPr>
          <a:xfrm>
            <a:off x="702310" y="3620206"/>
            <a:ext cx="5618480" cy="5559601"/>
          </a:xfrm>
          <a:prstGeom prst="rect">
            <a:avLst/>
          </a:prstGeom>
        </p:spPr>
        <p:txBody>
          <a:bodyPr spcFirstLastPara="1" wrap="square" lIns="93308" tIns="93308" rIns="93308" bIns="93308" anchor="t" anchorCtr="0">
            <a:noAutofit/>
          </a:bodyPr>
          <a:lstStyle/>
          <a:p>
            <a:pPr defTabSz="933237">
              <a:buClr>
                <a:srgbClr val="000000"/>
              </a:buClr>
              <a:buSzPts val="1400"/>
              <a:defRPr/>
            </a:pPr>
            <a:r>
              <a:rPr lang="en-US" dirty="0"/>
              <a:t>is step 4 where we are taking a closer look at Work and Credit based loans</a:t>
            </a:r>
          </a:p>
          <a:p>
            <a:pPr defTabSz="933237">
              <a:buClr>
                <a:srgbClr val="000000"/>
              </a:buClr>
              <a:buSzPts val="1400"/>
              <a:defRPr/>
            </a:pPr>
            <a:endParaRPr lang="en-US" dirty="0"/>
          </a:p>
          <a:p>
            <a:pPr defTabSz="933237">
              <a:buClr>
                <a:srgbClr val="000000"/>
              </a:buClr>
              <a:buSzPts val="1400"/>
              <a:defRPr/>
            </a:pPr>
            <a:r>
              <a:rPr lang="en-US" dirty="0"/>
              <a:t>To qualify for Federal Work Study assistance students must file the FAFSA.</a:t>
            </a:r>
          </a:p>
          <a:p>
            <a:pPr defTabSz="933237">
              <a:buClr>
                <a:srgbClr val="000000"/>
              </a:buClr>
              <a:buSzPts val="1400"/>
              <a:defRPr/>
            </a:pPr>
            <a:endParaRPr lang="en-US" dirty="0"/>
          </a:p>
          <a:p>
            <a:pPr marL="174982" indent="-174982" defTabSz="933237">
              <a:buClr>
                <a:srgbClr val="000000"/>
              </a:buClr>
              <a:buSzPts val="1400"/>
              <a:buFont typeface="Verdana" panose="020B0604020202020204" pitchFamily="34" charset="0"/>
              <a:buChar char="•"/>
              <a:defRPr/>
            </a:pPr>
            <a:r>
              <a:rPr lang="en-US" dirty="0"/>
              <a:t>Work study is also presented  in both, yet very differently in these two samples.  </a:t>
            </a:r>
          </a:p>
          <a:p>
            <a:pPr marL="641600" lvl="1" indent="-174982" defTabSz="933237">
              <a:buClr>
                <a:srgbClr val="000000"/>
              </a:buClr>
              <a:buSzPts val="1400"/>
              <a:buFont typeface="Verdana" panose="020B0604020202020204" pitchFamily="34" charset="0"/>
              <a:buChar char="•"/>
              <a:defRPr/>
            </a:pPr>
            <a:r>
              <a:rPr lang="en-US" dirty="0"/>
              <a:t>The first as it did with the loans includes it in one grand total for all aid. </a:t>
            </a:r>
          </a:p>
          <a:p>
            <a:pPr marL="641600" lvl="1" indent="-174982" defTabSz="933237">
              <a:buClr>
                <a:srgbClr val="000000"/>
              </a:buClr>
              <a:buSzPts val="1400"/>
              <a:buFont typeface="Verdana" panose="020B0604020202020204" pitchFamily="34" charset="0"/>
              <a:buChar char="•"/>
              <a:defRPr/>
            </a:pPr>
            <a:r>
              <a:rPr lang="en-US" dirty="0"/>
              <a:t> While the second sample more appropriately separates it and recognizes it  one of several “other options” which are available.</a:t>
            </a:r>
          </a:p>
          <a:p>
            <a:pPr marL="1108219" lvl="2" indent="-174982" defTabSz="933237">
              <a:buClr>
                <a:srgbClr val="000000"/>
              </a:buClr>
              <a:buSzPts val="1400"/>
              <a:buFont typeface="Verdana" panose="020B0604020202020204" pitchFamily="34" charset="0"/>
              <a:buChar char="•"/>
              <a:defRPr/>
            </a:pPr>
            <a:r>
              <a:rPr lang="en-US" dirty="0"/>
              <a:t>Students need to keep in mind that Work Study funds are dollars that must be earned through an on-campus job, and are paid via a paycheck,  so in the case the $3000 highlighted is </a:t>
            </a:r>
            <a:r>
              <a:rPr lang="en-US" b="1" i="1" u="sng" dirty="0"/>
              <a:t>not applied to the bill.  </a:t>
            </a:r>
          </a:p>
          <a:p>
            <a:pPr marL="641600" lvl="1" indent="-174982" defTabSz="933237">
              <a:buClr>
                <a:srgbClr val="000000"/>
              </a:buClr>
              <a:buSzPts val="1400"/>
              <a:buFont typeface="Verdana" panose="020B0604020202020204" pitchFamily="34" charset="0"/>
              <a:buChar char="•"/>
              <a:defRPr/>
            </a:pPr>
            <a:r>
              <a:rPr lang="en-US" b="1" i="1" u="none" dirty="0"/>
              <a:t>That’s why makes more sense for it to be separate from the “Free money” –grants &amp; scholarships which are applied to balance due.</a:t>
            </a:r>
          </a:p>
          <a:p>
            <a:pPr marL="641600" lvl="1" indent="-174982" defTabSz="933237">
              <a:buClr>
                <a:srgbClr val="000000"/>
              </a:buClr>
              <a:buSzPts val="1400"/>
              <a:buFont typeface="Verdana" panose="020B0604020202020204" pitchFamily="34" charset="0"/>
              <a:buChar char="•"/>
              <a:defRPr/>
            </a:pPr>
            <a:r>
              <a:rPr lang="en-US" b="1" i="1" u="none" dirty="0"/>
              <a:t>The second sample even clearly states that additional action is needed. </a:t>
            </a:r>
            <a:endParaRPr lang="en-US" i="1" u="none" dirty="0"/>
          </a:p>
          <a:p>
            <a:pPr marL="362925"/>
            <a:endParaRPr lang="en-US" dirty="0"/>
          </a:p>
          <a:p>
            <a:pPr marL="103693"/>
            <a:r>
              <a:rPr lang="en-US" b="1" dirty="0"/>
              <a:t>Credit-based Loan Options – presented only in the second sample as we talked about on the last slide. (highlighted</a:t>
            </a:r>
          </a:p>
          <a:p>
            <a:pPr marL="103693"/>
            <a:endParaRPr lang="en-US" b="1" dirty="0"/>
          </a:p>
          <a:p>
            <a:pPr marL="103693"/>
            <a:r>
              <a:rPr lang="en-US" b="1" dirty="0"/>
              <a:t> Any comparison needs to either exclude these options or more info/ details are needed from the first school in order to make a fair comparison.</a:t>
            </a:r>
            <a:br>
              <a:rPr lang="en-US" b="1" dirty="0"/>
            </a:br>
            <a:endParaRPr lang="en-US" b="1" dirty="0"/>
          </a:p>
          <a:p>
            <a:pPr marL="395329" indent="-291636"/>
            <a:r>
              <a:rPr lang="en-US" dirty="0"/>
              <a:t>The Parent PLUS Loan is a federal loan program where the loan is in the parent’s name, parent is solely responsible for the loan.  It has a fixed interest rate with various repayment terms.</a:t>
            </a:r>
          </a:p>
          <a:p>
            <a:pPr marL="395329" indent="-291636"/>
            <a:r>
              <a:rPr lang="en-US" dirty="0"/>
              <a:t>Private education loans are education loans through a private lender.  Generally speaking, the student is the primary borrower; co-signer may be required.  They have a fixed or variable interest rate and repayment terms; both will vary based on lender.</a:t>
            </a:r>
          </a:p>
          <a:p>
            <a:pPr marL="362925"/>
            <a:endParaRPr lang="en-US" b="1" i="1" dirty="0"/>
          </a:p>
          <a:p>
            <a:endParaRPr lang="en-US" dirty="0"/>
          </a:p>
          <a:p>
            <a:endParaRPr dirty="0"/>
          </a:p>
        </p:txBody>
      </p:sp>
    </p:spTree>
    <p:extLst>
      <p:ext uri="{BB962C8B-B14F-4D97-AF65-F5344CB8AC3E}">
        <p14:creationId xmlns:p14="http://schemas.microsoft.com/office/powerpoint/2010/main" val="1914543191"/>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lstStyle/>
          <a:p>
            <a:pPr marL="142578"/>
            <a:r>
              <a:rPr lang="en-US" dirty="0"/>
              <a:t>To effectively read and compare award offers, it’s important to have a tool to help you. </a:t>
            </a:r>
          </a:p>
          <a:p>
            <a:pPr marL="142578"/>
            <a:endParaRPr lang="en-US" dirty="0"/>
          </a:p>
          <a:p>
            <a:pPr marL="142578"/>
            <a:r>
              <a:rPr lang="en-US" dirty="0"/>
              <a:t> OASFAA has a great, free comparison tool at the URL on the slide: this will help you effectively compare the net price of multiple schools.</a:t>
            </a:r>
          </a:p>
          <a:p>
            <a:pPr marL="142578"/>
            <a:endParaRPr lang="en-US" dirty="0"/>
          </a:p>
          <a:p>
            <a:pPr marL="142578"/>
            <a:endParaRPr lang="en-US" dirty="0"/>
          </a:p>
          <a:p>
            <a:pPr marL="142578"/>
            <a:r>
              <a:rPr lang="en-US" dirty="0"/>
              <a:t>****Note: Counselors</a:t>
            </a:r>
            <a:r>
              <a:rPr lang="en-US" baseline="0" dirty="0"/>
              <a:t> sometime ask about students’ and families’ ability to “negotiate” financial aid awards or offers with colleges and universities. While most institutions typically award their best financial aid offer upfront with little to no room for negotiation, there could be options for some families at some institutions in terms of receiving an updated award offer, including special circumstances appeals, applications for additional institutional scholarships or grants, or agreeing to participate in certain programs (i.e. honors, etc.)***</a:t>
            </a:r>
            <a:endParaRPr lang="en-US" dirty="0"/>
          </a:p>
        </p:txBody>
      </p:sp>
    </p:spTree>
    <p:extLst>
      <p:ext uri="{BB962C8B-B14F-4D97-AF65-F5344CB8AC3E}">
        <p14:creationId xmlns:p14="http://schemas.microsoft.com/office/powerpoint/2010/main" val="1643685175"/>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35f391192_029: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35f391192_029:notes"/>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endParaRPr/>
          </a:p>
        </p:txBody>
      </p:sp>
    </p:spTree>
    <p:extLst>
      <p:ext uri="{BB962C8B-B14F-4D97-AF65-F5344CB8AC3E}">
        <p14:creationId xmlns:p14="http://schemas.microsoft.com/office/powerpoint/2010/main" val="13933916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8E15DE-F169-BD44-9D1B-5D4A8AD642C7}" type="slidenum">
              <a:rPr lang="en-US" smtClean="0"/>
              <a:pPr/>
              <a:t>21</a:t>
            </a:fld>
            <a:endParaRPr lang="en-US" dirty="0"/>
          </a:p>
        </p:txBody>
      </p:sp>
    </p:spTree>
    <p:extLst>
      <p:ext uri="{BB962C8B-B14F-4D97-AF65-F5344CB8AC3E}">
        <p14:creationId xmlns:p14="http://schemas.microsoft.com/office/powerpoint/2010/main" val="2712662001"/>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THE FAFSA ESTIMATOR</a:t>
            </a:r>
          </a:p>
        </p:txBody>
      </p:sp>
      <p:sp>
        <p:nvSpPr>
          <p:cNvPr id="4" name="Slide Number Placeholder 3"/>
          <p:cNvSpPr>
            <a:spLocks noGrp="1"/>
          </p:cNvSpPr>
          <p:nvPr>
            <p:ph type="sldNum" sz="quarter" idx="5"/>
          </p:nvPr>
        </p:nvSpPr>
        <p:spPr/>
        <p:txBody>
          <a:bodyPr/>
          <a:lstStyle/>
          <a:p>
            <a:fld id="{388E15DE-F169-BD44-9D1B-5D4A8AD642C7}" type="slidenum">
              <a:rPr lang="en-US" smtClean="0"/>
              <a:pPr/>
              <a:t>156</a:t>
            </a:fld>
            <a:endParaRPr lang="en-US" dirty="0"/>
          </a:p>
        </p:txBody>
      </p:sp>
    </p:spTree>
    <p:extLst>
      <p:ext uri="{BB962C8B-B14F-4D97-AF65-F5344CB8AC3E}">
        <p14:creationId xmlns:p14="http://schemas.microsoft.com/office/powerpoint/2010/main" val="317471622"/>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3606f1c2d_30: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3606f1c2d_30:notes"/>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r>
              <a:rPr lang="en-US" dirty="0"/>
              <a:t>https://studentaid.gov/aid-estimator/  ADD THE ESTIMATOR TO THIS SLIDE…. </a:t>
            </a:r>
            <a:endParaRPr dirty="0"/>
          </a:p>
        </p:txBody>
      </p:sp>
    </p:spTree>
    <p:extLst>
      <p:ext uri="{BB962C8B-B14F-4D97-AF65-F5344CB8AC3E}">
        <p14:creationId xmlns:p14="http://schemas.microsoft.com/office/powerpoint/2010/main" val="1207150394"/>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35f391192_029: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35f391192_029:notes"/>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endParaRPr/>
          </a:p>
        </p:txBody>
      </p:sp>
    </p:spTree>
    <p:extLst>
      <p:ext uri="{BB962C8B-B14F-4D97-AF65-F5344CB8AC3E}">
        <p14:creationId xmlns:p14="http://schemas.microsoft.com/office/powerpoint/2010/main" val="3726812030"/>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8E15DE-F169-BD44-9D1B-5D4A8AD642C7}" type="slidenum">
              <a:rPr lang="en-US" smtClean="0"/>
              <a:pPr/>
              <a:t>160</a:t>
            </a:fld>
            <a:endParaRPr lang="en-US" dirty="0"/>
          </a:p>
        </p:txBody>
      </p:sp>
    </p:spTree>
    <p:extLst>
      <p:ext uri="{BB962C8B-B14F-4D97-AF65-F5344CB8AC3E}">
        <p14:creationId xmlns:p14="http://schemas.microsoft.com/office/powerpoint/2010/main" val="127435161"/>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8E15DE-F169-BD44-9D1B-5D4A8AD642C7}" type="slidenum">
              <a:rPr lang="en-US" smtClean="0"/>
              <a:pPr/>
              <a:t>161</a:t>
            </a:fld>
            <a:endParaRPr lang="en-US" dirty="0"/>
          </a:p>
        </p:txBody>
      </p:sp>
    </p:spTree>
    <p:extLst>
      <p:ext uri="{BB962C8B-B14F-4D97-AF65-F5344CB8AC3E}">
        <p14:creationId xmlns:p14="http://schemas.microsoft.com/office/powerpoint/2010/main" val="3242562300"/>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3606f1c2d_30: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3606f1c2d_30:notes"/>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pPr marL="291636" indent="-291636"/>
            <a:endParaRPr b="1" dirty="0"/>
          </a:p>
        </p:txBody>
      </p:sp>
    </p:spTree>
    <p:extLst>
      <p:ext uri="{BB962C8B-B14F-4D97-AF65-F5344CB8AC3E}">
        <p14:creationId xmlns:p14="http://schemas.microsoft.com/office/powerpoint/2010/main" val="16643246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150000"/>
              </a:lnSpc>
              <a:buFont typeface="Verdana" panose="020B0604020202020204" pitchFamily="34" charset="0"/>
              <a:buChar char="•"/>
            </a:pPr>
            <a:r>
              <a:rPr lang="en-US" sz="1800" b="1" dirty="0"/>
              <a:t>There will be a new face to studentaid.gov</a:t>
            </a:r>
          </a:p>
          <a:p>
            <a:pPr marL="285750" indent="-285750">
              <a:lnSpc>
                <a:spcPct val="150000"/>
              </a:lnSpc>
              <a:buFont typeface="Verdana" panose="020B0604020202020204" pitchFamily="34" charset="0"/>
              <a:buChar char="•"/>
            </a:pPr>
            <a:r>
              <a:rPr lang="en-US" sz="1800" b="1" dirty="0"/>
              <a:t>Website construction is still in progress</a:t>
            </a:r>
          </a:p>
          <a:p>
            <a:pPr marL="285750" indent="-285750">
              <a:lnSpc>
                <a:spcPct val="150000"/>
              </a:lnSpc>
              <a:buFont typeface="Verdana" panose="020B0604020202020204" pitchFamily="34" charset="0"/>
              <a:buChar char="•"/>
            </a:pPr>
            <a:r>
              <a:rPr lang="en-US" sz="1800" b="1" dirty="0"/>
              <a:t>NOTE that applicants for 2024-2025 may still create their FSA ID now</a:t>
            </a:r>
          </a:p>
          <a:p>
            <a:endParaRPr lang="en-US" dirty="0"/>
          </a:p>
        </p:txBody>
      </p:sp>
      <p:sp>
        <p:nvSpPr>
          <p:cNvPr id="4" name="Slide Number Placeholder 3"/>
          <p:cNvSpPr>
            <a:spLocks noGrp="1"/>
          </p:cNvSpPr>
          <p:nvPr>
            <p:ph type="sldNum" sz="quarter" idx="5"/>
          </p:nvPr>
        </p:nvSpPr>
        <p:spPr/>
        <p:txBody>
          <a:bodyPr/>
          <a:lstStyle/>
          <a:p>
            <a:fld id="{388E15DE-F169-BD44-9D1B-5D4A8AD642C7}" type="slidenum">
              <a:rPr lang="en-US" smtClean="0"/>
              <a:pPr/>
              <a:t>22</a:t>
            </a:fld>
            <a:endParaRPr lang="en-US" dirty="0"/>
          </a:p>
        </p:txBody>
      </p:sp>
    </p:spTree>
    <p:extLst>
      <p:ext uri="{BB962C8B-B14F-4D97-AF65-F5344CB8AC3E}">
        <p14:creationId xmlns:p14="http://schemas.microsoft.com/office/powerpoint/2010/main" val="39378282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05790" indent="-285750">
              <a:buFont typeface="Verdana" panose="020B0604020202020204" pitchFamily="34" charset="0"/>
              <a:buChar char="•"/>
            </a:pPr>
            <a:r>
              <a:rPr lang="en-US" sz="1800" b="1" dirty="0"/>
              <a:t>Select the “Create Account” button</a:t>
            </a:r>
          </a:p>
          <a:p>
            <a:pPr marL="605790" indent="-285750">
              <a:buFont typeface="Verdana" panose="020B0604020202020204" pitchFamily="34" charset="0"/>
              <a:buChar char="•"/>
            </a:pPr>
            <a:r>
              <a:rPr lang="en-US" sz="1800" b="1" dirty="0"/>
              <a:t>On the “Create an Account (FSA ID)” page, select the “Get Started” </a:t>
            </a:r>
          </a:p>
          <a:p>
            <a:endParaRPr lang="en-US" dirty="0"/>
          </a:p>
        </p:txBody>
      </p:sp>
      <p:sp>
        <p:nvSpPr>
          <p:cNvPr id="4" name="Slide Number Placeholder 3"/>
          <p:cNvSpPr>
            <a:spLocks noGrp="1"/>
          </p:cNvSpPr>
          <p:nvPr>
            <p:ph type="sldNum" sz="quarter" idx="5"/>
          </p:nvPr>
        </p:nvSpPr>
        <p:spPr/>
        <p:txBody>
          <a:bodyPr/>
          <a:lstStyle/>
          <a:p>
            <a:fld id="{388E15DE-F169-BD44-9D1B-5D4A8AD642C7}" type="slidenum">
              <a:rPr lang="en-US" smtClean="0"/>
              <a:pPr/>
              <a:t>23</a:t>
            </a:fld>
            <a:endParaRPr lang="en-US" dirty="0"/>
          </a:p>
        </p:txBody>
      </p:sp>
    </p:spTree>
    <p:extLst>
      <p:ext uri="{BB962C8B-B14F-4D97-AF65-F5344CB8AC3E}">
        <p14:creationId xmlns:p14="http://schemas.microsoft.com/office/powerpoint/2010/main" val="4722717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Verdana" panose="020B0604020202020204" pitchFamily="34" charset="0"/>
              <a:buNone/>
            </a:pPr>
            <a:endParaRPr lang="en-US" sz="1800" b="1" dirty="0"/>
          </a:p>
          <a:p>
            <a:pPr marL="628650" lvl="1" indent="-171450">
              <a:buFont typeface="Verdana" panose="020B0604020202020204" pitchFamily="34" charset="0"/>
              <a:buChar char="•"/>
            </a:pPr>
            <a:endParaRPr lang="en-US" sz="1800" b="1" dirty="0"/>
          </a:p>
          <a:p>
            <a:endParaRPr lang="en-US" dirty="0"/>
          </a:p>
        </p:txBody>
      </p:sp>
      <p:sp>
        <p:nvSpPr>
          <p:cNvPr id="4" name="Slide Number Placeholder 3"/>
          <p:cNvSpPr>
            <a:spLocks noGrp="1"/>
          </p:cNvSpPr>
          <p:nvPr>
            <p:ph type="sldNum" sz="quarter" idx="5"/>
          </p:nvPr>
        </p:nvSpPr>
        <p:spPr/>
        <p:txBody>
          <a:bodyPr/>
          <a:lstStyle/>
          <a:p>
            <a:fld id="{388E15DE-F169-BD44-9D1B-5D4A8AD642C7}" type="slidenum">
              <a:rPr lang="en-US" smtClean="0"/>
              <a:pPr/>
              <a:t>24</a:t>
            </a:fld>
            <a:endParaRPr lang="en-US" dirty="0"/>
          </a:p>
        </p:txBody>
      </p:sp>
    </p:spTree>
    <p:extLst>
      <p:ext uri="{BB962C8B-B14F-4D97-AF65-F5344CB8AC3E}">
        <p14:creationId xmlns:p14="http://schemas.microsoft.com/office/powerpoint/2010/main" val="35040682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8E15DE-F169-BD44-9D1B-5D4A8AD642C7}" type="slidenum">
              <a:rPr lang="en-US" smtClean="0"/>
              <a:pPr/>
              <a:t>25</a:t>
            </a:fld>
            <a:endParaRPr lang="en-US" dirty="0"/>
          </a:p>
        </p:txBody>
      </p:sp>
    </p:spTree>
    <p:extLst>
      <p:ext uri="{BB962C8B-B14F-4D97-AF65-F5344CB8AC3E}">
        <p14:creationId xmlns:p14="http://schemas.microsoft.com/office/powerpoint/2010/main" val="36864525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8E15DE-F169-BD44-9D1B-5D4A8AD642C7}" type="slidenum">
              <a:rPr lang="en-US" smtClean="0"/>
              <a:pPr/>
              <a:t>27</a:t>
            </a:fld>
            <a:endParaRPr lang="en-US" dirty="0"/>
          </a:p>
        </p:txBody>
      </p:sp>
    </p:spTree>
    <p:extLst>
      <p:ext uri="{BB962C8B-B14F-4D97-AF65-F5344CB8AC3E}">
        <p14:creationId xmlns:p14="http://schemas.microsoft.com/office/powerpoint/2010/main" val="40257951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3606f1c2d_30: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3606f1c2d_30:notes"/>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endParaRPr dirty="0"/>
          </a:p>
        </p:txBody>
      </p:sp>
    </p:spTree>
    <p:extLst>
      <p:ext uri="{BB962C8B-B14F-4D97-AF65-F5344CB8AC3E}">
        <p14:creationId xmlns:p14="http://schemas.microsoft.com/office/powerpoint/2010/main" val="24222089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That this not a real QR code at this time. </a:t>
            </a:r>
          </a:p>
        </p:txBody>
      </p:sp>
      <p:sp>
        <p:nvSpPr>
          <p:cNvPr id="4" name="Slide Number Placeholder 3"/>
          <p:cNvSpPr>
            <a:spLocks noGrp="1"/>
          </p:cNvSpPr>
          <p:nvPr>
            <p:ph type="sldNum" sz="quarter" idx="5"/>
          </p:nvPr>
        </p:nvSpPr>
        <p:spPr/>
        <p:txBody>
          <a:bodyPr/>
          <a:lstStyle/>
          <a:p>
            <a:fld id="{388E15DE-F169-BD44-9D1B-5D4A8AD642C7}" type="slidenum">
              <a:rPr lang="en-US" smtClean="0"/>
              <a:pPr/>
              <a:t>28</a:t>
            </a:fld>
            <a:endParaRPr lang="en-US" dirty="0"/>
          </a:p>
        </p:txBody>
      </p:sp>
    </p:spTree>
    <p:extLst>
      <p:ext uri="{BB962C8B-B14F-4D97-AF65-F5344CB8AC3E}">
        <p14:creationId xmlns:p14="http://schemas.microsoft.com/office/powerpoint/2010/main" val="25423508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8E15DE-F169-BD44-9D1B-5D4A8AD642C7}" type="slidenum">
              <a:rPr lang="en-US" smtClean="0"/>
              <a:pPr/>
              <a:t>29</a:t>
            </a:fld>
            <a:endParaRPr lang="en-US" dirty="0"/>
          </a:p>
        </p:txBody>
      </p:sp>
    </p:spTree>
    <p:extLst>
      <p:ext uri="{BB962C8B-B14F-4D97-AF65-F5344CB8AC3E}">
        <p14:creationId xmlns:p14="http://schemas.microsoft.com/office/powerpoint/2010/main" val="39720336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35f391192_029: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35f391192_029:notes"/>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endParaRPr/>
          </a:p>
        </p:txBody>
      </p:sp>
    </p:spTree>
    <p:extLst>
      <p:ext uri="{BB962C8B-B14F-4D97-AF65-F5344CB8AC3E}">
        <p14:creationId xmlns:p14="http://schemas.microsoft.com/office/powerpoint/2010/main" val="15603317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8E15DE-F169-BD44-9D1B-5D4A8AD642C7}" type="slidenum">
              <a:rPr lang="en-US" smtClean="0"/>
              <a:pPr/>
              <a:t>31</a:t>
            </a:fld>
            <a:endParaRPr lang="en-US" dirty="0"/>
          </a:p>
        </p:txBody>
      </p:sp>
    </p:spTree>
    <p:extLst>
      <p:ext uri="{BB962C8B-B14F-4D97-AF65-F5344CB8AC3E}">
        <p14:creationId xmlns:p14="http://schemas.microsoft.com/office/powerpoint/2010/main" val="24752442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388E15DE-F169-BD44-9D1B-5D4A8AD642C7}" type="slidenum">
              <a:rPr lang="en-US" smtClean="0"/>
              <a:pPr/>
              <a:t>32</a:t>
            </a:fld>
            <a:endParaRPr lang="en-US" dirty="0"/>
          </a:p>
        </p:txBody>
      </p:sp>
    </p:spTree>
    <p:extLst>
      <p:ext uri="{BB962C8B-B14F-4D97-AF65-F5344CB8AC3E}">
        <p14:creationId xmlns:p14="http://schemas.microsoft.com/office/powerpoint/2010/main" val="27951458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 the change:  For pregnant applicants that having a dependent is the only thing that makes them independent, must file a dependent and notify the financial aid office after the child is born.  </a:t>
            </a:r>
          </a:p>
          <a:p>
            <a:endParaRPr lang="en-US" dirty="0"/>
          </a:p>
        </p:txBody>
      </p:sp>
      <p:sp>
        <p:nvSpPr>
          <p:cNvPr id="4" name="Slide Number Placeholder 3"/>
          <p:cNvSpPr>
            <a:spLocks noGrp="1"/>
          </p:cNvSpPr>
          <p:nvPr>
            <p:ph type="sldNum" sz="quarter" idx="5"/>
          </p:nvPr>
        </p:nvSpPr>
        <p:spPr/>
        <p:txBody>
          <a:bodyPr/>
          <a:lstStyle/>
          <a:p>
            <a:fld id="{388E15DE-F169-BD44-9D1B-5D4A8AD642C7}" type="slidenum">
              <a:rPr lang="en-US" smtClean="0"/>
              <a:pPr/>
              <a:t>33</a:t>
            </a:fld>
            <a:endParaRPr lang="en-US" dirty="0"/>
          </a:p>
        </p:txBody>
      </p:sp>
    </p:spTree>
    <p:extLst>
      <p:ext uri="{BB962C8B-B14F-4D97-AF65-F5344CB8AC3E}">
        <p14:creationId xmlns:p14="http://schemas.microsoft.com/office/powerpoint/2010/main" val="22936687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8E15DE-F169-BD44-9D1B-5D4A8AD642C7}" type="slidenum">
              <a:rPr lang="en-US" smtClean="0"/>
              <a:pPr/>
              <a:t>34</a:t>
            </a:fld>
            <a:endParaRPr lang="en-US" dirty="0"/>
          </a:p>
        </p:txBody>
      </p:sp>
    </p:spTree>
    <p:extLst>
      <p:ext uri="{BB962C8B-B14F-4D97-AF65-F5344CB8AC3E}">
        <p14:creationId xmlns:p14="http://schemas.microsoft.com/office/powerpoint/2010/main" val="36144388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8E15DE-F169-BD44-9D1B-5D4A8AD642C7}" type="slidenum">
              <a:rPr lang="en-US" smtClean="0"/>
              <a:pPr/>
              <a:t>35</a:t>
            </a:fld>
            <a:endParaRPr lang="en-US" dirty="0"/>
          </a:p>
        </p:txBody>
      </p:sp>
    </p:spTree>
    <p:extLst>
      <p:ext uri="{BB962C8B-B14F-4D97-AF65-F5344CB8AC3E}">
        <p14:creationId xmlns:p14="http://schemas.microsoft.com/office/powerpoint/2010/main" val="35948001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8E15DE-F169-BD44-9D1B-5D4A8AD642C7}" type="slidenum">
              <a:rPr lang="en-US" smtClean="0"/>
              <a:pPr/>
              <a:t>36</a:t>
            </a:fld>
            <a:endParaRPr lang="en-US" dirty="0"/>
          </a:p>
        </p:txBody>
      </p:sp>
    </p:spTree>
    <p:extLst>
      <p:ext uri="{BB962C8B-B14F-4D97-AF65-F5344CB8AC3E}">
        <p14:creationId xmlns:p14="http://schemas.microsoft.com/office/powerpoint/2010/main" val="24861062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4"/>
        <p:cNvGrpSpPr/>
        <p:nvPr/>
      </p:nvGrpSpPr>
      <p:grpSpPr>
        <a:xfrm>
          <a:off x="0" y="0"/>
          <a:ext cx="0" cy="0"/>
          <a:chOff x="0" y="0"/>
          <a:chExt cx="0" cy="0"/>
        </a:xfrm>
      </p:grpSpPr>
      <p:sp>
        <p:nvSpPr>
          <p:cNvPr id="1495" name="Google Shape;1495;p94: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6" name="Google Shape;1496;p94:notes"/>
          <p:cNvSpPr txBox="1">
            <a:spLocks noGrp="1"/>
          </p:cNvSpPr>
          <p:nvPr>
            <p:ph type="body" idx="1"/>
          </p:nvPr>
        </p:nvSpPr>
        <p:spPr>
          <a:xfrm>
            <a:off x="702310" y="4480004"/>
            <a:ext cx="5618480" cy="3665458"/>
          </a:xfrm>
          <a:prstGeom prst="rect">
            <a:avLst/>
          </a:prstGeom>
          <a:noFill/>
          <a:ln>
            <a:noFill/>
          </a:ln>
        </p:spPr>
        <p:txBody>
          <a:bodyPr spcFirstLastPara="1" wrap="square" lIns="93308" tIns="46641" rIns="93308" bIns="46641" anchor="t" anchorCtr="0">
            <a:noAutofit/>
          </a:bodyPr>
          <a:lstStyle/>
          <a:p>
            <a:endParaRPr dirty="0"/>
          </a:p>
        </p:txBody>
      </p:sp>
      <p:sp>
        <p:nvSpPr>
          <p:cNvPr id="1497" name="Google Shape;1497;p94:notes"/>
          <p:cNvSpPr txBox="1">
            <a:spLocks noGrp="1"/>
          </p:cNvSpPr>
          <p:nvPr>
            <p:ph type="sldNum" idx="12"/>
          </p:nvPr>
        </p:nvSpPr>
        <p:spPr>
          <a:xfrm>
            <a:off x="3978132" y="8842030"/>
            <a:ext cx="3043343" cy="467071"/>
          </a:xfrm>
          <a:prstGeom prst="rect">
            <a:avLst/>
          </a:prstGeom>
          <a:noFill/>
          <a:ln>
            <a:noFill/>
          </a:ln>
        </p:spPr>
        <p:txBody>
          <a:bodyPr spcFirstLastPara="1" wrap="square" lIns="93308" tIns="46641" rIns="93308" bIns="46641" anchor="b" anchorCtr="0">
            <a:noAutofit/>
          </a:bodyPr>
          <a:lstStyle/>
          <a:p>
            <a:pPr defTabSz="933237">
              <a:buClr>
                <a:srgbClr val="000000"/>
              </a:buClr>
              <a:buSzPts val="1200"/>
              <a:defRPr/>
            </a:pPr>
            <a:fld id="{00000000-1234-1234-1234-123412341234}" type="slidenum">
              <a:rPr lang="en-US" kern="0">
                <a:solidFill>
                  <a:srgbClr val="000000"/>
                </a:solidFill>
                <a:ea typeface="Verdana" panose="020B0604030504040204" pitchFamily="34" charset="0"/>
                <a:cs typeface="Calibri"/>
                <a:sym typeface="Calibri"/>
              </a:rPr>
              <a:pPr defTabSz="933237">
                <a:buClr>
                  <a:srgbClr val="000000"/>
                </a:buClr>
                <a:buSzPts val="1200"/>
                <a:defRPr/>
              </a:pPr>
              <a:t>37</a:t>
            </a:fld>
            <a:endParaRPr kern="0" dirty="0">
              <a:solidFill>
                <a:srgbClr val="000000"/>
              </a:solidFill>
              <a:ea typeface="Verdana" panose="020B0604030504040204" pitchFamily="34" charset="0"/>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8E15DE-F169-BD44-9D1B-5D4A8AD642C7}" type="slidenum">
              <a:rPr lang="en-US" smtClean="0"/>
              <a:pPr/>
              <a:t>4</a:t>
            </a:fld>
            <a:endParaRPr lang="en-US" dirty="0"/>
          </a:p>
        </p:txBody>
      </p:sp>
    </p:spTree>
    <p:extLst>
      <p:ext uri="{BB962C8B-B14F-4D97-AF65-F5344CB8AC3E}">
        <p14:creationId xmlns:p14="http://schemas.microsoft.com/office/powerpoint/2010/main" val="34556644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8E15DE-F169-BD44-9D1B-5D4A8AD642C7}" type="slidenum">
              <a:rPr lang="en-US" smtClean="0"/>
              <a:pPr/>
              <a:t>38</a:t>
            </a:fld>
            <a:endParaRPr lang="en-US" dirty="0"/>
          </a:p>
        </p:txBody>
      </p:sp>
    </p:spTree>
    <p:extLst>
      <p:ext uri="{BB962C8B-B14F-4D97-AF65-F5344CB8AC3E}">
        <p14:creationId xmlns:p14="http://schemas.microsoft.com/office/powerpoint/2010/main" val="15637082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pPr defTabSz="933237">
              <a:defRPr/>
            </a:pPr>
            <a:fld id="{1A337998-53FF-4963-8926-810F5AB3C722}" type="slidenum">
              <a:rPr lang="en-US">
                <a:solidFill>
                  <a:prstClr val="black"/>
                </a:solidFill>
              </a:rPr>
              <a:pPr defTabSz="933237">
                <a:defRPr/>
              </a:pPr>
              <a:t>39</a:t>
            </a:fld>
            <a:endParaRPr lang="en-US" dirty="0">
              <a:solidFill>
                <a:prstClr val="black"/>
              </a:solidFill>
            </a:endParaRPr>
          </a:p>
        </p:txBody>
      </p:sp>
    </p:spTree>
    <p:extLst>
      <p:ext uri="{BB962C8B-B14F-4D97-AF65-F5344CB8AC3E}">
        <p14:creationId xmlns:p14="http://schemas.microsoft.com/office/powerpoint/2010/main" val="21431894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0"/>
        <p:cNvGrpSpPr/>
        <p:nvPr/>
      </p:nvGrpSpPr>
      <p:grpSpPr>
        <a:xfrm>
          <a:off x="0" y="0"/>
          <a:ext cx="0" cy="0"/>
          <a:chOff x="0" y="0"/>
          <a:chExt cx="0" cy="0"/>
        </a:xfrm>
      </p:grpSpPr>
      <p:sp>
        <p:nvSpPr>
          <p:cNvPr id="1001" name="Google Shape;1001;p29: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2" name="Google Shape;1002;p29:notes"/>
          <p:cNvSpPr txBox="1">
            <a:spLocks noGrp="1"/>
          </p:cNvSpPr>
          <p:nvPr>
            <p:ph type="body" idx="1"/>
          </p:nvPr>
        </p:nvSpPr>
        <p:spPr>
          <a:xfrm>
            <a:off x="702310" y="4480004"/>
            <a:ext cx="5618480" cy="3665458"/>
          </a:xfrm>
          <a:prstGeom prst="rect">
            <a:avLst/>
          </a:prstGeom>
          <a:noFill/>
          <a:ln>
            <a:noFill/>
          </a:ln>
        </p:spPr>
        <p:txBody>
          <a:bodyPr spcFirstLastPara="1" wrap="square" lIns="93308" tIns="46641" rIns="93308" bIns="46641" anchor="t" anchorCtr="0">
            <a:noAutofit/>
          </a:bodyPr>
          <a:lstStyle/>
          <a:p>
            <a:endParaRPr dirty="0"/>
          </a:p>
        </p:txBody>
      </p:sp>
      <p:sp>
        <p:nvSpPr>
          <p:cNvPr id="1003" name="Google Shape;1003;p29:notes"/>
          <p:cNvSpPr txBox="1">
            <a:spLocks noGrp="1"/>
          </p:cNvSpPr>
          <p:nvPr>
            <p:ph type="sldNum" idx="12"/>
          </p:nvPr>
        </p:nvSpPr>
        <p:spPr>
          <a:xfrm>
            <a:off x="3978132" y="8842030"/>
            <a:ext cx="3043343" cy="467071"/>
          </a:xfrm>
          <a:prstGeom prst="rect">
            <a:avLst/>
          </a:prstGeom>
          <a:noFill/>
          <a:ln>
            <a:noFill/>
          </a:ln>
        </p:spPr>
        <p:txBody>
          <a:bodyPr spcFirstLastPara="1" wrap="square" lIns="93308" tIns="46641" rIns="93308" bIns="46641" anchor="b" anchorCtr="0">
            <a:noAutofit/>
          </a:bodyPr>
          <a:lstStyle/>
          <a:p>
            <a:pPr defTabSz="933237">
              <a:buClr>
                <a:srgbClr val="000000"/>
              </a:buClr>
              <a:buSzPts val="1200"/>
              <a:defRPr/>
            </a:pPr>
            <a:fld id="{00000000-1234-1234-1234-123412341234}" type="slidenum">
              <a:rPr lang="en-US" kern="0">
                <a:solidFill>
                  <a:srgbClr val="000000"/>
                </a:solidFill>
                <a:ea typeface="Verdana" panose="020B0604030504040204" pitchFamily="34" charset="0"/>
                <a:cs typeface="Calibri"/>
                <a:sym typeface="Calibri"/>
              </a:rPr>
              <a:pPr defTabSz="933237">
                <a:buClr>
                  <a:srgbClr val="000000"/>
                </a:buClr>
                <a:buSzPts val="1200"/>
                <a:defRPr/>
              </a:pPr>
              <a:t>40</a:t>
            </a:fld>
            <a:endParaRPr kern="0" dirty="0">
              <a:solidFill>
                <a:srgbClr val="000000"/>
              </a:solidFill>
              <a:ea typeface="Verdana" panose="020B0604030504040204" pitchFamily="34" charset="0"/>
              <a:cs typeface="Calibri"/>
              <a:sym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207125" cy="3490913"/>
          </a:xfrm>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pPr defTabSz="933237">
              <a:defRPr/>
            </a:pPr>
            <a:fld id="{1A337998-53FF-4963-8926-810F5AB3C722}" type="slidenum">
              <a:rPr lang="en-US">
                <a:solidFill>
                  <a:prstClr val="black"/>
                </a:solidFill>
              </a:rPr>
              <a:pPr defTabSz="933237">
                <a:defRPr/>
              </a:pPr>
              <a:t>41</a:t>
            </a:fld>
            <a:endParaRPr lang="en-US" dirty="0">
              <a:solidFill>
                <a:prstClr val="black"/>
              </a:solidFill>
            </a:endParaRPr>
          </a:p>
        </p:txBody>
      </p:sp>
    </p:spTree>
    <p:extLst>
      <p:ext uri="{BB962C8B-B14F-4D97-AF65-F5344CB8AC3E}">
        <p14:creationId xmlns:p14="http://schemas.microsoft.com/office/powerpoint/2010/main" val="15526042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35f391192_029: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35f391192_029:notes"/>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endParaRPr/>
          </a:p>
        </p:txBody>
      </p:sp>
    </p:spTree>
    <p:extLst>
      <p:ext uri="{BB962C8B-B14F-4D97-AF65-F5344CB8AC3E}">
        <p14:creationId xmlns:p14="http://schemas.microsoft.com/office/powerpoint/2010/main" val="37607778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8E15DE-F169-BD44-9D1B-5D4A8AD642C7}" type="slidenum">
              <a:rPr lang="en-US" smtClean="0"/>
              <a:pPr/>
              <a:t>44</a:t>
            </a:fld>
            <a:endParaRPr lang="en-US" dirty="0"/>
          </a:p>
        </p:txBody>
      </p:sp>
    </p:spTree>
    <p:extLst>
      <p:ext uri="{BB962C8B-B14F-4D97-AF65-F5344CB8AC3E}">
        <p14:creationId xmlns:p14="http://schemas.microsoft.com/office/powerpoint/2010/main" val="22745547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35f391192_029: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35f391192_029:notes"/>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endParaRPr/>
          </a:p>
        </p:txBody>
      </p:sp>
    </p:spTree>
    <p:extLst>
      <p:ext uri="{BB962C8B-B14F-4D97-AF65-F5344CB8AC3E}">
        <p14:creationId xmlns:p14="http://schemas.microsoft.com/office/powerpoint/2010/main" val="14695934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attendees we will not cover every question that is presented on the FAFSA but will focus on those that have changed or could use some clarification. </a:t>
            </a:r>
          </a:p>
        </p:txBody>
      </p:sp>
      <p:sp>
        <p:nvSpPr>
          <p:cNvPr id="4" name="Slide Number Placeholder 3"/>
          <p:cNvSpPr>
            <a:spLocks noGrp="1"/>
          </p:cNvSpPr>
          <p:nvPr>
            <p:ph type="sldNum" sz="quarter" idx="10"/>
          </p:nvPr>
        </p:nvSpPr>
        <p:spPr/>
        <p:txBody>
          <a:bodyPr/>
          <a:lstStyle/>
          <a:p>
            <a:fld id="{9506C930-0C39-C14E-9A81-5D25950FD497}" type="slidenum">
              <a:rPr lang="en-US" smtClean="0"/>
              <a:t>47</a:t>
            </a:fld>
            <a:endParaRPr lang="en-US"/>
          </a:p>
        </p:txBody>
      </p:sp>
    </p:spTree>
    <p:extLst>
      <p:ext uri="{BB962C8B-B14F-4D97-AF65-F5344CB8AC3E}">
        <p14:creationId xmlns:p14="http://schemas.microsoft.com/office/powerpoint/2010/main" val="41388542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48</a:t>
            </a:fld>
            <a:endParaRPr lang="en-US"/>
          </a:p>
        </p:txBody>
      </p:sp>
    </p:spTree>
    <p:extLst>
      <p:ext uri="{BB962C8B-B14F-4D97-AF65-F5344CB8AC3E}">
        <p14:creationId xmlns:p14="http://schemas.microsoft.com/office/powerpoint/2010/main" val="16558648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49</a:t>
            </a:fld>
            <a:endParaRPr lang="en-US"/>
          </a:p>
        </p:txBody>
      </p:sp>
    </p:spTree>
    <p:extLst>
      <p:ext uri="{BB962C8B-B14F-4D97-AF65-F5344CB8AC3E}">
        <p14:creationId xmlns:p14="http://schemas.microsoft.com/office/powerpoint/2010/main" val="28056193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35f391192_029: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35f391192_029:notes"/>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endParaRPr/>
          </a:p>
        </p:txBody>
      </p:sp>
    </p:spTree>
    <p:extLst>
      <p:ext uri="{BB962C8B-B14F-4D97-AF65-F5344CB8AC3E}">
        <p14:creationId xmlns:p14="http://schemas.microsoft.com/office/powerpoint/2010/main" val="32541419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50</a:t>
            </a:fld>
            <a:endParaRPr lang="en-US"/>
          </a:p>
        </p:txBody>
      </p:sp>
    </p:spTree>
    <p:extLst>
      <p:ext uri="{BB962C8B-B14F-4D97-AF65-F5344CB8AC3E}">
        <p14:creationId xmlns:p14="http://schemas.microsoft.com/office/powerpoint/2010/main" val="31329208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51</a:t>
            </a:fld>
            <a:endParaRPr lang="en-US"/>
          </a:p>
        </p:txBody>
      </p:sp>
    </p:spTree>
    <p:extLst>
      <p:ext uri="{BB962C8B-B14F-4D97-AF65-F5344CB8AC3E}">
        <p14:creationId xmlns:p14="http://schemas.microsoft.com/office/powerpoint/2010/main" val="12274655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52</a:t>
            </a:fld>
            <a:endParaRPr lang="en-US"/>
          </a:p>
        </p:txBody>
      </p:sp>
    </p:spTree>
    <p:extLst>
      <p:ext uri="{BB962C8B-B14F-4D97-AF65-F5344CB8AC3E}">
        <p14:creationId xmlns:p14="http://schemas.microsoft.com/office/powerpoint/2010/main" val="191748544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PRESENTER: These onboarding slides only appear the first time the student logs in. </a:t>
            </a:r>
          </a:p>
        </p:txBody>
      </p:sp>
      <p:sp>
        <p:nvSpPr>
          <p:cNvPr id="4" name="Slide Number Placeholder 3"/>
          <p:cNvSpPr>
            <a:spLocks noGrp="1"/>
          </p:cNvSpPr>
          <p:nvPr>
            <p:ph type="sldNum" sz="quarter" idx="10"/>
          </p:nvPr>
        </p:nvSpPr>
        <p:spPr/>
        <p:txBody>
          <a:bodyPr/>
          <a:lstStyle/>
          <a:p>
            <a:fld id="{9506C930-0C39-C14E-9A81-5D25950FD497}" type="slidenum">
              <a:rPr lang="en-US" smtClean="0"/>
              <a:t>53</a:t>
            </a:fld>
            <a:endParaRPr lang="en-US"/>
          </a:p>
        </p:txBody>
      </p:sp>
    </p:spTree>
    <p:extLst>
      <p:ext uri="{BB962C8B-B14F-4D97-AF65-F5344CB8AC3E}">
        <p14:creationId xmlns:p14="http://schemas.microsoft.com/office/powerpoint/2010/main" val="313840690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06C930-0C39-C14E-9A81-5D25950FD497}" type="slidenum">
              <a:rPr lang="en-US" smtClean="0"/>
              <a:t>54</a:t>
            </a:fld>
            <a:endParaRPr lang="en-US"/>
          </a:p>
        </p:txBody>
      </p:sp>
    </p:spTree>
    <p:extLst>
      <p:ext uri="{BB962C8B-B14F-4D97-AF65-F5344CB8AC3E}">
        <p14:creationId xmlns:p14="http://schemas.microsoft.com/office/powerpoint/2010/main" val="373238504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06C930-0C39-C14E-9A81-5D25950FD497}" type="slidenum">
              <a:rPr lang="en-US" smtClean="0"/>
              <a:t>55</a:t>
            </a:fld>
            <a:endParaRPr lang="en-US"/>
          </a:p>
        </p:txBody>
      </p:sp>
    </p:spTree>
    <p:extLst>
      <p:ext uri="{BB962C8B-B14F-4D97-AF65-F5344CB8AC3E}">
        <p14:creationId xmlns:p14="http://schemas.microsoft.com/office/powerpoint/2010/main" val="3031173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consent also means no state aid and at many schools, may also mean no institutional aid. </a:t>
            </a:r>
          </a:p>
        </p:txBody>
      </p:sp>
      <p:sp>
        <p:nvSpPr>
          <p:cNvPr id="4" name="Slide Number Placeholder 3"/>
          <p:cNvSpPr>
            <a:spLocks noGrp="1"/>
          </p:cNvSpPr>
          <p:nvPr>
            <p:ph type="sldNum" sz="quarter" idx="10"/>
          </p:nvPr>
        </p:nvSpPr>
        <p:spPr/>
        <p:txBody>
          <a:bodyPr/>
          <a:lstStyle/>
          <a:p>
            <a:fld id="{9506C930-0C39-C14E-9A81-5D25950FD497}" type="slidenum">
              <a:rPr lang="en-US" smtClean="0"/>
              <a:t>56</a:t>
            </a:fld>
            <a:endParaRPr lang="en-US"/>
          </a:p>
        </p:txBody>
      </p:sp>
    </p:spTree>
    <p:extLst>
      <p:ext uri="{BB962C8B-B14F-4D97-AF65-F5344CB8AC3E}">
        <p14:creationId xmlns:p14="http://schemas.microsoft.com/office/powerpoint/2010/main" val="402797908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focus on the person circumstances section is to confirm a student’s dependency status and who the contributors will be.</a:t>
            </a:r>
          </a:p>
        </p:txBody>
      </p:sp>
      <p:sp>
        <p:nvSpPr>
          <p:cNvPr id="4" name="Slide Number Placeholder 3"/>
          <p:cNvSpPr>
            <a:spLocks noGrp="1"/>
          </p:cNvSpPr>
          <p:nvPr>
            <p:ph type="sldNum" sz="quarter" idx="10"/>
          </p:nvPr>
        </p:nvSpPr>
        <p:spPr/>
        <p:txBody>
          <a:bodyPr/>
          <a:lstStyle/>
          <a:p>
            <a:fld id="{9506C930-0C39-C14E-9A81-5D25950FD497}" type="slidenum">
              <a:rPr lang="en-US" smtClean="0"/>
              <a:t>57</a:t>
            </a:fld>
            <a:endParaRPr lang="en-US"/>
          </a:p>
        </p:txBody>
      </p:sp>
    </p:spTree>
    <p:extLst>
      <p:ext uri="{BB962C8B-B14F-4D97-AF65-F5344CB8AC3E}">
        <p14:creationId xmlns:p14="http://schemas.microsoft.com/office/powerpoint/2010/main" val="324911290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58</a:t>
            </a:fld>
            <a:endParaRPr lang="en-US"/>
          </a:p>
        </p:txBody>
      </p:sp>
    </p:spTree>
    <p:extLst>
      <p:ext uri="{BB962C8B-B14F-4D97-AF65-F5344CB8AC3E}">
        <p14:creationId xmlns:p14="http://schemas.microsoft.com/office/powerpoint/2010/main" val="296483172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59</a:t>
            </a:fld>
            <a:endParaRPr lang="en-US"/>
          </a:p>
        </p:txBody>
      </p:sp>
    </p:spTree>
    <p:extLst>
      <p:ext uri="{BB962C8B-B14F-4D97-AF65-F5344CB8AC3E}">
        <p14:creationId xmlns:p14="http://schemas.microsoft.com/office/powerpoint/2010/main" val="32179823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8E15DE-F169-BD44-9D1B-5D4A8AD642C7}" type="slidenum">
              <a:rPr lang="en-US" smtClean="0"/>
              <a:pPr/>
              <a:t>8</a:t>
            </a:fld>
            <a:endParaRPr lang="en-US" dirty="0"/>
          </a:p>
        </p:txBody>
      </p:sp>
    </p:spTree>
    <p:extLst>
      <p:ext uri="{BB962C8B-B14F-4D97-AF65-F5344CB8AC3E}">
        <p14:creationId xmlns:p14="http://schemas.microsoft.com/office/powerpoint/2010/main" val="267072893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60</a:t>
            </a:fld>
            <a:endParaRPr lang="en-US"/>
          </a:p>
        </p:txBody>
      </p:sp>
    </p:spTree>
    <p:extLst>
      <p:ext uri="{BB962C8B-B14F-4D97-AF65-F5344CB8AC3E}">
        <p14:creationId xmlns:p14="http://schemas.microsoft.com/office/powerpoint/2010/main" val="99596842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61</a:t>
            </a:fld>
            <a:endParaRPr lang="en-US"/>
          </a:p>
        </p:txBody>
      </p:sp>
    </p:spTree>
    <p:extLst>
      <p:ext uri="{BB962C8B-B14F-4D97-AF65-F5344CB8AC3E}">
        <p14:creationId xmlns:p14="http://schemas.microsoft.com/office/powerpoint/2010/main" val="404166987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62</a:t>
            </a:fld>
            <a:endParaRPr lang="en-US"/>
          </a:p>
        </p:txBody>
      </p:sp>
    </p:spTree>
    <p:extLst>
      <p:ext uri="{BB962C8B-B14F-4D97-AF65-F5344CB8AC3E}">
        <p14:creationId xmlns:p14="http://schemas.microsoft.com/office/powerpoint/2010/main" val="37710222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63</a:t>
            </a:fld>
            <a:endParaRPr lang="en-US"/>
          </a:p>
        </p:txBody>
      </p:sp>
    </p:spTree>
    <p:extLst>
      <p:ext uri="{BB962C8B-B14F-4D97-AF65-F5344CB8AC3E}">
        <p14:creationId xmlns:p14="http://schemas.microsoft.com/office/powerpoint/2010/main" val="77970698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06C930-0C39-C14E-9A81-5D25950FD497}" type="slidenum">
              <a:rPr lang="en-US" smtClean="0"/>
              <a:t>64</a:t>
            </a:fld>
            <a:endParaRPr lang="en-US"/>
          </a:p>
        </p:txBody>
      </p:sp>
    </p:spTree>
    <p:extLst>
      <p:ext uri="{BB962C8B-B14F-4D97-AF65-F5344CB8AC3E}">
        <p14:creationId xmlns:p14="http://schemas.microsoft.com/office/powerpoint/2010/main" val="15998000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 parent does not have an SSN, that box will force the student to provide the parent(s) mailing address. </a:t>
            </a:r>
          </a:p>
        </p:txBody>
      </p:sp>
      <p:sp>
        <p:nvSpPr>
          <p:cNvPr id="4" name="Slide Number Placeholder 3"/>
          <p:cNvSpPr>
            <a:spLocks noGrp="1"/>
          </p:cNvSpPr>
          <p:nvPr>
            <p:ph type="sldNum" sz="quarter" idx="10"/>
          </p:nvPr>
        </p:nvSpPr>
        <p:spPr/>
        <p:txBody>
          <a:bodyPr/>
          <a:lstStyle/>
          <a:p>
            <a:fld id="{9506C930-0C39-C14E-9A81-5D25950FD497}" type="slidenum">
              <a:rPr lang="en-US" smtClean="0"/>
              <a:t>65</a:t>
            </a:fld>
            <a:endParaRPr lang="en-US"/>
          </a:p>
        </p:txBody>
      </p:sp>
    </p:spTree>
    <p:extLst>
      <p:ext uri="{BB962C8B-B14F-4D97-AF65-F5344CB8AC3E}">
        <p14:creationId xmlns:p14="http://schemas.microsoft.com/office/powerpoint/2010/main" val="64232229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66</a:t>
            </a:fld>
            <a:endParaRPr lang="en-US"/>
          </a:p>
        </p:txBody>
      </p:sp>
    </p:spTree>
    <p:extLst>
      <p:ext uri="{BB962C8B-B14F-4D97-AF65-F5344CB8AC3E}">
        <p14:creationId xmlns:p14="http://schemas.microsoft.com/office/powerpoint/2010/main" val="214386173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PRESENTER:  the student MUST answer these questions to progress passed this,  but ‘prefer not to answer’ is an option. </a:t>
            </a:r>
          </a:p>
          <a:p>
            <a:endParaRPr lang="en-US" dirty="0"/>
          </a:p>
          <a:p>
            <a:r>
              <a:rPr lang="en-US" dirty="0"/>
              <a:t>Transgender question has been removed. </a:t>
            </a:r>
          </a:p>
        </p:txBody>
      </p:sp>
      <p:sp>
        <p:nvSpPr>
          <p:cNvPr id="4" name="Slide Number Placeholder 3"/>
          <p:cNvSpPr>
            <a:spLocks noGrp="1"/>
          </p:cNvSpPr>
          <p:nvPr>
            <p:ph type="sldNum" sz="quarter" idx="10"/>
          </p:nvPr>
        </p:nvSpPr>
        <p:spPr/>
        <p:txBody>
          <a:bodyPr/>
          <a:lstStyle/>
          <a:p>
            <a:fld id="{9506C930-0C39-C14E-9A81-5D25950FD497}" type="slidenum">
              <a:rPr lang="en-US" smtClean="0"/>
              <a:t>67</a:t>
            </a:fld>
            <a:endParaRPr lang="en-US"/>
          </a:p>
        </p:txBody>
      </p:sp>
    </p:spTree>
    <p:extLst>
      <p:ext uri="{BB962C8B-B14F-4D97-AF65-F5344CB8AC3E}">
        <p14:creationId xmlns:p14="http://schemas.microsoft.com/office/powerpoint/2010/main" val="90234267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68</a:t>
            </a:fld>
            <a:endParaRPr lang="en-US"/>
          </a:p>
        </p:txBody>
      </p:sp>
    </p:spTree>
    <p:extLst>
      <p:ext uri="{BB962C8B-B14F-4D97-AF65-F5344CB8AC3E}">
        <p14:creationId xmlns:p14="http://schemas.microsoft.com/office/powerpoint/2010/main" val="427800745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69</a:t>
            </a:fld>
            <a:endParaRPr lang="en-US"/>
          </a:p>
        </p:txBody>
      </p:sp>
    </p:spTree>
    <p:extLst>
      <p:ext uri="{BB962C8B-B14F-4D97-AF65-F5344CB8AC3E}">
        <p14:creationId xmlns:p14="http://schemas.microsoft.com/office/powerpoint/2010/main" val="40158762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8E15DE-F169-BD44-9D1B-5D4A8AD642C7}" type="slidenum">
              <a:rPr lang="en-US" smtClean="0"/>
              <a:pPr/>
              <a:t>9</a:t>
            </a:fld>
            <a:endParaRPr lang="en-US" dirty="0"/>
          </a:p>
        </p:txBody>
      </p:sp>
    </p:spTree>
    <p:extLst>
      <p:ext uri="{BB962C8B-B14F-4D97-AF65-F5344CB8AC3E}">
        <p14:creationId xmlns:p14="http://schemas.microsoft.com/office/powerpoint/2010/main" val="415720665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PRESENTER NOTE: this question is being update with more options related to attendance and completion of college. </a:t>
            </a:r>
          </a:p>
        </p:txBody>
      </p:sp>
      <p:sp>
        <p:nvSpPr>
          <p:cNvPr id="4" name="Slide Number Placeholder 3"/>
          <p:cNvSpPr>
            <a:spLocks noGrp="1"/>
          </p:cNvSpPr>
          <p:nvPr>
            <p:ph type="sldNum" sz="quarter" idx="10"/>
          </p:nvPr>
        </p:nvSpPr>
        <p:spPr/>
        <p:txBody>
          <a:bodyPr/>
          <a:lstStyle/>
          <a:p>
            <a:fld id="{9506C930-0C39-C14E-9A81-5D25950FD497}" type="slidenum">
              <a:rPr lang="en-US" smtClean="0"/>
              <a:t>70</a:t>
            </a:fld>
            <a:endParaRPr lang="en-US"/>
          </a:p>
        </p:txBody>
      </p:sp>
    </p:spTree>
    <p:extLst>
      <p:ext uri="{BB962C8B-B14F-4D97-AF65-F5344CB8AC3E}">
        <p14:creationId xmlns:p14="http://schemas.microsoft.com/office/powerpoint/2010/main" val="204964529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71</a:t>
            </a:fld>
            <a:endParaRPr lang="en-US"/>
          </a:p>
        </p:txBody>
      </p:sp>
    </p:spTree>
    <p:extLst>
      <p:ext uri="{BB962C8B-B14F-4D97-AF65-F5344CB8AC3E}">
        <p14:creationId xmlns:p14="http://schemas.microsoft.com/office/powerpoint/2010/main" val="330762404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72</a:t>
            </a:fld>
            <a:endParaRPr lang="en-US"/>
          </a:p>
        </p:txBody>
      </p:sp>
    </p:spTree>
    <p:extLst>
      <p:ext uri="{BB962C8B-B14F-4D97-AF65-F5344CB8AC3E}">
        <p14:creationId xmlns:p14="http://schemas.microsoft.com/office/powerpoint/2010/main" val="413354079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73</a:t>
            </a:fld>
            <a:endParaRPr lang="en-US"/>
          </a:p>
        </p:txBody>
      </p:sp>
    </p:spTree>
    <p:extLst>
      <p:ext uri="{BB962C8B-B14F-4D97-AF65-F5344CB8AC3E}">
        <p14:creationId xmlns:p14="http://schemas.microsoft.com/office/powerpoint/2010/main" val="307899891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74</a:t>
            </a:fld>
            <a:endParaRPr lang="en-US"/>
          </a:p>
        </p:txBody>
      </p:sp>
    </p:spTree>
    <p:extLst>
      <p:ext uri="{BB962C8B-B14F-4D97-AF65-F5344CB8AC3E}">
        <p14:creationId xmlns:p14="http://schemas.microsoft.com/office/powerpoint/2010/main" val="82536390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75</a:t>
            </a:fld>
            <a:endParaRPr lang="en-US"/>
          </a:p>
        </p:txBody>
      </p:sp>
    </p:spTree>
    <p:extLst>
      <p:ext uri="{BB962C8B-B14F-4D97-AF65-F5344CB8AC3E}">
        <p14:creationId xmlns:p14="http://schemas.microsoft.com/office/powerpoint/2010/main" val="421810467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76</a:t>
            </a:fld>
            <a:endParaRPr lang="en-US"/>
          </a:p>
        </p:txBody>
      </p:sp>
    </p:spTree>
    <p:extLst>
      <p:ext uri="{BB962C8B-B14F-4D97-AF65-F5344CB8AC3E}">
        <p14:creationId xmlns:p14="http://schemas.microsoft.com/office/powerpoint/2010/main" val="194179639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77</a:t>
            </a:fld>
            <a:endParaRPr lang="en-US"/>
          </a:p>
        </p:txBody>
      </p:sp>
    </p:spTree>
    <p:extLst>
      <p:ext uri="{BB962C8B-B14F-4D97-AF65-F5344CB8AC3E}">
        <p14:creationId xmlns:p14="http://schemas.microsoft.com/office/powerpoint/2010/main" val="66036248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Presenter:  Point out that colleges do not see what other colleges were listed on this form.</a:t>
            </a:r>
          </a:p>
        </p:txBody>
      </p:sp>
      <p:sp>
        <p:nvSpPr>
          <p:cNvPr id="4" name="Slide Number Placeholder 3"/>
          <p:cNvSpPr>
            <a:spLocks noGrp="1"/>
          </p:cNvSpPr>
          <p:nvPr>
            <p:ph type="sldNum" sz="quarter" idx="10"/>
          </p:nvPr>
        </p:nvSpPr>
        <p:spPr/>
        <p:txBody>
          <a:bodyPr/>
          <a:lstStyle/>
          <a:p>
            <a:fld id="{9506C930-0C39-C14E-9A81-5D25950FD497}" type="slidenum">
              <a:rPr lang="en-US" smtClean="0"/>
              <a:t>78</a:t>
            </a:fld>
            <a:endParaRPr lang="en-US"/>
          </a:p>
        </p:txBody>
      </p:sp>
    </p:spTree>
    <p:extLst>
      <p:ext uri="{BB962C8B-B14F-4D97-AF65-F5344CB8AC3E}">
        <p14:creationId xmlns:p14="http://schemas.microsoft.com/office/powerpoint/2010/main" val="210065563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Verdana" panose="020B0604020202020204" pitchFamily="34" charset="0"/>
              <a:buChar char="•"/>
              <a:tabLst/>
              <a:defRPr/>
            </a:pPr>
            <a:r>
              <a:rPr lang="en-US" dirty="0">
                <a:cs typeface="Verdana" panose="020B0604020202020204" pitchFamily="34" charset="0"/>
              </a:rPr>
              <a:t>The review page displays the responses that the student has provided in the FAFSA form. </a:t>
            </a:r>
          </a:p>
          <a:p>
            <a:pPr marL="171450" marR="0" lvl="0" indent="-171450" algn="l" defTabSz="914400" rtl="0" eaLnBrk="1" fontAlgn="auto" latinLnBrk="0" hangingPunct="1">
              <a:lnSpc>
                <a:spcPct val="100000"/>
              </a:lnSpc>
              <a:spcBef>
                <a:spcPts val="0"/>
              </a:spcBef>
              <a:spcAft>
                <a:spcPts val="0"/>
              </a:spcAft>
              <a:buClrTx/>
              <a:buSzTx/>
              <a:buFont typeface="Verdana" panose="020B0604020202020204" pitchFamily="34" charset="0"/>
              <a:buChar char="•"/>
              <a:tabLst/>
              <a:defRPr/>
            </a:pPr>
            <a:r>
              <a:rPr lang="en-US" dirty="0">
                <a:cs typeface="Verdana" panose="020B0604020202020204" pitchFamily="34" charset="0"/>
              </a:rPr>
              <a:t>The student</a:t>
            </a:r>
            <a:r>
              <a:rPr lang="en-US" dirty="0">
                <a:ea typeface="Verdana" panose="020B0604030504040204" pitchFamily="34" charset="0"/>
                <a:cs typeface="Verdana" panose="020B0604020202020204" pitchFamily="34" charset="0"/>
              </a:rPr>
              <a:t> can view all their responses by selecting "Expand All" or expand each section individually. </a:t>
            </a:r>
          </a:p>
          <a:p>
            <a:pPr marL="171450" marR="0" lvl="0" indent="-171450" algn="l" defTabSz="914400" rtl="0" eaLnBrk="1" fontAlgn="auto" latinLnBrk="0" hangingPunct="1">
              <a:lnSpc>
                <a:spcPct val="100000"/>
              </a:lnSpc>
              <a:spcBef>
                <a:spcPts val="0"/>
              </a:spcBef>
              <a:spcAft>
                <a:spcPts val="0"/>
              </a:spcAft>
              <a:buClrTx/>
              <a:buSzTx/>
              <a:buFont typeface="Verdana" panose="020B0604020202020204" pitchFamily="34" charset="0"/>
              <a:buChar char="•"/>
              <a:tabLst/>
              <a:defRPr/>
            </a:pPr>
            <a:r>
              <a:rPr lang="en-US" dirty="0">
                <a:ea typeface="Verdana" panose="020B0604030504040204" pitchFamily="34" charset="0"/>
                <a:cs typeface="Verdana" panose="020B0604020202020204" pitchFamily="34" charset="0"/>
              </a:rPr>
              <a:t>To edit a response, the student can select the question’s hyperlink and will be taken to the corresponding page. </a:t>
            </a:r>
          </a:p>
          <a:p>
            <a:pPr marL="171450" marR="0" lvl="0" indent="-171450" algn="l" defTabSz="914400" rtl="0" eaLnBrk="1" fontAlgn="auto" latinLnBrk="0" hangingPunct="1">
              <a:lnSpc>
                <a:spcPct val="100000"/>
              </a:lnSpc>
              <a:spcBef>
                <a:spcPts val="0"/>
              </a:spcBef>
              <a:spcAft>
                <a:spcPts val="0"/>
              </a:spcAft>
              <a:buClrTx/>
              <a:buSzTx/>
              <a:buFont typeface="Verdana" panose="020B0604020202020204" pitchFamily="34" charset="0"/>
              <a:buChar char="•"/>
              <a:tabLst/>
              <a:defRPr/>
            </a:pPr>
            <a:r>
              <a:rPr lang="en-US" dirty="0">
                <a:ea typeface="Verdana" panose="020B0604030504040204" pitchFamily="34" charset="0"/>
                <a:cs typeface="Verdana" panose="020B0604020202020204" pitchFamily="34" charset="0"/>
              </a:rPr>
              <a:t>Additionally, since the student invited their parent into the form, they see the parent contributor section and the status of their parent’s invite. </a:t>
            </a:r>
            <a:endParaRPr lang="en-US" dirty="0">
              <a:cs typeface="Verdana"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9506C930-0C39-C14E-9A81-5D25950FD497}" type="slidenum">
              <a:rPr lang="en-US" smtClean="0"/>
              <a:t>79</a:t>
            </a:fld>
            <a:endParaRPr lang="en-US"/>
          </a:p>
        </p:txBody>
      </p:sp>
    </p:spTree>
    <p:extLst>
      <p:ext uri="{BB962C8B-B14F-4D97-AF65-F5344CB8AC3E}">
        <p14:creationId xmlns:p14="http://schemas.microsoft.com/office/powerpoint/2010/main" val="37216595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8E15DE-F169-BD44-9D1B-5D4A8AD642C7}" type="slidenum">
              <a:rPr lang="en-US" smtClean="0"/>
              <a:pPr/>
              <a:t>11</a:t>
            </a:fld>
            <a:endParaRPr lang="en-US" dirty="0"/>
          </a:p>
        </p:txBody>
      </p:sp>
    </p:spTree>
    <p:extLst>
      <p:ext uri="{BB962C8B-B14F-4D97-AF65-F5344CB8AC3E}">
        <p14:creationId xmlns:p14="http://schemas.microsoft.com/office/powerpoint/2010/main" val="109898284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80</a:t>
            </a:fld>
            <a:endParaRPr lang="en-US"/>
          </a:p>
        </p:txBody>
      </p:sp>
    </p:spTree>
    <p:extLst>
      <p:ext uri="{BB962C8B-B14F-4D97-AF65-F5344CB8AC3E}">
        <p14:creationId xmlns:p14="http://schemas.microsoft.com/office/powerpoint/2010/main" val="397072709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Verdana" panose="020B0604020202020204" pitchFamily="34" charset="0"/>
              <a:buChar char="•"/>
              <a:tabLst/>
              <a:defRPr/>
            </a:pPr>
            <a:r>
              <a:rPr lang="en-US" dirty="0">
                <a:ea typeface="Verdana" panose="020B0604030504040204" pitchFamily="34" charset="0"/>
                <a:cs typeface="Verdana" panose="020B0604020202020204" pitchFamily="34" charset="0"/>
              </a:rPr>
              <a:t>On this page, the student acknowledges the terms and conditions of the FAFSA form and signs their section.</a:t>
            </a:r>
          </a:p>
          <a:p>
            <a:pPr marL="171450" marR="0" lvl="0" indent="-171450" algn="l" defTabSz="914400" rtl="0" eaLnBrk="1" fontAlgn="auto" latinLnBrk="0" hangingPunct="1">
              <a:lnSpc>
                <a:spcPct val="100000"/>
              </a:lnSpc>
              <a:spcBef>
                <a:spcPts val="0"/>
              </a:spcBef>
              <a:spcAft>
                <a:spcPts val="0"/>
              </a:spcAft>
              <a:buClrTx/>
              <a:buSzTx/>
              <a:buFont typeface="Verdana" panose="020B0604020202020204" pitchFamily="34" charset="0"/>
              <a:buChar char="•"/>
              <a:tabLst/>
              <a:defRPr/>
            </a:pPr>
            <a:r>
              <a:rPr lang="en-US" dirty="0">
                <a:ea typeface="Verdana" panose="020B0604030504040204" pitchFamily="34" charset="0"/>
                <a:cs typeface="Verdana" panose="020B0604020202020204" pitchFamily="34" charset="0"/>
              </a:rPr>
              <a:t> After agreeing and signing, the student is able to submit their section of the FAFSA form. Since parent information has not been provided, the FAFSA form is not considered complete and can’t be processed yet. </a:t>
            </a:r>
            <a:endParaRPr lang="en-US" dirty="0">
              <a:cs typeface="Verdana"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9506C930-0C39-C14E-9A81-5D25950FD497}" type="slidenum">
              <a:rPr lang="en-US" smtClean="0"/>
              <a:t>81</a:t>
            </a:fld>
            <a:endParaRPr lang="en-US"/>
          </a:p>
        </p:txBody>
      </p:sp>
    </p:spTree>
    <p:extLst>
      <p:ext uri="{BB962C8B-B14F-4D97-AF65-F5344CB8AC3E}">
        <p14:creationId xmlns:p14="http://schemas.microsoft.com/office/powerpoint/2010/main" val="382887638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82</a:t>
            </a:fld>
            <a:endParaRPr lang="en-US"/>
          </a:p>
        </p:txBody>
      </p:sp>
    </p:spTree>
    <p:extLst>
      <p:ext uri="{BB962C8B-B14F-4D97-AF65-F5344CB8AC3E}">
        <p14:creationId xmlns:p14="http://schemas.microsoft.com/office/powerpoint/2010/main" val="298412646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Verdana" panose="020B0604020202020204" pitchFamily="34" charset="0"/>
              <a:buChar char="•"/>
              <a:tabLst/>
              <a:defRPr/>
            </a:pPr>
            <a:r>
              <a:rPr lang="en-US" dirty="0">
                <a:cs typeface="Verdana" panose="020B0604020202020204" pitchFamily="34" charset="0"/>
              </a:rPr>
              <a:t>Upon signing the student section, the student is presented the student section complete page.</a:t>
            </a:r>
          </a:p>
          <a:p>
            <a:pPr marL="171450" marR="0" lvl="0" indent="-171450" algn="l" defTabSz="914400" rtl="0" eaLnBrk="1" fontAlgn="auto" latinLnBrk="0" hangingPunct="1">
              <a:lnSpc>
                <a:spcPct val="100000"/>
              </a:lnSpc>
              <a:spcBef>
                <a:spcPts val="0"/>
              </a:spcBef>
              <a:spcAft>
                <a:spcPts val="0"/>
              </a:spcAft>
              <a:buClrTx/>
              <a:buSzTx/>
              <a:buFont typeface="Verdana" panose="020B0604020202020204" pitchFamily="34" charset="0"/>
              <a:buChar char="•"/>
              <a:tabLst/>
              <a:defRPr/>
            </a:pPr>
            <a:r>
              <a:rPr lang="en-US" dirty="0">
                <a:cs typeface="Verdana" panose="020B0604020202020204" pitchFamily="34" charset="0"/>
              </a:rPr>
              <a:t> This page displays information for the student about next steps, including tracking their FAFSA form. </a:t>
            </a:r>
          </a:p>
          <a:p>
            <a:pPr marL="171450" marR="0" lvl="0" indent="-171450" algn="l" defTabSz="914400" rtl="0" eaLnBrk="1" fontAlgn="auto" latinLnBrk="0" hangingPunct="1">
              <a:lnSpc>
                <a:spcPct val="100000"/>
              </a:lnSpc>
              <a:spcBef>
                <a:spcPts val="0"/>
              </a:spcBef>
              <a:spcAft>
                <a:spcPts val="0"/>
              </a:spcAft>
              <a:buClrTx/>
              <a:buSzTx/>
              <a:buFont typeface="Verdana" panose="020B0604020202020204" pitchFamily="34" charset="0"/>
              <a:buChar char="•"/>
              <a:tabLst/>
              <a:defRPr/>
            </a:pPr>
            <a:r>
              <a:rPr lang="en-US" dirty="0">
                <a:cs typeface="Verdana" panose="020B0604020202020204" pitchFamily="34" charset="0"/>
              </a:rPr>
              <a:t>The student is reminded that their form is not completed and can’t be submitted until the parent completes the contributor section of the form and signs it.</a:t>
            </a:r>
          </a:p>
          <a:p>
            <a:pPr marL="171450" marR="0" lvl="0" indent="-171450" algn="l" defTabSz="914400" rtl="0" eaLnBrk="1" fontAlgn="auto" latinLnBrk="0" hangingPunct="1">
              <a:lnSpc>
                <a:spcPct val="100000"/>
              </a:lnSpc>
              <a:spcBef>
                <a:spcPts val="0"/>
              </a:spcBef>
              <a:spcAft>
                <a:spcPts val="0"/>
              </a:spcAft>
              <a:buClrTx/>
              <a:buSzTx/>
              <a:buFont typeface="Verdana" panose="020B0604020202020204" pitchFamily="34" charset="0"/>
              <a:buChar char="•"/>
              <a:tabLst/>
              <a:defRPr/>
            </a:pPr>
            <a:r>
              <a:rPr lang="en-US" dirty="0">
                <a:cs typeface="Verdana" panose="020B0604020202020204" pitchFamily="34" charset="0"/>
              </a:rPr>
              <a:t>Next, in this scenario, the student’s invited parent will enter the FAFSA form and complete the parent section. </a:t>
            </a:r>
          </a:p>
          <a:p>
            <a:endParaRPr lang="en-US" dirty="0"/>
          </a:p>
        </p:txBody>
      </p:sp>
      <p:sp>
        <p:nvSpPr>
          <p:cNvPr id="4" name="Slide Number Placeholder 3"/>
          <p:cNvSpPr>
            <a:spLocks noGrp="1"/>
          </p:cNvSpPr>
          <p:nvPr>
            <p:ph type="sldNum" sz="quarter" idx="10"/>
          </p:nvPr>
        </p:nvSpPr>
        <p:spPr/>
        <p:txBody>
          <a:bodyPr/>
          <a:lstStyle/>
          <a:p>
            <a:fld id="{9506C930-0C39-C14E-9A81-5D25950FD497}" type="slidenum">
              <a:rPr lang="en-US" smtClean="0"/>
              <a:t>83</a:t>
            </a:fld>
            <a:endParaRPr lang="en-US"/>
          </a:p>
        </p:txBody>
      </p:sp>
    </p:spTree>
    <p:extLst>
      <p:ext uri="{BB962C8B-B14F-4D97-AF65-F5344CB8AC3E}">
        <p14:creationId xmlns:p14="http://schemas.microsoft.com/office/powerpoint/2010/main" val="137443868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84</a:t>
            </a:fld>
            <a:endParaRPr lang="en-US"/>
          </a:p>
        </p:txBody>
      </p:sp>
    </p:spTree>
    <p:extLst>
      <p:ext uri="{BB962C8B-B14F-4D97-AF65-F5344CB8AC3E}">
        <p14:creationId xmlns:p14="http://schemas.microsoft.com/office/powerpoint/2010/main" val="338786935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Verdana" panose="020B0604020202020204" pitchFamily="34" charset="0"/>
              </a:rPr>
              <a:t>This is NOT a view within StudentAid.gov nor the FAFSA form.  It is a screenshot of the email the parent receives. </a:t>
            </a:r>
            <a:endParaRPr lang="en-US" b="1" dirty="0"/>
          </a:p>
        </p:txBody>
      </p:sp>
      <p:sp>
        <p:nvSpPr>
          <p:cNvPr id="4" name="Slide Number Placeholder 3"/>
          <p:cNvSpPr>
            <a:spLocks noGrp="1"/>
          </p:cNvSpPr>
          <p:nvPr>
            <p:ph type="sldNum" sz="quarter" idx="10"/>
          </p:nvPr>
        </p:nvSpPr>
        <p:spPr/>
        <p:txBody>
          <a:bodyPr/>
          <a:lstStyle/>
          <a:p>
            <a:fld id="{9506C930-0C39-C14E-9A81-5D25950FD497}" type="slidenum">
              <a:rPr lang="en-US" smtClean="0"/>
              <a:t>85</a:t>
            </a:fld>
            <a:endParaRPr lang="en-US"/>
          </a:p>
        </p:txBody>
      </p:sp>
    </p:spTree>
    <p:extLst>
      <p:ext uri="{BB962C8B-B14F-4D97-AF65-F5344CB8AC3E}">
        <p14:creationId xmlns:p14="http://schemas.microsoft.com/office/powerpoint/2010/main" val="401512580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dirty="0">
              <a:solidFill>
                <a:srgbClr val="000000"/>
              </a:solidFill>
              <a:effectLst/>
            </a:endParaRPr>
          </a:p>
        </p:txBody>
      </p:sp>
      <p:sp>
        <p:nvSpPr>
          <p:cNvPr id="4" name="Slide Number Placeholder 3"/>
          <p:cNvSpPr>
            <a:spLocks noGrp="1"/>
          </p:cNvSpPr>
          <p:nvPr>
            <p:ph type="sldNum" sz="quarter" idx="10"/>
          </p:nvPr>
        </p:nvSpPr>
        <p:spPr/>
        <p:txBody>
          <a:bodyPr/>
          <a:lstStyle/>
          <a:p>
            <a:fld id="{9506C930-0C39-C14E-9A81-5D25950FD497}" type="slidenum">
              <a:rPr lang="en-US" smtClean="0"/>
              <a:t>86</a:t>
            </a:fld>
            <a:endParaRPr lang="en-US"/>
          </a:p>
        </p:txBody>
      </p:sp>
    </p:spTree>
    <p:extLst>
      <p:ext uri="{BB962C8B-B14F-4D97-AF65-F5344CB8AC3E}">
        <p14:creationId xmlns:p14="http://schemas.microsoft.com/office/powerpoint/2010/main" val="266660509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87</a:t>
            </a:fld>
            <a:endParaRPr lang="en-US"/>
          </a:p>
        </p:txBody>
      </p:sp>
    </p:spTree>
    <p:extLst>
      <p:ext uri="{BB962C8B-B14F-4D97-AF65-F5344CB8AC3E}">
        <p14:creationId xmlns:p14="http://schemas.microsoft.com/office/powerpoint/2010/main" val="377916644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88</a:t>
            </a:fld>
            <a:endParaRPr lang="en-US"/>
          </a:p>
        </p:txBody>
      </p:sp>
    </p:spTree>
    <p:extLst>
      <p:ext uri="{BB962C8B-B14F-4D97-AF65-F5344CB8AC3E}">
        <p14:creationId xmlns:p14="http://schemas.microsoft.com/office/powerpoint/2010/main" val="181206160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89</a:t>
            </a:fld>
            <a:endParaRPr lang="en-US"/>
          </a:p>
        </p:txBody>
      </p:sp>
    </p:spTree>
    <p:extLst>
      <p:ext uri="{BB962C8B-B14F-4D97-AF65-F5344CB8AC3E}">
        <p14:creationId xmlns:p14="http://schemas.microsoft.com/office/powerpoint/2010/main" val="21326374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Order does not matter.  </a:t>
            </a:r>
          </a:p>
        </p:txBody>
      </p:sp>
      <p:sp>
        <p:nvSpPr>
          <p:cNvPr id="4" name="Slide Number Placeholder 3"/>
          <p:cNvSpPr>
            <a:spLocks noGrp="1"/>
          </p:cNvSpPr>
          <p:nvPr>
            <p:ph type="sldNum" sz="quarter" idx="5"/>
          </p:nvPr>
        </p:nvSpPr>
        <p:spPr/>
        <p:txBody>
          <a:bodyPr/>
          <a:lstStyle/>
          <a:p>
            <a:fld id="{388E15DE-F169-BD44-9D1B-5D4A8AD642C7}" type="slidenum">
              <a:rPr lang="en-US" smtClean="0"/>
              <a:pPr/>
              <a:t>12</a:t>
            </a:fld>
            <a:endParaRPr lang="en-US" dirty="0"/>
          </a:p>
        </p:txBody>
      </p:sp>
    </p:spTree>
    <p:extLst>
      <p:ext uri="{BB962C8B-B14F-4D97-AF65-F5344CB8AC3E}">
        <p14:creationId xmlns:p14="http://schemas.microsoft.com/office/powerpoint/2010/main" val="52027169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90</a:t>
            </a:fld>
            <a:endParaRPr lang="en-US"/>
          </a:p>
        </p:txBody>
      </p:sp>
    </p:spTree>
    <p:extLst>
      <p:ext uri="{BB962C8B-B14F-4D97-AF65-F5344CB8AC3E}">
        <p14:creationId xmlns:p14="http://schemas.microsoft.com/office/powerpoint/2010/main" val="344408756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91</a:t>
            </a:fld>
            <a:endParaRPr lang="en-US"/>
          </a:p>
        </p:txBody>
      </p:sp>
    </p:spTree>
    <p:extLst>
      <p:ext uri="{BB962C8B-B14F-4D97-AF65-F5344CB8AC3E}">
        <p14:creationId xmlns:p14="http://schemas.microsoft.com/office/powerpoint/2010/main" val="357257856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TO Presenters: </a:t>
            </a:r>
          </a:p>
          <a:p>
            <a:r>
              <a:rPr lang="en-US" dirty="0"/>
              <a:t>Parents will only see these videos once. </a:t>
            </a:r>
          </a:p>
        </p:txBody>
      </p:sp>
      <p:sp>
        <p:nvSpPr>
          <p:cNvPr id="4" name="Slide Number Placeholder 3"/>
          <p:cNvSpPr>
            <a:spLocks noGrp="1"/>
          </p:cNvSpPr>
          <p:nvPr>
            <p:ph type="sldNum" sz="quarter" idx="10"/>
          </p:nvPr>
        </p:nvSpPr>
        <p:spPr/>
        <p:txBody>
          <a:bodyPr/>
          <a:lstStyle/>
          <a:p>
            <a:fld id="{9506C930-0C39-C14E-9A81-5D25950FD497}" type="slidenum">
              <a:rPr lang="en-US" smtClean="0"/>
              <a:t>92</a:t>
            </a:fld>
            <a:endParaRPr lang="en-US"/>
          </a:p>
        </p:txBody>
      </p:sp>
    </p:spTree>
    <p:extLst>
      <p:ext uri="{BB962C8B-B14F-4D97-AF65-F5344CB8AC3E}">
        <p14:creationId xmlns:p14="http://schemas.microsoft.com/office/powerpoint/2010/main" val="372747706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93</a:t>
            </a:fld>
            <a:endParaRPr lang="en-US"/>
          </a:p>
        </p:txBody>
      </p:sp>
    </p:spTree>
    <p:extLst>
      <p:ext uri="{BB962C8B-B14F-4D97-AF65-F5344CB8AC3E}">
        <p14:creationId xmlns:p14="http://schemas.microsoft.com/office/powerpoint/2010/main" val="330150057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94</a:t>
            </a:fld>
            <a:endParaRPr lang="en-US"/>
          </a:p>
        </p:txBody>
      </p:sp>
    </p:spTree>
    <p:extLst>
      <p:ext uri="{BB962C8B-B14F-4D97-AF65-F5344CB8AC3E}">
        <p14:creationId xmlns:p14="http://schemas.microsoft.com/office/powerpoint/2010/main" val="235442543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important to note and stress that contributors will NOT see any of the tax information transferred.  Once the parent and student provide consent and submit, the transferring of tax information occurs between the IRS and FSA and is provide only to the schools. They will not have an opportunity to ‘change’ what is transferred from the IRS as they have </a:t>
            </a:r>
            <a:r>
              <a:rPr lang="en-US"/>
              <a:t>been with the DRT. </a:t>
            </a:r>
          </a:p>
        </p:txBody>
      </p:sp>
      <p:sp>
        <p:nvSpPr>
          <p:cNvPr id="4" name="Slide Number Placeholder 3"/>
          <p:cNvSpPr>
            <a:spLocks noGrp="1"/>
          </p:cNvSpPr>
          <p:nvPr>
            <p:ph type="sldNum" sz="quarter" idx="10"/>
          </p:nvPr>
        </p:nvSpPr>
        <p:spPr/>
        <p:txBody>
          <a:bodyPr/>
          <a:lstStyle/>
          <a:p>
            <a:fld id="{9506C930-0C39-C14E-9A81-5D25950FD497}" type="slidenum">
              <a:rPr lang="en-US" smtClean="0"/>
              <a:t>95</a:t>
            </a:fld>
            <a:endParaRPr lang="en-US"/>
          </a:p>
        </p:txBody>
      </p:sp>
    </p:spTree>
    <p:extLst>
      <p:ext uri="{BB962C8B-B14F-4D97-AF65-F5344CB8AC3E}">
        <p14:creationId xmlns:p14="http://schemas.microsoft.com/office/powerpoint/2010/main" val="193108601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96</a:t>
            </a:fld>
            <a:endParaRPr lang="en-US"/>
          </a:p>
        </p:txBody>
      </p:sp>
    </p:spTree>
    <p:extLst>
      <p:ext uri="{BB962C8B-B14F-4D97-AF65-F5344CB8AC3E}">
        <p14:creationId xmlns:p14="http://schemas.microsoft.com/office/powerpoint/2010/main" val="216424043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97</a:t>
            </a:fld>
            <a:endParaRPr lang="en-US"/>
          </a:p>
        </p:txBody>
      </p:sp>
    </p:spTree>
    <p:extLst>
      <p:ext uri="{BB962C8B-B14F-4D97-AF65-F5344CB8AC3E}">
        <p14:creationId xmlns:p14="http://schemas.microsoft.com/office/powerpoint/2010/main" val="258374996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98</a:t>
            </a:fld>
            <a:endParaRPr lang="en-US"/>
          </a:p>
        </p:txBody>
      </p:sp>
    </p:spTree>
    <p:extLst>
      <p:ext uri="{BB962C8B-B14F-4D97-AF65-F5344CB8AC3E}">
        <p14:creationId xmlns:p14="http://schemas.microsoft.com/office/powerpoint/2010/main" val="37907322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06C930-0C39-C14E-9A81-5D25950FD497}" type="slidenum">
              <a:rPr lang="en-US" smtClean="0"/>
              <a:t>99</a:t>
            </a:fld>
            <a:endParaRPr lang="en-US"/>
          </a:p>
        </p:txBody>
      </p:sp>
    </p:spTree>
    <p:extLst>
      <p:ext uri="{BB962C8B-B14F-4D97-AF65-F5344CB8AC3E}">
        <p14:creationId xmlns:p14="http://schemas.microsoft.com/office/powerpoint/2010/main" val="15549515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NOTE to presenter:  </a:t>
            </a:r>
            <a:r>
              <a:rPr lang="en-US" dirty="0"/>
              <a:t>This is a slide from FSA that does look accurate. We are not quite sure the Family Size  = 3 when you add it up, it equals 4.  We can only guess that the 3 is there before they add the 1 in the box below? In any event, we know it doesn’t look right but we have no other slide yet to use. USE this slide as an example of where the family can update the family size if it is different than the dependents and don’t get caught up in the over all addition. </a:t>
            </a:r>
            <a:r>
              <a:rPr lang="en-US" dirty="0">
                <a:sym typeface="Wingdings" panose="05000000000000000000" pitchFamily="2" charset="2"/>
              </a:rPr>
              <a:t> </a:t>
            </a:r>
          </a:p>
          <a:p>
            <a:endParaRPr lang="en-US" b="1" dirty="0">
              <a:highlight>
                <a:srgbClr val="FFFF00"/>
              </a:highlight>
              <a:sym typeface="Wingdings" panose="05000000000000000000" pitchFamily="2" charset="2"/>
            </a:endParaRPr>
          </a:p>
          <a:p>
            <a:r>
              <a:rPr lang="en-US" b="1" dirty="0">
                <a:solidFill>
                  <a:srgbClr val="FF0000"/>
                </a:solidFill>
                <a:highlight>
                  <a:srgbClr val="FFFF00"/>
                </a:highlight>
                <a:sym typeface="Wingdings" panose="05000000000000000000" pitchFamily="2" charset="2"/>
              </a:rPr>
              <a:t>Presenter: NOTE to point out that they do not include parent and student in the number they enter in the box. The Form already knows to include the student and parent(s) in family size. </a:t>
            </a:r>
            <a:endParaRPr lang="en-US" b="1" dirty="0">
              <a:solidFill>
                <a:srgbClr val="FF0000"/>
              </a:solidFill>
              <a:highlight>
                <a:srgbClr val="FFFF00"/>
              </a:highlight>
            </a:endParaRPr>
          </a:p>
        </p:txBody>
      </p:sp>
      <p:sp>
        <p:nvSpPr>
          <p:cNvPr id="4" name="Slide Number Placeholder 3"/>
          <p:cNvSpPr>
            <a:spLocks noGrp="1"/>
          </p:cNvSpPr>
          <p:nvPr>
            <p:ph type="sldNum" sz="quarter" idx="5"/>
          </p:nvPr>
        </p:nvSpPr>
        <p:spPr/>
        <p:txBody>
          <a:bodyPr/>
          <a:lstStyle/>
          <a:p>
            <a:fld id="{388E15DE-F169-BD44-9D1B-5D4A8AD642C7}" type="slidenum">
              <a:rPr lang="en-US" smtClean="0"/>
              <a:pPr/>
              <a:t>13</a:t>
            </a:fld>
            <a:endParaRPr lang="en-US" dirty="0"/>
          </a:p>
        </p:txBody>
      </p:sp>
    </p:spTree>
    <p:extLst>
      <p:ext uri="{BB962C8B-B14F-4D97-AF65-F5344CB8AC3E}">
        <p14:creationId xmlns:p14="http://schemas.microsoft.com/office/powerpoint/2010/main" val="339493556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PRESENTER: Remind parents to select the free and reduced lunch is student receives as it will mean they will not report any assets regardless of income. </a:t>
            </a:r>
          </a:p>
        </p:txBody>
      </p:sp>
      <p:sp>
        <p:nvSpPr>
          <p:cNvPr id="4" name="Slide Number Placeholder 3"/>
          <p:cNvSpPr>
            <a:spLocks noGrp="1"/>
          </p:cNvSpPr>
          <p:nvPr>
            <p:ph type="sldNum" sz="quarter" idx="10"/>
          </p:nvPr>
        </p:nvSpPr>
        <p:spPr/>
        <p:txBody>
          <a:bodyPr/>
          <a:lstStyle/>
          <a:p>
            <a:fld id="{9506C930-0C39-C14E-9A81-5D25950FD497}" type="slidenum">
              <a:rPr lang="en-US" smtClean="0"/>
              <a:t>100</a:t>
            </a:fld>
            <a:endParaRPr lang="en-US"/>
          </a:p>
        </p:txBody>
      </p:sp>
    </p:spTree>
    <p:extLst>
      <p:ext uri="{BB962C8B-B14F-4D97-AF65-F5344CB8AC3E}">
        <p14:creationId xmlns:p14="http://schemas.microsoft.com/office/powerpoint/2010/main" val="308543763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101</a:t>
            </a:fld>
            <a:endParaRPr lang="en-US"/>
          </a:p>
        </p:txBody>
      </p:sp>
    </p:spTree>
    <p:extLst>
      <p:ext uri="{BB962C8B-B14F-4D97-AF65-F5344CB8AC3E}">
        <p14:creationId xmlns:p14="http://schemas.microsoft.com/office/powerpoint/2010/main" val="24057805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102</a:t>
            </a:fld>
            <a:endParaRPr lang="en-US"/>
          </a:p>
        </p:txBody>
      </p:sp>
    </p:spTree>
    <p:extLst>
      <p:ext uri="{BB962C8B-B14F-4D97-AF65-F5344CB8AC3E}">
        <p14:creationId xmlns:p14="http://schemas.microsoft.com/office/powerpoint/2010/main" val="219098858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REMINDER that this question does not have any impact on the calculation of the SAI. </a:t>
            </a:r>
          </a:p>
        </p:txBody>
      </p:sp>
      <p:sp>
        <p:nvSpPr>
          <p:cNvPr id="4" name="Slide Number Placeholder 3"/>
          <p:cNvSpPr>
            <a:spLocks noGrp="1"/>
          </p:cNvSpPr>
          <p:nvPr>
            <p:ph type="sldNum" sz="quarter" idx="10"/>
          </p:nvPr>
        </p:nvSpPr>
        <p:spPr/>
        <p:txBody>
          <a:bodyPr/>
          <a:lstStyle/>
          <a:p>
            <a:fld id="{9506C930-0C39-C14E-9A81-5D25950FD497}" type="slidenum">
              <a:rPr lang="en-US" smtClean="0"/>
              <a:t>103</a:t>
            </a:fld>
            <a:endParaRPr lang="en-US"/>
          </a:p>
        </p:txBody>
      </p:sp>
    </p:spTree>
    <p:extLst>
      <p:ext uri="{BB962C8B-B14F-4D97-AF65-F5344CB8AC3E}">
        <p14:creationId xmlns:p14="http://schemas.microsoft.com/office/powerpoint/2010/main" val="403780577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06C930-0C39-C14E-9A81-5D25950FD497}" type="slidenum">
              <a:rPr lang="en-US" smtClean="0"/>
              <a:t>104</a:t>
            </a:fld>
            <a:endParaRPr lang="en-US"/>
          </a:p>
        </p:txBody>
      </p:sp>
    </p:spTree>
    <p:extLst>
      <p:ext uri="{BB962C8B-B14F-4D97-AF65-F5344CB8AC3E}">
        <p14:creationId xmlns:p14="http://schemas.microsoft.com/office/powerpoint/2010/main" val="225142663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PRESENTER: point out that child support is reported for the previous full calendar year. </a:t>
            </a:r>
          </a:p>
          <a:p>
            <a:endParaRPr lang="en-US" dirty="0"/>
          </a:p>
          <a:p>
            <a:r>
              <a:rPr lang="en-US" dirty="0"/>
              <a:t>PRESENTER: remind that ALL small businesses and farm values are now reported.  No longer an exemption on the number of employees. </a:t>
            </a:r>
          </a:p>
        </p:txBody>
      </p:sp>
      <p:sp>
        <p:nvSpPr>
          <p:cNvPr id="4" name="Slide Number Placeholder 3"/>
          <p:cNvSpPr>
            <a:spLocks noGrp="1"/>
          </p:cNvSpPr>
          <p:nvPr>
            <p:ph type="sldNum" sz="quarter" idx="10"/>
          </p:nvPr>
        </p:nvSpPr>
        <p:spPr/>
        <p:txBody>
          <a:bodyPr/>
          <a:lstStyle/>
          <a:p>
            <a:fld id="{9506C930-0C39-C14E-9A81-5D25950FD497}" type="slidenum">
              <a:rPr lang="en-US" smtClean="0"/>
              <a:t>105</a:t>
            </a:fld>
            <a:endParaRPr lang="en-US"/>
          </a:p>
        </p:txBody>
      </p:sp>
    </p:spTree>
    <p:extLst>
      <p:ext uri="{BB962C8B-B14F-4D97-AF65-F5344CB8AC3E}">
        <p14:creationId xmlns:p14="http://schemas.microsoft.com/office/powerpoint/2010/main" val="243691737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106</a:t>
            </a:fld>
            <a:endParaRPr lang="en-US"/>
          </a:p>
        </p:txBody>
      </p:sp>
    </p:spTree>
    <p:extLst>
      <p:ext uri="{BB962C8B-B14F-4D97-AF65-F5344CB8AC3E}">
        <p14:creationId xmlns:p14="http://schemas.microsoft.com/office/powerpoint/2010/main" val="158002418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Verdana" panose="020B0604020202020204" pitchFamily="34" charset="0"/>
              <a:buChar char="•"/>
            </a:pPr>
            <a:r>
              <a:rPr lang="en-US" b="1" dirty="0">
                <a:cs typeface="Verdana" panose="020B0604020202020204" pitchFamily="34" charset="0"/>
              </a:rPr>
              <a:t>In this scenario, the parent can only view responses within the parent section of the student’s FAFSA form. </a:t>
            </a:r>
          </a:p>
          <a:p>
            <a:pPr marL="171450" indent="-171450">
              <a:buFont typeface="Verdana" panose="020B0604020202020204" pitchFamily="34" charset="0"/>
              <a:buChar char="•"/>
            </a:pPr>
            <a:endParaRPr lang="en-US" b="1" dirty="0">
              <a:ea typeface="Verdana" panose="020B0604030504040204" pitchFamily="34" charset="0"/>
              <a:cs typeface="Verdana" panose="020B0604020202020204" pitchFamily="34" charset="0"/>
            </a:endParaRPr>
          </a:p>
          <a:p>
            <a:pPr marL="171450" indent="-171450">
              <a:buFont typeface="Verdana" panose="020B0604020202020204" pitchFamily="34" charset="0"/>
              <a:buChar char="•"/>
            </a:pPr>
            <a:r>
              <a:rPr lang="en-US" b="1" dirty="0">
                <a:ea typeface="Verdana" panose="020B0604030504040204" pitchFamily="34" charset="0"/>
                <a:cs typeface="Verdana" panose="020B0604020202020204" pitchFamily="34" charset="0"/>
              </a:rPr>
              <a:t>The parent can view all their responses by selecting "Expand All" or expand each section individually. </a:t>
            </a:r>
          </a:p>
          <a:p>
            <a:pPr marL="171450" indent="-171450">
              <a:buFont typeface="Verdana" panose="020B0604020202020204" pitchFamily="34" charset="0"/>
              <a:buChar char="•"/>
            </a:pPr>
            <a:endParaRPr lang="en-US" b="1" dirty="0">
              <a:ea typeface="Verdana" panose="020B0604030504040204" pitchFamily="34" charset="0"/>
              <a:cs typeface="Verdana" panose="020B0604020202020204" pitchFamily="34" charset="0"/>
            </a:endParaRPr>
          </a:p>
          <a:p>
            <a:pPr marL="171450" indent="-171450">
              <a:buFont typeface="Verdana" panose="020B0604020202020204" pitchFamily="34" charset="0"/>
              <a:buChar char="•"/>
            </a:pPr>
            <a:r>
              <a:rPr lang="en-US" b="1" dirty="0">
                <a:ea typeface="Verdana" panose="020B0604030504040204" pitchFamily="34" charset="0"/>
                <a:cs typeface="Verdana" panose="020B0604020202020204" pitchFamily="34" charset="0"/>
              </a:rPr>
              <a:t>To edit a response, the parent can select the question’s hyperlink to be taken to the corresponding page.</a:t>
            </a:r>
            <a:endParaRPr lang="en-US" b="1" dirty="0"/>
          </a:p>
        </p:txBody>
      </p:sp>
      <p:sp>
        <p:nvSpPr>
          <p:cNvPr id="4" name="Slide Number Placeholder 3"/>
          <p:cNvSpPr>
            <a:spLocks noGrp="1"/>
          </p:cNvSpPr>
          <p:nvPr>
            <p:ph type="sldNum" sz="quarter" idx="10"/>
          </p:nvPr>
        </p:nvSpPr>
        <p:spPr/>
        <p:txBody>
          <a:bodyPr/>
          <a:lstStyle/>
          <a:p>
            <a:fld id="{9506C930-0C39-C14E-9A81-5D25950FD497}" type="slidenum">
              <a:rPr lang="en-US" smtClean="0"/>
              <a:t>107</a:t>
            </a:fld>
            <a:endParaRPr lang="en-US"/>
          </a:p>
        </p:txBody>
      </p:sp>
    </p:spTree>
    <p:extLst>
      <p:ext uri="{BB962C8B-B14F-4D97-AF65-F5344CB8AC3E}">
        <p14:creationId xmlns:p14="http://schemas.microsoft.com/office/powerpoint/2010/main" val="63734243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PRESENTER:  The contributor that signs last will be the person that submits the FASFA. </a:t>
            </a:r>
          </a:p>
        </p:txBody>
      </p:sp>
      <p:sp>
        <p:nvSpPr>
          <p:cNvPr id="4" name="Slide Number Placeholder 3"/>
          <p:cNvSpPr>
            <a:spLocks noGrp="1"/>
          </p:cNvSpPr>
          <p:nvPr>
            <p:ph type="sldNum" sz="quarter" idx="10"/>
          </p:nvPr>
        </p:nvSpPr>
        <p:spPr/>
        <p:txBody>
          <a:bodyPr/>
          <a:lstStyle/>
          <a:p>
            <a:fld id="{9506C930-0C39-C14E-9A81-5D25950FD497}" type="slidenum">
              <a:rPr lang="en-US" smtClean="0"/>
              <a:t>108</a:t>
            </a:fld>
            <a:endParaRPr lang="en-US"/>
          </a:p>
        </p:txBody>
      </p:sp>
    </p:spTree>
    <p:extLst>
      <p:ext uri="{BB962C8B-B14F-4D97-AF65-F5344CB8AC3E}">
        <p14:creationId xmlns:p14="http://schemas.microsoft.com/office/powerpoint/2010/main" val="131881854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Verdana" panose="020B0604020202020204" pitchFamily="34" charset="0"/>
              <a:buChar char="•"/>
            </a:pPr>
            <a:r>
              <a:rPr lang="en-US" b="1" dirty="0">
                <a:cs typeface="Verdana" panose="020B0604020202020204" pitchFamily="34" charset="0"/>
              </a:rPr>
              <a:t>This page displays information about tracking the student’s FAFSA form and next steps. </a:t>
            </a:r>
          </a:p>
          <a:p>
            <a:pPr marL="171450" indent="-171450">
              <a:buFont typeface="Verdana" panose="020B0604020202020204" pitchFamily="34" charset="0"/>
              <a:buChar char="•"/>
            </a:pPr>
            <a:endParaRPr lang="en-US" b="1" dirty="0">
              <a:cs typeface="Verdana" panose="020B0604020202020204" pitchFamily="34" charset="0"/>
            </a:endParaRPr>
          </a:p>
          <a:p>
            <a:pPr marL="171450" indent="-171450">
              <a:buFont typeface="Verdana" panose="020B0604020202020204" pitchFamily="34" charset="0"/>
              <a:buChar char="•"/>
            </a:pPr>
            <a:r>
              <a:rPr lang="en-US" b="1" dirty="0">
                <a:cs typeface="Verdana" panose="020B0604020202020204" pitchFamily="34" charset="0"/>
              </a:rPr>
              <a:t>The student will receive an email with the full, detailed confirmation.  If the student is the one that submits, they will receive the full confirmation page. </a:t>
            </a:r>
          </a:p>
          <a:p>
            <a:pPr marL="171450" indent="-171450">
              <a:buFont typeface="Verdana" panose="020B0604020202020204" pitchFamily="34" charset="0"/>
              <a:buChar char="•"/>
            </a:pPr>
            <a:endParaRPr lang="en-US" b="1" dirty="0">
              <a:cs typeface="Verdana" panose="020B0604020202020204" pitchFamily="34" charset="0"/>
            </a:endParaRPr>
          </a:p>
          <a:p>
            <a:pPr marL="171450" indent="-171450">
              <a:buFont typeface="Verdana" panose="020B0604020202020204" pitchFamily="34" charset="0"/>
              <a:buChar char="•"/>
            </a:pPr>
            <a:r>
              <a:rPr lang="en-US" b="1" dirty="0">
                <a:cs typeface="Verdana" panose="020B0604020202020204" pitchFamily="34" charset="0"/>
              </a:rPr>
              <a:t>With the student and parent sections completed and signed, the FAFSA form is now considered complete and submitted for processing. </a:t>
            </a:r>
            <a:endParaRPr lang="en-US" b="1" dirty="0"/>
          </a:p>
        </p:txBody>
      </p:sp>
      <p:sp>
        <p:nvSpPr>
          <p:cNvPr id="4" name="Slide Number Placeholder 3"/>
          <p:cNvSpPr>
            <a:spLocks noGrp="1"/>
          </p:cNvSpPr>
          <p:nvPr>
            <p:ph type="sldNum" sz="quarter" idx="10"/>
          </p:nvPr>
        </p:nvSpPr>
        <p:spPr/>
        <p:txBody>
          <a:bodyPr/>
          <a:lstStyle/>
          <a:p>
            <a:fld id="{9506C930-0C39-C14E-9A81-5D25950FD497}" type="slidenum">
              <a:rPr lang="en-US" smtClean="0"/>
              <a:t>109</a:t>
            </a:fld>
            <a:endParaRPr lang="en-US"/>
          </a:p>
        </p:txBody>
      </p:sp>
    </p:spTree>
    <p:extLst>
      <p:ext uri="{BB962C8B-B14F-4D97-AF65-F5344CB8AC3E}">
        <p14:creationId xmlns:p14="http://schemas.microsoft.com/office/powerpoint/2010/main" val="4594299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Verdana" panose="020B0604030504040204" pitchFamily="34" charset="0"/>
                <a:ea typeface="Verdana" panose="020B0604030504040204" pitchFamily="34" charset="0"/>
              </a:defRPr>
            </a:lvl1pPr>
          </a:lstStyle>
          <a:p>
            <a:endParaRPr lang="en-US"/>
          </a:p>
        </p:txBody>
      </p:sp>
      <p:sp>
        <p:nvSpPr>
          <p:cNvPr id="3" name="Footer Placeholder 2"/>
          <p:cNvSpPr>
            <a:spLocks noGrp="1"/>
          </p:cNvSpPr>
          <p:nvPr>
            <p:ph type="ftr" sz="quarter" idx="11"/>
          </p:nvPr>
        </p:nvSpPr>
        <p:spPr/>
        <p:txBody>
          <a:bodyPr/>
          <a:lstStyle>
            <a:lvl1pPr>
              <a:defRPr>
                <a:latin typeface="Verdana" panose="020B0604030504040204" pitchFamily="34" charset="0"/>
                <a:ea typeface="Verdana" panose="020B0604030504040204" pitchFamily="34" charset="0"/>
              </a:defRPr>
            </a:lvl1pPr>
          </a:lstStyle>
          <a:p>
            <a:endParaRPr lang="en-US"/>
          </a:p>
        </p:txBody>
      </p:sp>
    </p:spTree>
    <p:extLst>
      <p:ext uri="{BB962C8B-B14F-4D97-AF65-F5344CB8AC3E}">
        <p14:creationId xmlns:p14="http://schemas.microsoft.com/office/powerpoint/2010/main" val="18637335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lvl1pPr>
              <a:defRPr>
                <a:latin typeface="Verdana" panose="020B0604030504040204" pitchFamily="34" charset="0"/>
                <a:ea typeface="Verdana" panose="020B0604030504040204" pitchFamily="34" charset="0"/>
              </a:defRPr>
            </a:lvl1pPr>
          </a:lstStyle>
          <a:p>
            <a:r>
              <a:rPr lang="en-US"/>
              <a:t>Click to edit Master title style</a:t>
            </a:r>
          </a:p>
        </p:txBody>
      </p:sp>
      <p:sp>
        <p:nvSpPr>
          <p:cNvPr id="3" name="Content Placeholder 2"/>
          <p:cNvSpPr>
            <a:spLocks noGrp="1"/>
          </p:cNvSpPr>
          <p:nvPr>
            <p:ph idx="1"/>
          </p:nvPr>
        </p:nvSpPr>
        <p:spPr>
          <a:xfrm>
            <a:off x="581192" y="2180496"/>
            <a:ext cx="11029615" cy="3678303"/>
          </a:xfrm>
        </p:spPr>
        <p:txBody>
          <a:bodyPr/>
          <a:lstStyle>
            <a:lvl1pPr>
              <a:defRPr>
                <a:latin typeface="Verdana" panose="020B0604030504040204" pitchFamily="34" charset="0"/>
                <a:ea typeface="Verdana" panose="020B0604030504040204" pitchFamily="34" charset="0"/>
              </a:defRPr>
            </a:lvl1pPr>
            <a:lvl2pPr>
              <a:defRPr>
                <a:latin typeface="Verdana" panose="020B0604030504040204" pitchFamily="34" charset="0"/>
                <a:ea typeface="Verdana" panose="020B0604030504040204" pitchFamily="34" charset="0"/>
              </a:defRPr>
            </a:lvl2pPr>
            <a:lvl3pPr>
              <a:defRPr>
                <a:latin typeface="Verdana" panose="020B0604030504040204" pitchFamily="34" charset="0"/>
                <a:ea typeface="Verdana" panose="020B0604030504040204" pitchFamily="34" charset="0"/>
              </a:defRPr>
            </a:lvl3pPr>
            <a:lvl4pPr>
              <a:defRPr>
                <a:latin typeface="Verdana" panose="020B0604030504040204" pitchFamily="34" charset="0"/>
                <a:ea typeface="Verdana" panose="020B0604030504040204" pitchFamily="34" charset="0"/>
              </a:defRPr>
            </a:lvl4pPr>
            <a:lvl5pPr>
              <a:defRPr>
                <a:latin typeface="Verdana" panose="020B0604030504040204" pitchFamily="34" charset="0"/>
                <a:ea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Verdana" panose="020B0604030504040204" pitchFamily="34" charset="0"/>
                <a:ea typeface="Verdana" panose="020B0604030504040204" pitchFamily="34" charset="0"/>
              </a:defRPr>
            </a:lvl1pPr>
          </a:lstStyle>
          <a:p>
            <a:endParaRPr lang="en-US"/>
          </a:p>
        </p:txBody>
      </p:sp>
      <p:sp>
        <p:nvSpPr>
          <p:cNvPr id="5" name="Footer Placeholder 4"/>
          <p:cNvSpPr>
            <a:spLocks noGrp="1"/>
          </p:cNvSpPr>
          <p:nvPr>
            <p:ph type="ftr" sz="quarter" idx="11"/>
          </p:nvPr>
        </p:nvSpPr>
        <p:spPr/>
        <p:txBody>
          <a:bodyPr/>
          <a:lstStyle>
            <a:lvl1pPr>
              <a:defRPr>
                <a:latin typeface="Verdana" panose="020B0604030504040204" pitchFamily="34" charset="0"/>
                <a:ea typeface="Verdana" panose="020B0604030504040204" pitchFamily="34" charset="0"/>
              </a:defRPr>
            </a:lvl1pPr>
          </a:lstStyle>
          <a:p>
            <a:endParaRPr lang="en-US"/>
          </a:p>
        </p:txBody>
      </p:sp>
    </p:spTree>
    <p:extLst>
      <p:ext uri="{BB962C8B-B14F-4D97-AF65-F5344CB8AC3E}">
        <p14:creationId xmlns:p14="http://schemas.microsoft.com/office/powerpoint/2010/main" val="34525833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81"/>
        <p:cNvGrpSpPr/>
        <p:nvPr/>
      </p:nvGrpSpPr>
      <p:grpSpPr>
        <a:xfrm>
          <a:off x="0" y="0"/>
          <a:ext cx="0" cy="0"/>
          <a:chOff x="0" y="0"/>
          <a:chExt cx="0" cy="0"/>
        </a:xfrm>
      </p:grpSpPr>
      <p:sp>
        <p:nvSpPr>
          <p:cNvPr id="98" name="Google Shape;98;p6"/>
          <p:cNvSpPr txBox="1">
            <a:spLocks noGrp="1"/>
          </p:cNvSpPr>
          <p:nvPr>
            <p:ph type="title"/>
          </p:nvPr>
        </p:nvSpPr>
        <p:spPr>
          <a:xfrm>
            <a:off x="1085700" y="523433"/>
            <a:ext cx="7011200" cy="1021600"/>
          </a:xfrm>
          <a:prstGeom prst="rect">
            <a:avLst/>
          </a:prstGeom>
        </p:spPr>
        <p:txBody>
          <a:bodyPr spcFirstLastPara="1" wrap="square" lIns="91425" tIns="91425" rIns="91425" bIns="91425" anchor="ctr" anchorCtr="0">
            <a:noAutofit/>
          </a:bodyPr>
          <a:lstStyle>
            <a:lvl1pPr lvl="0">
              <a:spcBef>
                <a:spcPts val="0"/>
              </a:spcBef>
              <a:spcAft>
                <a:spcPts val="0"/>
              </a:spcAft>
              <a:buSzPts val="2000"/>
              <a:buNone/>
              <a:defRPr>
                <a:latin typeface="Verdana" panose="020B0604030504040204" pitchFamily="34" charset="0"/>
                <a:ea typeface="Verdana" panose="020B0604030504040204" pitchFamily="34" charset="0"/>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99" name="Google Shape;99;p6"/>
          <p:cNvSpPr txBox="1">
            <a:spLocks noGrp="1"/>
          </p:cNvSpPr>
          <p:nvPr>
            <p:ph type="body" idx="1"/>
          </p:nvPr>
        </p:nvSpPr>
        <p:spPr>
          <a:xfrm>
            <a:off x="1085700" y="2050651"/>
            <a:ext cx="4504400" cy="3632400"/>
          </a:xfrm>
          <a:prstGeom prst="rect">
            <a:avLst/>
          </a:prstGeom>
        </p:spPr>
        <p:txBody>
          <a:bodyPr spcFirstLastPara="1" wrap="square" lIns="91425" tIns="91425" rIns="91425" bIns="91425" anchor="t" anchorCtr="0">
            <a:noAutofit/>
          </a:bodyPr>
          <a:lstStyle>
            <a:lvl1pPr marL="609585" lvl="0" indent="-474121">
              <a:spcBef>
                <a:spcPts val="800"/>
              </a:spcBef>
              <a:spcAft>
                <a:spcPts val="0"/>
              </a:spcAft>
              <a:buSzPts val="2000"/>
              <a:buChar char="▰"/>
              <a:defRPr sz="2667">
                <a:latin typeface="Verdana" panose="020B0604030504040204" pitchFamily="34" charset="0"/>
                <a:ea typeface="Verdana" panose="020B0604030504040204" pitchFamily="34" charset="0"/>
              </a:defRPr>
            </a:lvl1pPr>
            <a:lvl2pPr marL="1219170" lvl="1" indent="-474121">
              <a:spcBef>
                <a:spcPts val="1333"/>
              </a:spcBef>
              <a:spcAft>
                <a:spcPts val="0"/>
              </a:spcAft>
              <a:buSzPts val="2000"/>
              <a:buChar char="▻"/>
              <a:defRPr sz="2667"/>
            </a:lvl2pPr>
            <a:lvl3pPr marL="1828754" lvl="2" indent="-474121">
              <a:spcBef>
                <a:spcPts val="1333"/>
              </a:spcBef>
              <a:spcAft>
                <a:spcPts val="0"/>
              </a:spcAft>
              <a:buSzPts val="2000"/>
              <a:buChar char="▻"/>
              <a:defRPr sz="2667"/>
            </a:lvl3pPr>
            <a:lvl4pPr marL="2438339" lvl="3" indent="-474121">
              <a:spcBef>
                <a:spcPts val="1333"/>
              </a:spcBef>
              <a:spcAft>
                <a:spcPts val="0"/>
              </a:spcAft>
              <a:buSzPts val="2000"/>
              <a:buChar char="▻"/>
              <a:defRPr sz="2667"/>
            </a:lvl4pPr>
            <a:lvl5pPr marL="3047924" lvl="4" indent="-474121">
              <a:spcBef>
                <a:spcPts val="1333"/>
              </a:spcBef>
              <a:spcAft>
                <a:spcPts val="0"/>
              </a:spcAft>
              <a:buSzPts val="2000"/>
              <a:buChar char="▻"/>
              <a:defRPr sz="2667"/>
            </a:lvl5pPr>
            <a:lvl6pPr marL="3657509" lvl="5" indent="-474121">
              <a:spcBef>
                <a:spcPts val="1333"/>
              </a:spcBef>
              <a:spcAft>
                <a:spcPts val="0"/>
              </a:spcAft>
              <a:buSzPts val="2000"/>
              <a:buChar char="▻"/>
              <a:defRPr sz="2667"/>
            </a:lvl6pPr>
            <a:lvl7pPr marL="4267093" lvl="6" indent="-474121">
              <a:spcBef>
                <a:spcPts val="1333"/>
              </a:spcBef>
              <a:spcAft>
                <a:spcPts val="0"/>
              </a:spcAft>
              <a:buSzPts val="2000"/>
              <a:buChar char="▻"/>
              <a:defRPr sz="2667"/>
            </a:lvl7pPr>
            <a:lvl8pPr marL="4876678" lvl="7" indent="-474121">
              <a:spcBef>
                <a:spcPts val="1333"/>
              </a:spcBef>
              <a:spcAft>
                <a:spcPts val="0"/>
              </a:spcAft>
              <a:buSzPts val="2000"/>
              <a:buChar char="▻"/>
              <a:defRPr sz="2667"/>
            </a:lvl8pPr>
            <a:lvl9pPr marL="5486263" lvl="8" indent="-474121">
              <a:spcBef>
                <a:spcPts val="1333"/>
              </a:spcBef>
              <a:spcAft>
                <a:spcPts val="1333"/>
              </a:spcAft>
              <a:buSzPts val="2000"/>
              <a:buChar char="▻"/>
              <a:defRPr sz="2667"/>
            </a:lvl9pPr>
          </a:lstStyle>
          <a:p>
            <a:endParaRPr/>
          </a:p>
        </p:txBody>
      </p:sp>
      <p:sp>
        <p:nvSpPr>
          <p:cNvPr id="100" name="Google Shape;100;p6"/>
          <p:cNvSpPr txBox="1">
            <a:spLocks noGrp="1"/>
          </p:cNvSpPr>
          <p:nvPr>
            <p:ph type="body" idx="2"/>
          </p:nvPr>
        </p:nvSpPr>
        <p:spPr>
          <a:xfrm>
            <a:off x="5861497" y="2050651"/>
            <a:ext cx="4504400" cy="3632400"/>
          </a:xfrm>
          <a:prstGeom prst="rect">
            <a:avLst/>
          </a:prstGeom>
        </p:spPr>
        <p:txBody>
          <a:bodyPr spcFirstLastPara="1" wrap="square" lIns="91425" tIns="91425" rIns="91425" bIns="91425" anchor="t" anchorCtr="0">
            <a:noAutofit/>
          </a:bodyPr>
          <a:lstStyle>
            <a:lvl1pPr marL="609585" lvl="0" indent="-474121">
              <a:spcBef>
                <a:spcPts val="800"/>
              </a:spcBef>
              <a:spcAft>
                <a:spcPts val="0"/>
              </a:spcAft>
              <a:buSzPts val="2000"/>
              <a:buChar char="▰"/>
              <a:defRPr sz="2667">
                <a:latin typeface="Verdana" panose="020B0604030504040204" pitchFamily="34" charset="0"/>
                <a:ea typeface="Verdana" panose="020B0604030504040204" pitchFamily="34" charset="0"/>
              </a:defRPr>
            </a:lvl1pPr>
            <a:lvl2pPr marL="1219170" lvl="1" indent="-474121">
              <a:spcBef>
                <a:spcPts val="1333"/>
              </a:spcBef>
              <a:spcAft>
                <a:spcPts val="0"/>
              </a:spcAft>
              <a:buSzPts val="2000"/>
              <a:buChar char="▻"/>
              <a:defRPr sz="2667"/>
            </a:lvl2pPr>
            <a:lvl3pPr marL="1828754" lvl="2" indent="-474121">
              <a:spcBef>
                <a:spcPts val="1333"/>
              </a:spcBef>
              <a:spcAft>
                <a:spcPts val="0"/>
              </a:spcAft>
              <a:buSzPts val="2000"/>
              <a:buChar char="▻"/>
              <a:defRPr sz="2667"/>
            </a:lvl3pPr>
            <a:lvl4pPr marL="2438339" lvl="3" indent="-474121">
              <a:spcBef>
                <a:spcPts val="1333"/>
              </a:spcBef>
              <a:spcAft>
                <a:spcPts val="0"/>
              </a:spcAft>
              <a:buSzPts val="2000"/>
              <a:buChar char="▻"/>
              <a:defRPr sz="2667"/>
            </a:lvl4pPr>
            <a:lvl5pPr marL="3047924" lvl="4" indent="-474121">
              <a:spcBef>
                <a:spcPts val="1333"/>
              </a:spcBef>
              <a:spcAft>
                <a:spcPts val="0"/>
              </a:spcAft>
              <a:buSzPts val="2000"/>
              <a:buChar char="▻"/>
              <a:defRPr sz="2667"/>
            </a:lvl5pPr>
            <a:lvl6pPr marL="3657509" lvl="5" indent="-474121">
              <a:spcBef>
                <a:spcPts val="1333"/>
              </a:spcBef>
              <a:spcAft>
                <a:spcPts val="0"/>
              </a:spcAft>
              <a:buSzPts val="2000"/>
              <a:buChar char="▻"/>
              <a:defRPr sz="2667"/>
            </a:lvl6pPr>
            <a:lvl7pPr marL="4267093" lvl="6" indent="-474121">
              <a:spcBef>
                <a:spcPts val="1333"/>
              </a:spcBef>
              <a:spcAft>
                <a:spcPts val="0"/>
              </a:spcAft>
              <a:buSzPts val="2000"/>
              <a:buChar char="▻"/>
              <a:defRPr sz="2667"/>
            </a:lvl7pPr>
            <a:lvl8pPr marL="4876678" lvl="7" indent="-474121">
              <a:spcBef>
                <a:spcPts val="1333"/>
              </a:spcBef>
              <a:spcAft>
                <a:spcPts val="0"/>
              </a:spcAft>
              <a:buSzPts val="2000"/>
              <a:buChar char="▻"/>
              <a:defRPr sz="2667"/>
            </a:lvl8pPr>
            <a:lvl9pPr marL="5486263" lvl="8" indent="-474121">
              <a:spcBef>
                <a:spcPts val="1333"/>
              </a:spcBef>
              <a:spcAft>
                <a:spcPts val="1333"/>
              </a:spcAft>
              <a:buSzPts val="2000"/>
              <a:buChar char="▻"/>
              <a:defRPr sz="2667"/>
            </a:lvl9pPr>
          </a:lstStyle>
          <a:p>
            <a:endParaRPr/>
          </a:p>
        </p:txBody>
      </p:sp>
      <p:pic>
        <p:nvPicPr>
          <p:cNvPr id="21" name="Picture 2" descr="OASFAA T">
            <a:extLst>
              <a:ext uri="{FF2B5EF4-FFF2-40B4-BE49-F238E27FC236}">
                <a16:creationId xmlns:a16="http://schemas.microsoft.com/office/drawing/2014/main" id="{AAC115AC-4FAF-4688-B823-5404046D4891}"/>
              </a:ext>
            </a:extLst>
          </p:cNvPr>
          <p:cNvPicPr>
            <a:picLocks noChangeAspect="1" noChangeArrowheads="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281315" y="6210249"/>
            <a:ext cx="853413" cy="382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72991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lvl1pPr>
              <a:defRPr>
                <a:latin typeface="Verdana" panose="020B0604030504040204" pitchFamily="34" charset="0"/>
                <a:ea typeface="Verdana" panose="020B0604030504040204" pitchFamily="34" charset="0"/>
              </a:defRPr>
            </a:lvl1pPr>
          </a:lstStyle>
          <a:p>
            <a:r>
              <a:rPr lang="en-US"/>
              <a:t>Click to edit Master title style</a:t>
            </a:r>
          </a:p>
        </p:txBody>
      </p:sp>
      <p:sp>
        <p:nvSpPr>
          <p:cNvPr id="3" name="Date Placeholder 2"/>
          <p:cNvSpPr>
            <a:spLocks noGrp="1"/>
          </p:cNvSpPr>
          <p:nvPr>
            <p:ph type="dt" sz="half" idx="10"/>
          </p:nvPr>
        </p:nvSpPr>
        <p:spPr/>
        <p:txBody>
          <a:bodyPr/>
          <a:lstStyle>
            <a:lvl1pPr>
              <a:defRPr>
                <a:latin typeface="Verdana" panose="020B0604030504040204" pitchFamily="34" charset="0"/>
                <a:ea typeface="Verdana" panose="020B0604030504040204" pitchFamily="34" charset="0"/>
              </a:defRPr>
            </a:lvl1pPr>
          </a:lstStyle>
          <a:p>
            <a:endParaRPr lang="en-US"/>
          </a:p>
        </p:txBody>
      </p:sp>
      <p:sp>
        <p:nvSpPr>
          <p:cNvPr id="4" name="Footer Placeholder 3"/>
          <p:cNvSpPr>
            <a:spLocks noGrp="1"/>
          </p:cNvSpPr>
          <p:nvPr>
            <p:ph type="ftr" sz="quarter" idx="11"/>
          </p:nvPr>
        </p:nvSpPr>
        <p:spPr/>
        <p:txBody>
          <a:bodyPr/>
          <a:lstStyle>
            <a:lvl1pPr>
              <a:defRPr>
                <a:latin typeface="Verdana" panose="020B0604030504040204" pitchFamily="34" charset="0"/>
                <a:ea typeface="Verdana" panose="020B0604030504040204" pitchFamily="34" charset="0"/>
              </a:defRPr>
            </a:lvl1pPr>
          </a:lstStyle>
          <a:p>
            <a:endParaRPr lang="en-US"/>
          </a:p>
        </p:txBody>
      </p:sp>
    </p:spTree>
    <p:extLst>
      <p:ext uri="{BB962C8B-B14F-4D97-AF65-F5344CB8AC3E}">
        <p14:creationId xmlns:p14="http://schemas.microsoft.com/office/powerpoint/2010/main" val="8772511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rgbClr val="2683C6"/>
                </a:solidFill>
                <a:latin typeface="Verdana" panose="020B0604030504040204" pitchFamily="34" charset="0"/>
                <a:ea typeface="Verdana" panose="020B0604030504040204" pitchFamily="34" charset="0"/>
              </a:defRPr>
            </a:lvl1pPr>
          </a:lstStyle>
          <a:p>
            <a:r>
              <a:rPr lang="en-US"/>
              <a:t>Click to edit Master title style</a:t>
            </a:r>
          </a:p>
        </p:txBody>
      </p:sp>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rgbClr val="2683C6"/>
                </a:solidFill>
                <a:latin typeface="Verdana" panose="020B0604030504040204" pitchFamily="34" charset="0"/>
                <a:ea typeface="Verdana" panose="020B060403050404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latin typeface="Verdana" panose="020B0604030504040204" pitchFamily="34" charset="0"/>
                <a:ea typeface="Verdana" panose="020B0604030504040204" pitchFamily="34" charset="0"/>
              </a:defRPr>
            </a:lvl1pPr>
          </a:lstStyle>
          <a:p>
            <a:endParaRPr lang="en-US"/>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latin typeface="Verdana" panose="020B0604030504040204" pitchFamily="34" charset="0"/>
                <a:ea typeface="Verdana" panose="020B0604030504040204" pitchFamily="34" charset="0"/>
              </a:defRPr>
            </a:lvl1pPr>
          </a:lstStyle>
          <a:p>
            <a:endParaRPr lang="en-US"/>
          </a:p>
        </p:txBody>
      </p:sp>
    </p:spTree>
    <p:extLst>
      <p:ext uri="{BB962C8B-B14F-4D97-AF65-F5344CB8AC3E}">
        <p14:creationId xmlns:p14="http://schemas.microsoft.com/office/powerpoint/2010/main" val="40656186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lvl1pPr>
              <a:defRPr>
                <a:latin typeface="Verdana" panose="020B0604030504040204" pitchFamily="34" charset="0"/>
                <a:ea typeface="Verdana" panose="020B0604030504040204" pitchFamily="34" charset="0"/>
              </a:defRPr>
            </a:lvl1pPr>
          </a:lstStyle>
          <a:p>
            <a:r>
              <a:rPr lang="en-US" dirty="0"/>
              <a:t>Click to edit Master title style</a:t>
            </a:r>
          </a:p>
        </p:txBody>
      </p:sp>
      <p:sp>
        <p:nvSpPr>
          <p:cNvPr id="3" name="Content Placeholder 2"/>
          <p:cNvSpPr>
            <a:spLocks noGrp="1"/>
          </p:cNvSpPr>
          <p:nvPr>
            <p:ph sz="half" idx="1"/>
          </p:nvPr>
        </p:nvSpPr>
        <p:spPr>
          <a:xfrm>
            <a:off x="581193" y="2228003"/>
            <a:ext cx="5422390" cy="3633047"/>
          </a:xfrm>
        </p:spPr>
        <p:txBody>
          <a:bodyPr>
            <a:normAutofit/>
          </a:bodyPr>
          <a:lstStyle>
            <a:lvl1pPr>
              <a:defRPr>
                <a:latin typeface="Verdana" panose="020B0604030504040204" pitchFamily="34" charset="0"/>
                <a:ea typeface="Verdana" panose="020B0604030504040204" pitchFamily="34" charset="0"/>
              </a:defRPr>
            </a:lvl1pPr>
            <a:lvl2pPr>
              <a:defRPr>
                <a:latin typeface="Verdana" panose="020B0604030504040204" pitchFamily="34" charset="0"/>
                <a:ea typeface="Verdana" panose="020B0604030504040204" pitchFamily="34" charset="0"/>
              </a:defRPr>
            </a:lvl2pPr>
            <a:lvl3pPr>
              <a:defRPr>
                <a:latin typeface="Verdana" panose="020B0604030504040204" pitchFamily="34" charset="0"/>
                <a:ea typeface="Verdana" panose="020B0604030504040204" pitchFamily="34" charset="0"/>
              </a:defRPr>
            </a:lvl3pPr>
            <a:lvl4pPr>
              <a:defRPr>
                <a:latin typeface="Verdana" panose="020B0604030504040204" pitchFamily="34" charset="0"/>
                <a:ea typeface="Verdana" panose="020B0604030504040204" pitchFamily="34" charset="0"/>
              </a:defRPr>
            </a:lvl4pPr>
            <a:lvl5pPr>
              <a:defRPr>
                <a:latin typeface="Verdana" panose="020B0604030504040204" pitchFamily="34" charset="0"/>
                <a:ea typeface="Verdana" panose="020B060403050404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88417" y="2228003"/>
            <a:ext cx="5422392" cy="3633047"/>
          </a:xfrm>
        </p:spPr>
        <p:txBody>
          <a:bodyPr>
            <a:normAutofit/>
          </a:bodyPr>
          <a:lstStyle>
            <a:lvl1pPr>
              <a:defRPr>
                <a:latin typeface="Verdana" panose="020B0604030504040204" pitchFamily="34" charset="0"/>
                <a:ea typeface="Verdana" panose="020B0604030504040204" pitchFamily="34" charset="0"/>
              </a:defRPr>
            </a:lvl1pPr>
            <a:lvl2pPr>
              <a:defRPr>
                <a:latin typeface="Verdana" panose="020B0604030504040204" pitchFamily="34" charset="0"/>
                <a:ea typeface="Verdana" panose="020B0604030504040204" pitchFamily="34" charset="0"/>
              </a:defRPr>
            </a:lvl2pPr>
            <a:lvl3pPr>
              <a:defRPr>
                <a:latin typeface="Verdana" panose="020B0604030504040204" pitchFamily="34" charset="0"/>
                <a:ea typeface="Verdana" panose="020B0604030504040204" pitchFamily="34" charset="0"/>
              </a:defRPr>
            </a:lvl3pPr>
            <a:lvl4pPr>
              <a:defRPr>
                <a:latin typeface="Verdana" panose="020B0604030504040204" pitchFamily="34" charset="0"/>
                <a:ea typeface="Verdana" panose="020B0604030504040204" pitchFamily="34" charset="0"/>
              </a:defRPr>
            </a:lvl4pPr>
            <a:lvl5pPr>
              <a:defRPr>
                <a:latin typeface="Verdana" panose="020B0604030504040204" pitchFamily="34" charset="0"/>
                <a:ea typeface="Verdana" panose="020B060403050404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a:defRPr>
                <a:latin typeface="Verdana" panose="020B0604030504040204" pitchFamily="34" charset="0"/>
                <a:ea typeface="Verdana" panose="020B0604030504040204" pitchFamily="34" charset="0"/>
              </a:defRPr>
            </a:lvl1pPr>
          </a:lstStyle>
          <a:p>
            <a:endParaRPr lang="en-US" dirty="0"/>
          </a:p>
        </p:txBody>
      </p:sp>
      <p:sp>
        <p:nvSpPr>
          <p:cNvPr id="6" name="Footer Placeholder 5"/>
          <p:cNvSpPr>
            <a:spLocks noGrp="1"/>
          </p:cNvSpPr>
          <p:nvPr>
            <p:ph type="ftr" sz="quarter" idx="11"/>
          </p:nvPr>
        </p:nvSpPr>
        <p:spPr/>
        <p:txBody>
          <a:bodyPr/>
          <a:lstStyle>
            <a:lvl1pPr>
              <a:defRPr>
                <a:latin typeface="Verdana" panose="020B0604030504040204" pitchFamily="34" charset="0"/>
                <a:ea typeface="Verdana" panose="020B0604030504040204" pitchFamily="34" charset="0"/>
              </a:defRPr>
            </a:lvl1pPr>
          </a:lstStyle>
          <a:p>
            <a:endParaRPr lang="en-US" dirty="0"/>
          </a:p>
        </p:txBody>
      </p:sp>
    </p:spTree>
    <p:extLst>
      <p:ext uri="{BB962C8B-B14F-4D97-AF65-F5344CB8AC3E}">
        <p14:creationId xmlns:p14="http://schemas.microsoft.com/office/powerpoint/2010/main" val="6627001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 White">
  <p:cSld name="Title Only - White">
    <p:spTree>
      <p:nvGrpSpPr>
        <p:cNvPr id="1" name="Shape 445"/>
        <p:cNvGrpSpPr/>
        <p:nvPr/>
      </p:nvGrpSpPr>
      <p:grpSpPr>
        <a:xfrm>
          <a:off x="0" y="0"/>
          <a:ext cx="0" cy="0"/>
          <a:chOff x="0" y="0"/>
          <a:chExt cx="0" cy="0"/>
        </a:xfrm>
      </p:grpSpPr>
      <p:cxnSp>
        <p:nvCxnSpPr>
          <p:cNvPr id="446" name="Google Shape;446;p120"/>
          <p:cNvCxnSpPr/>
          <p:nvPr/>
        </p:nvCxnSpPr>
        <p:spPr>
          <a:xfrm>
            <a:off x="762651" y="1447796"/>
            <a:ext cx="1172308" cy="0"/>
          </a:xfrm>
          <a:prstGeom prst="straightConnector1">
            <a:avLst/>
          </a:prstGeom>
          <a:noFill/>
          <a:ln w="79375" cap="flat" cmpd="sng">
            <a:solidFill>
              <a:schemeClr val="accent2"/>
            </a:solidFill>
            <a:prstDash val="solid"/>
            <a:miter lim="800000"/>
            <a:headEnd type="none" w="sm" len="sm"/>
            <a:tailEnd type="none" w="sm" len="sm"/>
          </a:ln>
        </p:spPr>
      </p:cxnSp>
      <p:sp>
        <p:nvSpPr>
          <p:cNvPr id="447" name="Google Shape;447;p120"/>
          <p:cNvSpPr txBox="1">
            <a:spLocks noGrp="1"/>
          </p:cNvSpPr>
          <p:nvPr>
            <p:ph type="title"/>
          </p:nvPr>
        </p:nvSpPr>
        <p:spPr>
          <a:xfrm>
            <a:off x="778101" y="537764"/>
            <a:ext cx="8874760" cy="798177"/>
          </a:xfrm>
          <a:prstGeom prst="rect">
            <a:avLst/>
          </a:prstGeom>
          <a:noFill/>
          <a:ln>
            <a:noFill/>
          </a:ln>
        </p:spPr>
        <p:txBody>
          <a:bodyPr spcFirstLastPara="1" wrap="square" lIns="0" tIns="45700" rIns="91425" bIns="45700" anchor="b" anchorCtr="0">
            <a:noAutofit/>
          </a:bodyPr>
          <a:lstStyle>
            <a:lvl1pPr lvl="0" algn="l">
              <a:lnSpc>
                <a:spcPct val="90000"/>
              </a:lnSpc>
              <a:spcBef>
                <a:spcPts val="0"/>
              </a:spcBef>
              <a:spcAft>
                <a:spcPts val="0"/>
              </a:spcAft>
              <a:buClr>
                <a:schemeClr val="dk1"/>
              </a:buClr>
              <a:buSzPts val="4000"/>
              <a:buFont typeface="Verdana"/>
              <a:buNone/>
              <a:defRPr sz="3600">
                <a:solidFill>
                  <a:srgbClr val="002060"/>
                </a:solidFill>
                <a:latin typeface="Verdana" panose="020B0604030504040204" pitchFamily="34" charset="0"/>
                <a:ea typeface="Verdana" panose="020B060403050404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Tree>
    <p:extLst>
      <p:ext uri="{BB962C8B-B14F-4D97-AF65-F5344CB8AC3E}">
        <p14:creationId xmlns:p14="http://schemas.microsoft.com/office/powerpoint/2010/main" val="35017045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Section Divider with Subtitle - Gradient">
    <p:bg>
      <p:bgPr>
        <a:solidFill>
          <a:srgbClr val="113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68A5-AEEA-3C4B-9311-D39C8A6BFD34}"/>
              </a:ext>
            </a:extLst>
          </p:cNvPr>
          <p:cNvSpPr>
            <a:spLocks noGrp="1"/>
          </p:cNvSpPr>
          <p:nvPr>
            <p:ph type="title" hasCustomPrompt="1"/>
          </p:nvPr>
        </p:nvSpPr>
        <p:spPr>
          <a:xfrm>
            <a:off x="914400" y="1371608"/>
            <a:ext cx="10366861" cy="2057397"/>
          </a:xfrm>
        </p:spPr>
        <p:txBody>
          <a:bodyPr/>
          <a:lstStyle>
            <a:lvl1pPr>
              <a:defRPr sz="6000" baseline="0">
                <a:solidFill>
                  <a:schemeClr val="bg2"/>
                </a:solidFill>
                <a:latin typeface="Verdana" panose="020B0604030504040204" pitchFamily="34" charset="0"/>
                <a:ea typeface="Verdana" panose="020B0604030504040204" pitchFamily="34" charset="0"/>
              </a:defRPr>
            </a:lvl1pPr>
          </a:lstStyle>
          <a:p>
            <a:r>
              <a:rPr lang="en-US"/>
              <a:t>Alternate Section title</a:t>
            </a:r>
          </a:p>
        </p:txBody>
      </p:sp>
      <p:cxnSp>
        <p:nvCxnSpPr>
          <p:cNvPr id="7" name="Straight Connector 6">
            <a:extLst>
              <a:ext uri="{FF2B5EF4-FFF2-40B4-BE49-F238E27FC236}">
                <a16:creationId xmlns:a16="http://schemas.microsoft.com/office/drawing/2014/main" id="{D590582C-FEDF-5C45-8674-2DEE1202D8CC}"/>
              </a:ext>
            </a:extLst>
          </p:cNvPr>
          <p:cNvCxnSpPr>
            <a:cxnSpLocks/>
          </p:cNvCxnSpPr>
          <p:nvPr userDrawn="1"/>
        </p:nvCxnSpPr>
        <p:spPr>
          <a:xfrm>
            <a:off x="914313" y="4387948"/>
            <a:ext cx="1172603" cy="0"/>
          </a:xfrm>
          <a:prstGeom prst="line">
            <a:avLst/>
          </a:prstGeom>
          <a:ln w="76200"/>
        </p:spPr>
        <p:style>
          <a:lnRef idx="1">
            <a:schemeClr val="accent2"/>
          </a:lnRef>
          <a:fillRef idx="0">
            <a:schemeClr val="accent2"/>
          </a:fillRef>
          <a:effectRef idx="0">
            <a:schemeClr val="accent2"/>
          </a:effectRef>
          <a:fontRef idx="minor">
            <a:schemeClr val="tx1"/>
          </a:fontRef>
        </p:style>
      </p:cxnSp>
      <p:sp>
        <p:nvSpPr>
          <p:cNvPr id="9" name="Text Placeholder 2">
            <a:extLst>
              <a:ext uri="{FF2B5EF4-FFF2-40B4-BE49-F238E27FC236}">
                <a16:creationId xmlns:a16="http://schemas.microsoft.com/office/drawing/2014/main" id="{CA7C0192-8E73-3741-B808-E7043B73E544}"/>
              </a:ext>
            </a:extLst>
          </p:cNvPr>
          <p:cNvSpPr>
            <a:spLocks noGrp="1"/>
          </p:cNvSpPr>
          <p:nvPr>
            <p:ph idx="1" hasCustomPrompt="1"/>
          </p:nvPr>
        </p:nvSpPr>
        <p:spPr>
          <a:xfrm>
            <a:off x="929987" y="3702945"/>
            <a:ext cx="10366861" cy="323977"/>
          </a:xfrm>
          <a:prstGeom prst="rect">
            <a:avLst/>
          </a:prstGeom>
        </p:spPr>
        <p:txBody>
          <a:bodyPr vert="horz" lIns="0" tIns="45720" rIns="91440" bIns="45720" rtlCol="0">
            <a:normAutofit/>
          </a:bodyPr>
          <a:lstStyle>
            <a:lvl1pPr marL="0" indent="0">
              <a:buFontTx/>
              <a:buNone/>
              <a:defRPr sz="1800" b="0" i="0" cap="none" spc="0" baseline="0">
                <a:solidFill>
                  <a:schemeClr val="bg2"/>
                </a:solidFill>
                <a:latin typeface="Verdana" panose="020B0604030504040204" pitchFamily="34" charset="0"/>
                <a:ea typeface="Verdana" panose="020B0604030504040204" pitchFamily="34" charset="0"/>
              </a:defRPr>
            </a:lvl1pPr>
          </a:lstStyle>
          <a:p>
            <a:pPr lvl="0"/>
            <a:r>
              <a:rPr lang="en-US"/>
              <a:t>Subtitle if needed Cambria 18pt font lorem ipsum</a:t>
            </a:r>
          </a:p>
        </p:txBody>
      </p:sp>
    </p:spTree>
    <p:extLst>
      <p:ext uri="{BB962C8B-B14F-4D97-AF65-F5344CB8AC3E}">
        <p14:creationId xmlns:p14="http://schemas.microsoft.com/office/powerpoint/2010/main" val="18275451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t" anchorCtr="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latin typeface="Verdana" panose="020B0604030504040204" pitchFamily="34" charset="0"/>
                <a:ea typeface="Verdana" panose="020B0604030504040204" pitchFamily="34" charset="0"/>
              </a:defRPr>
            </a:lvl1pPr>
          </a:lstStyle>
          <a:p>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latin typeface="Verdana" panose="020B0604030504040204" pitchFamily="34" charset="0"/>
                <a:ea typeface="Verdana" panose="020B0604030504040204" pitchFamily="34" charset="0"/>
              </a:defRPr>
            </a:lvl1pPr>
          </a:lstStyle>
          <a:p>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3724259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hf hdr="0" ftr="0" dt="0"/>
  <p:txStyles>
    <p:titleStyle>
      <a:lvl1pPr algn="l" defTabSz="457200" rtl="0" eaLnBrk="1" latinLnBrk="0" hangingPunct="1">
        <a:spcBef>
          <a:spcPct val="0"/>
        </a:spcBef>
        <a:buNone/>
        <a:defRPr sz="2800" b="0" kern="1200" cap="all">
          <a:solidFill>
            <a:schemeClr val="bg1"/>
          </a:solidFill>
          <a:latin typeface="Verdana" panose="020B0604030504040204" pitchFamily="34" charset="0"/>
          <a:ea typeface="Verdana" panose="020B0604030504040204" pitchFamily="34" charset="0"/>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2800" kern="1200">
          <a:solidFill>
            <a:srgbClr val="2683C6"/>
          </a:solidFill>
          <a:latin typeface="Verdana" panose="020B0604030504040204" pitchFamily="34" charset="0"/>
          <a:ea typeface="Verdana" panose="020B0604030504040204" pitchFamily="34" charset="0"/>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2400" kern="1200">
          <a:solidFill>
            <a:srgbClr val="2683C6"/>
          </a:solidFill>
          <a:latin typeface="Verdana" panose="020B0604030504040204" pitchFamily="34" charset="0"/>
          <a:ea typeface="Verdana" panose="020B0604030504040204" pitchFamily="34" charset="0"/>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2000" kern="1200">
          <a:solidFill>
            <a:srgbClr val="2683C6"/>
          </a:solidFill>
          <a:latin typeface="Verdana" panose="020B0604030504040204" pitchFamily="34" charset="0"/>
          <a:ea typeface="Verdana" panose="020B0604030504040204" pitchFamily="34" charset="0"/>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rgbClr val="2683C6"/>
          </a:solidFill>
          <a:latin typeface="Verdana" panose="020B0604030504040204" pitchFamily="34" charset="0"/>
          <a:ea typeface="Verdana" panose="020B0604030504040204" pitchFamily="34" charset="0"/>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rgbClr val="2683C6"/>
          </a:solidFill>
          <a:latin typeface="Verdana" panose="020B0604030504040204" pitchFamily="34" charset="0"/>
          <a:ea typeface="Verdana" panose="020B0604030504040204" pitchFamily="34" charset="0"/>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5.xml"/></Relationships>
</file>

<file path=ppt/slides/_rels/slide11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5.xml"/></Relationships>
</file>

<file path=ppt/slides/_rels/slide11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07.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09.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5.xml"/></Relationships>
</file>

<file path=ppt/slides/_rels/slide12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11.xml"/><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2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12.xml"/><Relationship Id="rId1" Type="http://schemas.openxmlformats.org/officeDocument/2006/relationships/slideLayout" Target="../slideLayouts/slideLayout4.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4.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4.xml"/></Relationships>
</file>

<file path=ppt/slides/_rels/slide13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18.xml"/><Relationship Id="rId1" Type="http://schemas.openxmlformats.org/officeDocument/2006/relationships/slideLayout" Target="../slideLayouts/slideLayout4.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4.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4.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5.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hyperlink" Target="highered.ohio.gov" TargetMode="External"/><Relationship Id="rId2" Type="http://schemas.openxmlformats.org/officeDocument/2006/relationships/notesSlide" Target="../notesSlides/notesSlide125.xml"/><Relationship Id="rId1" Type="http://schemas.openxmlformats.org/officeDocument/2006/relationships/slideLayout" Target="../slideLayouts/slideLayout4.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4.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4.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4.xml"/></Relationships>
</file>

<file path=ppt/slides/_rels/slide144.xml.rels><?xml version="1.0" encoding="UTF-8" standalone="yes"?>
<Relationships xmlns="http://schemas.openxmlformats.org/package/2006/relationships"><Relationship Id="rId3" Type="http://schemas.openxmlformats.org/officeDocument/2006/relationships/hyperlink" Target="highered.ohio.gov" TargetMode="External"/><Relationship Id="rId2" Type="http://schemas.openxmlformats.org/officeDocument/2006/relationships/notesSlide" Target="../notesSlides/notesSlide129.xml"/><Relationship Id="rId1" Type="http://schemas.openxmlformats.org/officeDocument/2006/relationships/slideLayout" Target="../slideLayouts/slideLayout4.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5.xml"/></Relationships>
</file>

<file path=ppt/slides/_rels/slide14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31.xml"/><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4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32.xml"/><Relationship Id="rId1" Type="http://schemas.openxmlformats.org/officeDocument/2006/relationships/slideLayout" Target="../slideLayouts/slideLayout6.xml"/></Relationships>
</file>

<file path=ppt/slides/_rels/slide14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33.xml"/><Relationship Id="rId1" Type="http://schemas.openxmlformats.org/officeDocument/2006/relationships/slideLayout" Target="../slideLayouts/slideLayout6.xml"/></Relationships>
</file>

<file path=ppt/slides/_rels/slide14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34.xml"/><Relationship Id="rId1" Type="http://schemas.openxmlformats.org/officeDocument/2006/relationships/slideLayout" Target="../slideLayouts/slideLayout4.xml"/><Relationship Id="rId4" Type="http://schemas.openxmlformats.org/officeDocument/2006/relationships/image" Target="../media/image9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99.png"/><Relationship Id="rId7" Type="http://schemas.openxmlformats.org/officeDocument/2006/relationships/customXml" Target="../ink/ink2.xml"/><Relationship Id="rId2" Type="http://schemas.openxmlformats.org/officeDocument/2006/relationships/notesSlide" Target="../notesSlides/notesSlide135.xml"/><Relationship Id="rId1" Type="http://schemas.openxmlformats.org/officeDocument/2006/relationships/slideLayout" Target="../slideLayouts/slideLayout4.xml"/><Relationship Id="rId6" Type="http://schemas.openxmlformats.org/officeDocument/2006/relationships/image" Target="NULL"/><Relationship Id="rId5" Type="http://schemas.openxmlformats.org/officeDocument/2006/relationships/customXml" Target="../ink/ink1.xml"/><Relationship Id="rId4" Type="http://schemas.openxmlformats.org/officeDocument/2006/relationships/image" Target="../media/image100.png"/><Relationship Id="rId9" Type="http://schemas.openxmlformats.org/officeDocument/2006/relationships/customXml" Target="../ink/ink3.xml"/></Relationships>
</file>

<file path=ppt/slides/_rels/slide15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36.xml"/><Relationship Id="rId1" Type="http://schemas.openxmlformats.org/officeDocument/2006/relationships/slideLayout" Target="../slideLayouts/slideLayout4.xml"/><Relationship Id="rId6" Type="http://schemas.openxmlformats.org/officeDocument/2006/relationships/image" Target="NULL"/><Relationship Id="rId5" Type="http://schemas.openxmlformats.org/officeDocument/2006/relationships/customXml" Target="../ink/ink4.xml"/><Relationship Id="rId4" Type="http://schemas.openxmlformats.org/officeDocument/2006/relationships/image" Target="../media/image101.png"/></Relationships>
</file>

<file path=ppt/slides/_rels/slide152.xml.rels><?xml version="1.0" encoding="UTF-8" standalone="yes"?>
<Relationships xmlns="http://schemas.openxmlformats.org/package/2006/relationships"><Relationship Id="rId8" Type="http://schemas.openxmlformats.org/officeDocument/2006/relationships/image" Target="../media/image1020.png"/><Relationship Id="rId13" Type="http://schemas.openxmlformats.org/officeDocument/2006/relationships/customXml" Target="../ink/ink9.xml"/><Relationship Id="rId18" Type="http://schemas.openxmlformats.org/officeDocument/2006/relationships/image" Target="../media/image107.png"/><Relationship Id="rId3" Type="http://schemas.openxmlformats.org/officeDocument/2006/relationships/image" Target="../media/image102.png"/><Relationship Id="rId7" Type="http://schemas.openxmlformats.org/officeDocument/2006/relationships/customXml" Target="../ink/ink6.xml"/><Relationship Id="rId12" Type="http://schemas.openxmlformats.org/officeDocument/2006/relationships/image" Target="../media/image104.png"/><Relationship Id="rId17" Type="http://schemas.openxmlformats.org/officeDocument/2006/relationships/customXml" Target="../ink/ink11.xml"/><Relationship Id="rId2" Type="http://schemas.openxmlformats.org/officeDocument/2006/relationships/notesSlide" Target="../notesSlides/notesSlide137.xml"/><Relationship Id="rId16" Type="http://schemas.openxmlformats.org/officeDocument/2006/relationships/image" Target="../media/image106.png"/><Relationship Id="rId1" Type="http://schemas.openxmlformats.org/officeDocument/2006/relationships/slideLayout" Target="../slideLayouts/slideLayout4.xml"/><Relationship Id="rId6" Type="http://schemas.openxmlformats.org/officeDocument/2006/relationships/image" Target="../media/image1010.png"/><Relationship Id="rId11" Type="http://schemas.openxmlformats.org/officeDocument/2006/relationships/customXml" Target="../ink/ink8.xml"/><Relationship Id="rId5" Type="http://schemas.openxmlformats.org/officeDocument/2006/relationships/customXml" Target="../ink/ink5.xml"/><Relationship Id="rId15" Type="http://schemas.openxmlformats.org/officeDocument/2006/relationships/customXml" Target="../ink/ink10.xml"/><Relationship Id="rId10" Type="http://schemas.openxmlformats.org/officeDocument/2006/relationships/image" Target="../media/image103.png"/><Relationship Id="rId4" Type="http://schemas.openxmlformats.org/officeDocument/2006/relationships/image" Target="../media/image99.png"/><Relationship Id="rId9" Type="http://schemas.openxmlformats.org/officeDocument/2006/relationships/customXml" Target="../ink/ink7.xml"/><Relationship Id="rId14" Type="http://schemas.openxmlformats.org/officeDocument/2006/relationships/image" Target="../media/image105.png"/></Relationships>
</file>

<file path=ppt/slides/_rels/slide15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38.xml"/><Relationship Id="rId1" Type="http://schemas.openxmlformats.org/officeDocument/2006/relationships/slideLayout" Target="../slideLayouts/slideLayout1.xml"/><Relationship Id="rId5" Type="http://schemas.openxmlformats.org/officeDocument/2006/relationships/image" Target="../media/image110.png"/><Relationship Id="rId4" Type="http://schemas.openxmlformats.org/officeDocument/2006/relationships/image" Target="../media/image109.png"/></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5.xml"/></Relationships>
</file>

<file path=ppt/slides/_rels/slide155.xml.rels><?xml version="1.0" encoding="UTF-8" standalone="yes"?>
<Relationships xmlns="http://schemas.openxmlformats.org/package/2006/relationships"><Relationship Id="rId2" Type="http://schemas.openxmlformats.org/officeDocument/2006/relationships/hyperlink" Target="https://www.oasfaa.org/counselors" TargetMode="Externa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41.xml"/><Relationship Id="rId1" Type="http://schemas.openxmlformats.org/officeDocument/2006/relationships/slideLayout" Target="../slideLayouts/slideLayout1.xml"/><Relationship Id="rId4" Type="http://schemas.openxmlformats.org/officeDocument/2006/relationships/hyperlink" Target="https://www.oasfaa.org/counselors" TargetMode="Externa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5.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44.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62.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45.xml"/><Relationship Id="rId1" Type="http://schemas.openxmlformats.org/officeDocument/2006/relationships/slideLayout" Target="../slideLayouts/slideLayout4.xml"/><Relationship Id="rId4" Type="http://schemas.openxmlformats.org/officeDocument/2006/relationships/hyperlink" Target="https://owl.excelsior.edu/writing-process/prewriting-strategies/prewriting-strategies-asking-defining-questions/"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www.studentaid.gov/"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6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6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7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8.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7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5.xml"/><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8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8.xml"/><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8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11"/>
          <p:cNvSpPr txBox="1">
            <a:spLocks noGrp="1"/>
          </p:cNvSpPr>
          <p:nvPr>
            <p:ph type="ctrTitle"/>
          </p:nvPr>
        </p:nvSpPr>
        <p:spPr>
          <a:xfrm>
            <a:off x="599228" y="3555851"/>
            <a:ext cx="10993549" cy="1475013"/>
          </a:xfrm>
          <a:prstGeom prst="rect">
            <a:avLst/>
          </a:prstGeom>
        </p:spPr>
        <p:txBody>
          <a:bodyPr spcFirstLastPara="1" vert="horz" wrap="square" lIns="121900" tIns="121900" rIns="121900" bIns="121900" rtlCol="0" anchor="ctr" anchorCtr="0">
            <a:noAutofit/>
          </a:bodyPr>
          <a:lstStyle/>
          <a:p>
            <a:pPr lvl="0" algn="ctr"/>
            <a:r>
              <a:rPr lang="en-US" sz="4400" dirty="0">
                <a:solidFill>
                  <a:schemeClr val="bg1"/>
                </a:solidFill>
              </a:rPr>
              <a:t>OASFAA Counselor Workshop</a:t>
            </a:r>
            <a:br>
              <a:rPr lang="en-US" dirty="0">
                <a:solidFill>
                  <a:schemeClr val="bg1"/>
                </a:solidFill>
              </a:rPr>
            </a:br>
            <a:r>
              <a:rPr lang="en-US" sz="4400" dirty="0">
                <a:solidFill>
                  <a:schemeClr val="bg1"/>
                </a:solidFill>
              </a:rPr>
              <a:t>[enter presentation date]</a:t>
            </a:r>
          </a:p>
        </p:txBody>
      </p:sp>
      <p:sp>
        <p:nvSpPr>
          <p:cNvPr id="2" name="Subtitle 1">
            <a:extLst>
              <a:ext uri="{FF2B5EF4-FFF2-40B4-BE49-F238E27FC236}">
                <a16:creationId xmlns:a16="http://schemas.microsoft.com/office/drawing/2014/main" id="{107308CC-3096-4A36-8B44-3285227AEA23}"/>
              </a:ext>
            </a:extLst>
          </p:cNvPr>
          <p:cNvSpPr>
            <a:spLocks noGrp="1"/>
          </p:cNvSpPr>
          <p:nvPr>
            <p:ph type="subTitle" idx="1"/>
          </p:nvPr>
        </p:nvSpPr>
        <p:spPr>
          <a:xfrm>
            <a:off x="599228" y="5630530"/>
            <a:ext cx="10993546" cy="590321"/>
          </a:xfrm>
        </p:spPr>
        <p:txBody>
          <a:bodyPr>
            <a:normAutofit/>
          </a:bodyPr>
          <a:lstStyle/>
          <a:p>
            <a:r>
              <a:rPr lang="en-US" sz="2400" dirty="0">
                <a:solidFill>
                  <a:schemeClr val="bg1"/>
                </a:solidFill>
              </a:rPr>
              <a:t>Presented by: Faith Phillips &amp; MorraLee Keller</a:t>
            </a:r>
          </a:p>
        </p:txBody>
      </p:sp>
      <p:pic>
        <p:nvPicPr>
          <p:cNvPr id="4" name="Picture 4">
            <a:extLst>
              <a:ext uri="{FF2B5EF4-FFF2-40B4-BE49-F238E27FC236}">
                <a16:creationId xmlns:a16="http://schemas.microsoft.com/office/drawing/2014/main" id="{45EF5861-4F97-45EA-9205-1F03463CD9E2}"/>
              </a:ext>
            </a:extLst>
          </p:cNvPr>
          <p:cNvPicPr>
            <a:picLocks noChangeAspect="1" noChangeArrowheads="1"/>
          </p:cNvPicPr>
          <p:nvPr/>
        </p:nvPicPr>
        <p:blipFill>
          <a:blip r:embed="rId3" cstate="print"/>
          <a:srcRect/>
          <a:stretch>
            <a:fillRect/>
          </a:stretch>
        </p:blipFill>
        <p:spPr bwMode="auto">
          <a:xfrm>
            <a:off x="8175682" y="818861"/>
            <a:ext cx="3232788" cy="1827869"/>
          </a:xfrm>
          <a:prstGeom prst="rect">
            <a:avLst/>
          </a:prstGeom>
          <a:noFill/>
          <a:ln w="9525">
            <a:noFill/>
            <a:miter lim="800000"/>
            <a:headEnd/>
            <a:tailEnd/>
          </a:ln>
        </p:spPr>
      </p:pic>
    </p:spTree>
    <p:extLst>
      <p:ext uri="{BB962C8B-B14F-4D97-AF65-F5344CB8AC3E}">
        <p14:creationId xmlns:p14="http://schemas.microsoft.com/office/powerpoint/2010/main" val="17425198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05355-66F4-C3AA-1AF5-02347AD5DFD2}"/>
              </a:ext>
            </a:extLst>
          </p:cNvPr>
          <p:cNvSpPr>
            <a:spLocks noGrp="1"/>
          </p:cNvSpPr>
          <p:nvPr>
            <p:ph type="title"/>
          </p:nvPr>
        </p:nvSpPr>
        <p:spPr/>
        <p:txBody>
          <a:bodyPr>
            <a:normAutofit/>
          </a:bodyPr>
          <a:lstStyle/>
          <a:p>
            <a:r>
              <a:rPr lang="en-US" sz="3200" dirty="0"/>
              <a:t>Changes for 2024-2025</a:t>
            </a:r>
          </a:p>
        </p:txBody>
      </p:sp>
      <p:sp>
        <p:nvSpPr>
          <p:cNvPr id="3" name="Content Placeholder 2">
            <a:extLst>
              <a:ext uri="{FF2B5EF4-FFF2-40B4-BE49-F238E27FC236}">
                <a16:creationId xmlns:a16="http://schemas.microsoft.com/office/drawing/2014/main" id="{2DEB1396-6AC9-A582-133D-9B9BA63ACE32}"/>
              </a:ext>
            </a:extLst>
          </p:cNvPr>
          <p:cNvSpPr>
            <a:spLocks noGrp="1"/>
          </p:cNvSpPr>
          <p:nvPr>
            <p:ph idx="1"/>
          </p:nvPr>
        </p:nvSpPr>
        <p:spPr>
          <a:xfrm>
            <a:off x="581192" y="2180495"/>
            <a:ext cx="11029615" cy="4506743"/>
          </a:xfrm>
        </p:spPr>
        <p:txBody>
          <a:bodyPr>
            <a:noAutofit/>
          </a:bodyPr>
          <a:lstStyle/>
          <a:p>
            <a:pPr marL="0" indent="0">
              <a:buNone/>
            </a:pPr>
            <a:r>
              <a:rPr lang="en-US" sz="2400" dirty="0"/>
              <a:t>Race, Gender, and Ethnicity Questions</a:t>
            </a:r>
            <a:br>
              <a:rPr lang="en-US" sz="2400" dirty="0"/>
            </a:br>
            <a:endParaRPr lang="en-US" sz="1050" dirty="0"/>
          </a:p>
          <a:p>
            <a:pPr marL="396875" indent="-304800"/>
            <a:r>
              <a:rPr lang="en-US" sz="2200" dirty="0"/>
              <a:t>These demographic questions are now an official part of the student’s section of the FAFSA.</a:t>
            </a:r>
            <a:br>
              <a:rPr lang="en-US" sz="2400" dirty="0"/>
            </a:br>
            <a:endParaRPr lang="en-US" sz="1050" dirty="0"/>
          </a:p>
          <a:p>
            <a:pPr marL="396875" indent="-304800"/>
            <a:r>
              <a:rPr lang="en-US" sz="2200" dirty="0"/>
              <a:t>The answers will not be shared with state agencies or colleges. They have no bearing on aid eligibility and are to be used for research only.</a:t>
            </a:r>
            <a:br>
              <a:rPr lang="en-US" sz="2400" dirty="0"/>
            </a:br>
            <a:endParaRPr lang="en-US" sz="1050" dirty="0"/>
          </a:p>
          <a:p>
            <a:pPr marL="396875" indent="-304800"/>
            <a:r>
              <a:rPr lang="en-US" sz="2200" dirty="0"/>
              <a:t>The student will have a choice of “prefer not to answer” for each question.</a:t>
            </a:r>
            <a:br>
              <a:rPr lang="en-US" sz="2400" dirty="0"/>
            </a:br>
            <a:endParaRPr lang="en-US" sz="1050" dirty="0"/>
          </a:p>
          <a:p>
            <a:pPr marL="396875" indent="-304800"/>
            <a:r>
              <a:rPr lang="en-US" sz="2200" dirty="0"/>
              <a:t>The information will not appear on the FAFSA Submission Summary and cannot be seen by parents or student spouse.</a:t>
            </a:r>
          </a:p>
        </p:txBody>
      </p:sp>
    </p:spTree>
    <p:extLst>
      <p:ext uri="{BB962C8B-B14F-4D97-AF65-F5344CB8AC3E}">
        <p14:creationId xmlns:p14="http://schemas.microsoft.com/office/powerpoint/2010/main" val="17331690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51474"/>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marL="342900" indent="-342900" algn="l" defTabSz="457200" rtl="0" eaLnBrk="1" latinLnBrk="0" hangingPunct="1">
              <a:spcBef>
                <a:spcPct val="20000"/>
              </a:spcBef>
              <a:buFont typeface="Verdana"/>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Verdana"/>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Verdana"/>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Verdana"/>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Verdana"/>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Verdana"/>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Verdana"/>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Verdana"/>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Verdana"/>
              <a:buChar char="•"/>
              <a:defRPr sz="2000" kern="1200">
                <a:solidFill>
                  <a:schemeClr val="tx1"/>
                </a:solidFill>
                <a:latin typeface="+mn-lt"/>
                <a:ea typeface="+mn-ea"/>
                <a:cs typeface="+mn-cs"/>
              </a:defRPr>
            </a:lvl9pPr>
          </a:lstStyle>
          <a:p>
            <a:pPr marL="0" indent="0">
              <a:lnSpc>
                <a:spcPct val="100000"/>
              </a:lnSpc>
              <a:buNone/>
              <a:defRPr/>
            </a:pPr>
            <a:r>
              <a:rPr lang="en-US" altLang="en-US" cap="none" spc="0" dirty="0">
                <a:solidFill>
                  <a:srgbClr val="002060"/>
                </a:solidFill>
                <a:latin typeface="Verdana" panose="020B0604030504040204" pitchFamily="34" charset="0"/>
              </a:rPr>
              <a:t>Dependent Student’s Parent Federal Benefits Received </a:t>
            </a:r>
            <a:endParaRPr lang="en-US" altLang="en-US" b="1" i="0" u="none" strike="noStrike" kern="1200" cap="none" spc="0" normalizeH="0" baseline="0" noProof="0" dirty="0">
              <a:ln>
                <a:noFill/>
              </a:ln>
              <a:solidFill>
                <a:srgbClr val="002060"/>
              </a:solidFill>
              <a:effectLst/>
              <a:uLnTx/>
              <a:uFillTx/>
              <a:latin typeface="Verdana" panose="020B0604030504040204" pitchFamily="34" charset="0"/>
            </a:endParaRPr>
          </a:p>
        </p:txBody>
      </p:sp>
      <p:sp>
        <p:nvSpPr>
          <p:cNvPr id="2" name="TextBox 1">
            <a:extLst>
              <a:ext uri="{FF2B5EF4-FFF2-40B4-BE49-F238E27FC236}">
                <a16:creationId xmlns:a16="http://schemas.microsoft.com/office/drawing/2014/main" id="{FCA29EE2-E99F-309F-B82D-54F2BE643982}"/>
              </a:ext>
            </a:extLst>
          </p:cNvPr>
          <p:cNvSpPr txBox="1"/>
          <p:nvPr/>
        </p:nvSpPr>
        <p:spPr>
          <a:xfrm>
            <a:off x="654904" y="2336720"/>
            <a:ext cx="4449849" cy="2563009"/>
          </a:xfrm>
          <a:prstGeom prst="rect">
            <a:avLst/>
          </a:prstGeom>
          <a:noFill/>
        </p:spPr>
        <p:txBody>
          <a:bodyPr wrap="square" rtlCol="0">
            <a:spAutoFit/>
          </a:bodyPr>
          <a:lstStyle/>
          <a:p>
            <a:pPr>
              <a:lnSpc>
                <a:spcPct val="150000"/>
              </a:lnSpc>
            </a:pPr>
            <a:r>
              <a:rPr lang="en-US" sz="2200" dirty="0">
                <a:solidFill>
                  <a:srgbClr val="2683C6"/>
                </a:solidFill>
                <a:latin typeface="Verdana" panose="020B0604030504040204" pitchFamily="34" charset="0"/>
                <a:cs typeface="Verdana" panose="020B0604020202020204" pitchFamily="34" charset="0"/>
              </a:rPr>
              <a:t>This page asks the parent if they or anyone in their family has received federal benefits. The parent selects "None of these apply."</a:t>
            </a:r>
          </a:p>
        </p:txBody>
      </p:sp>
      <p:pic>
        <p:nvPicPr>
          <p:cNvPr id="2050" name="Picture 2" descr="Screenshot continuation of the Parent Financials section. The parent is informed that their answer will not affect federal student aid eligibility. Below that, the parent is asked to select all federal programs that they or a member of the family received benefits from. The list includes: “Earned Income Credit,” “Federal Housing Assistance,” “Free or Reduced Price School Lunch,” “Medicaid,” “Refundable Credit for Coverage Under a Qualified Health Plan,” “Supplemental Nutrition Assistance Program,” “Supplemental Security Income,” “Temporary Assistance for Needy Families,” “Special Supplemental Nutrition Program for Women, Infants, and Children,” and “None of these apply.”  ">
            <a:extLst>
              <a:ext uri="{FF2B5EF4-FFF2-40B4-BE49-F238E27FC236}">
                <a16:creationId xmlns:a16="http://schemas.microsoft.com/office/drawing/2014/main" id="{1C90B5FC-7EB9-C363-CBAA-90287AE07C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6019" y="1586429"/>
            <a:ext cx="4482654" cy="5118970"/>
          </a:xfrm>
          <a:prstGeom prst="rect">
            <a:avLst/>
          </a:prstGeom>
          <a:noFill/>
          <a:ln w="12700">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628671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marL="342900" indent="-342900" algn="l" defTabSz="457200" rtl="0" eaLnBrk="1" latinLnBrk="0" hangingPunct="1">
              <a:spcBef>
                <a:spcPct val="20000"/>
              </a:spcBef>
              <a:buFont typeface="Verdana"/>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Verdana"/>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Verdana"/>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Verdana"/>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Verdana"/>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Verdana"/>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Verdana"/>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Verdana"/>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Verdana"/>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dirty="0">
                <a:solidFill>
                  <a:srgbClr val="002060"/>
                </a:solidFill>
                <a:latin typeface="Verdana" panose="020B0604030504040204" pitchFamily="34" charset="0"/>
              </a:rPr>
              <a:t>Dependent Student’s Parent Tax Filing Status</a:t>
            </a:r>
            <a:endParaRPr lang="en-US" altLang="en-US" sz="3600" b="1" i="0" u="none" strike="noStrike" kern="1200" cap="none" spc="0" normalizeH="0" baseline="0" noProof="0" dirty="0">
              <a:ln>
                <a:noFill/>
              </a:ln>
              <a:solidFill>
                <a:srgbClr val="002060"/>
              </a:solidFill>
              <a:effectLst/>
              <a:uLnTx/>
              <a:uFillTx/>
              <a:latin typeface="Verdana" panose="020B0604030504040204" pitchFamily="34" charset="0"/>
            </a:endParaRPr>
          </a:p>
        </p:txBody>
      </p:sp>
      <p:sp>
        <p:nvSpPr>
          <p:cNvPr id="2" name="TextBox 1">
            <a:extLst>
              <a:ext uri="{FF2B5EF4-FFF2-40B4-BE49-F238E27FC236}">
                <a16:creationId xmlns:a16="http://schemas.microsoft.com/office/drawing/2014/main" id="{D79D0795-95CD-60B2-86BD-3FBD61A62B02}"/>
              </a:ext>
            </a:extLst>
          </p:cNvPr>
          <p:cNvSpPr txBox="1"/>
          <p:nvPr/>
        </p:nvSpPr>
        <p:spPr>
          <a:xfrm>
            <a:off x="654904" y="2695526"/>
            <a:ext cx="4086075" cy="280006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2000" dirty="0">
                <a:solidFill>
                  <a:srgbClr val="2683C6"/>
                </a:solidFill>
                <a:latin typeface="Verdana" panose="020B0604030504040204" pitchFamily="34" charset="0"/>
                <a:cs typeface="Verdana" panose="020B0604020202020204" pitchFamily="34" charset="0"/>
              </a:rPr>
              <a:t>This page asks the parent about their tax filing status. The </a:t>
            </a:r>
            <a:r>
              <a:rPr lang="en-US" sz="2000" kern="1200" dirty="0">
                <a:solidFill>
                  <a:srgbClr val="2683C6"/>
                </a:solidFill>
                <a:latin typeface="Verdana" panose="020B0604030504040204" pitchFamily="34" charset="0"/>
                <a:cs typeface="Verdana" panose="020B0604020202020204" pitchFamily="34" charset="0"/>
              </a:rPr>
              <a:t>parent selects "Yes" to "Did or will the parent file a 2022 joint tax return with their current spouse?" </a:t>
            </a:r>
            <a:endParaRPr lang="en-US" sz="2000" dirty="0">
              <a:solidFill>
                <a:srgbClr val="2683C6"/>
              </a:solidFill>
              <a:latin typeface="Verdana" panose="020B0604030504040204" pitchFamily="34" charset="0"/>
              <a:cs typeface="Verdana" panose="020B0604020202020204" pitchFamily="34" charset="0"/>
            </a:endParaRPr>
          </a:p>
        </p:txBody>
      </p:sp>
      <p:pic>
        <p:nvPicPr>
          <p:cNvPr id="1026" name="Picture 2" descr="Screenshot continuation of the Parent Financials section, which asks the parent if they filed a 2022 joint tax return with their spouse. ">
            <a:extLst>
              <a:ext uri="{FF2B5EF4-FFF2-40B4-BE49-F238E27FC236}">
                <a16:creationId xmlns:a16="http://schemas.microsoft.com/office/drawing/2014/main" id="{D06E466B-ED2B-4D92-EEFC-545577B695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7816" y="2522862"/>
            <a:ext cx="6968072" cy="3145390"/>
          </a:xfrm>
          <a:prstGeom prst="rect">
            <a:avLst/>
          </a:prstGeom>
          <a:ln w="12700">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092692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marL="342900" indent="-342900" algn="l" defTabSz="457200" rtl="0" eaLnBrk="1" latinLnBrk="0" hangingPunct="1">
              <a:spcBef>
                <a:spcPct val="20000"/>
              </a:spcBef>
              <a:buFont typeface="Verdana"/>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Verdana"/>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Verdana"/>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Verdana"/>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Verdana"/>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Verdana"/>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Verdana"/>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Verdana"/>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Verdana"/>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dirty="0">
                <a:solidFill>
                  <a:srgbClr val="002060"/>
                </a:solidFill>
                <a:latin typeface="Verdana" panose="020B0604030504040204" pitchFamily="34" charset="0"/>
              </a:rPr>
              <a:t>Dependent Student’s Parent Family Size</a:t>
            </a:r>
            <a:endParaRPr lang="en-US" altLang="en-US" sz="3600" b="1" i="0" u="none" strike="noStrike" kern="1200" cap="none" spc="0" normalizeH="0" baseline="0" noProof="0" dirty="0">
              <a:ln>
                <a:noFill/>
              </a:ln>
              <a:solidFill>
                <a:srgbClr val="002060"/>
              </a:solidFill>
              <a:effectLst/>
              <a:uLnTx/>
              <a:uFillTx/>
              <a:latin typeface="Verdana" panose="020B0604030504040204" pitchFamily="34" charset="0"/>
            </a:endParaRPr>
          </a:p>
        </p:txBody>
      </p:sp>
      <p:sp>
        <p:nvSpPr>
          <p:cNvPr id="2" name="TextBox 1">
            <a:extLst>
              <a:ext uri="{FF2B5EF4-FFF2-40B4-BE49-F238E27FC236}">
                <a16:creationId xmlns:a16="http://schemas.microsoft.com/office/drawing/2014/main" id="{3CD1C7D7-E150-2DFE-D63C-7F19FC27BEB3}"/>
              </a:ext>
            </a:extLst>
          </p:cNvPr>
          <p:cNvSpPr txBox="1"/>
          <p:nvPr/>
        </p:nvSpPr>
        <p:spPr>
          <a:xfrm>
            <a:off x="654904" y="2762234"/>
            <a:ext cx="3799638" cy="2563009"/>
          </a:xfrm>
          <a:prstGeom prst="rect">
            <a:avLst/>
          </a:prstGeom>
          <a:noFill/>
        </p:spPr>
        <p:txBody>
          <a:bodyPr wrap="square" rtlCol="0">
            <a:spAutoFit/>
          </a:bodyPr>
          <a:lstStyle/>
          <a:p>
            <a:pPr>
              <a:lnSpc>
                <a:spcPct val="150000"/>
              </a:lnSpc>
            </a:pPr>
            <a:r>
              <a:rPr lang="en-US" sz="2200" dirty="0">
                <a:solidFill>
                  <a:srgbClr val="2683C6"/>
                </a:solidFill>
                <a:latin typeface="Verdana" panose="020B0604030504040204" pitchFamily="34" charset="0"/>
                <a:cs typeface="Verdana" panose="020B0604020202020204" pitchFamily="34" charset="0"/>
              </a:rPr>
              <a:t>This page asks the parent if their family size has changed. The parent selects the “Yes“ option.  </a:t>
            </a:r>
          </a:p>
          <a:p>
            <a:pPr>
              <a:lnSpc>
                <a:spcPct val="150000"/>
              </a:lnSpc>
            </a:pPr>
            <a:endParaRPr lang="en-US" sz="2200" dirty="0">
              <a:solidFill>
                <a:srgbClr val="2683C6"/>
              </a:solidFill>
              <a:latin typeface="Verdana" panose="020B0604030504040204" pitchFamily="34" charset="0"/>
              <a:cs typeface="Verdana" panose="020B0604020202020204" pitchFamily="34" charset="0"/>
            </a:endParaRPr>
          </a:p>
        </p:txBody>
      </p:sp>
      <p:pic>
        <p:nvPicPr>
          <p:cNvPr id="4" name="Picture 3" descr="Screenshot continuation of the Parent Financials section, which asks the parent if their family size has changed from the number of individuals claimed on their 2022 tax return. ">
            <a:extLst>
              <a:ext uri="{FF2B5EF4-FFF2-40B4-BE49-F238E27FC236}">
                <a16:creationId xmlns:a16="http://schemas.microsoft.com/office/drawing/2014/main" id="{9F4B998B-F38F-D35E-15A5-3CA803EFEEF8}"/>
              </a:ext>
            </a:extLst>
          </p:cNvPr>
          <p:cNvPicPr>
            <a:picLocks noChangeAspect="1"/>
          </p:cNvPicPr>
          <p:nvPr/>
        </p:nvPicPr>
        <p:blipFill>
          <a:blip r:embed="rId3"/>
          <a:stretch>
            <a:fillRect/>
          </a:stretch>
        </p:blipFill>
        <p:spPr>
          <a:xfrm>
            <a:off x="4828701" y="1673821"/>
            <a:ext cx="7040389" cy="4739836"/>
          </a:xfrm>
          <a:prstGeom prst="rect">
            <a:avLst/>
          </a:prstGeom>
          <a:ln w="12700">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6572006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marL="342900" indent="-342900" algn="l" defTabSz="457200" rtl="0" eaLnBrk="1" latinLnBrk="0" hangingPunct="1">
              <a:spcBef>
                <a:spcPct val="20000"/>
              </a:spcBef>
              <a:buFont typeface="Verdana"/>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Verdana"/>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Verdana"/>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Verdana"/>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Verdana"/>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Verdana"/>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Verdana"/>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Verdana"/>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Verdana"/>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dirty="0">
                <a:solidFill>
                  <a:srgbClr val="002060"/>
                </a:solidFill>
                <a:latin typeface="Verdana" panose="020B0604030504040204" pitchFamily="34" charset="0"/>
              </a:rPr>
              <a:t>Dependent Student’s Parent Number in College</a:t>
            </a:r>
            <a:endParaRPr lang="en-US" altLang="en-US" sz="3600" b="1" i="0" u="none" strike="noStrike" kern="1200" cap="none" spc="0" normalizeH="0" baseline="0" noProof="0" dirty="0">
              <a:ln>
                <a:noFill/>
              </a:ln>
              <a:solidFill>
                <a:srgbClr val="002060"/>
              </a:solidFill>
              <a:effectLst/>
              <a:uLnTx/>
              <a:uFillTx/>
              <a:latin typeface="Verdana" panose="020B0604030504040204" pitchFamily="34" charset="0"/>
            </a:endParaRPr>
          </a:p>
        </p:txBody>
      </p:sp>
      <p:sp>
        <p:nvSpPr>
          <p:cNvPr id="2" name="TextBox 1">
            <a:extLst>
              <a:ext uri="{FF2B5EF4-FFF2-40B4-BE49-F238E27FC236}">
                <a16:creationId xmlns:a16="http://schemas.microsoft.com/office/drawing/2014/main" id="{019DE487-73E1-8676-A117-7E2712EDA6BB}"/>
              </a:ext>
            </a:extLst>
          </p:cNvPr>
          <p:cNvSpPr txBox="1"/>
          <p:nvPr/>
        </p:nvSpPr>
        <p:spPr>
          <a:xfrm>
            <a:off x="654904" y="1946336"/>
            <a:ext cx="4086075" cy="4185056"/>
          </a:xfrm>
          <a:prstGeom prst="rect">
            <a:avLst/>
          </a:prstGeom>
          <a:noFill/>
        </p:spPr>
        <p:txBody>
          <a:bodyPr wrap="square" rtlCol="0">
            <a:spAutoFit/>
          </a:bodyPr>
          <a:lstStyle/>
          <a:p>
            <a:pPr marL="285750" indent="-285750">
              <a:lnSpc>
                <a:spcPct val="150000"/>
              </a:lnSpc>
              <a:buFont typeface="Wingdings" panose="05000000000000000000" pitchFamily="2" charset="2"/>
              <a:buChar char="§"/>
            </a:pPr>
            <a:r>
              <a:rPr lang="en-US" sz="2000" dirty="0">
                <a:solidFill>
                  <a:srgbClr val="2683C6"/>
                </a:solidFill>
                <a:latin typeface="Verdana" panose="020B0604030504040204" pitchFamily="34" charset="0"/>
                <a:cs typeface="Verdana" panose="020B0604020202020204" pitchFamily="34" charset="0"/>
              </a:rPr>
              <a:t>This page asks the parent how many people in the family will be in college between July 1, 2024, and June 30, 2025. </a:t>
            </a:r>
          </a:p>
          <a:p>
            <a:pPr marL="285750" indent="-285750">
              <a:lnSpc>
                <a:spcPct val="150000"/>
              </a:lnSpc>
              <a:buFont typeface="Wingdings" panose="05000000000000000000" pitchFamily="2" charset="2"/>
              <a:buChar char="§"/>
            </a:pPr>
            <a:endParaRPr lang="en-US" sz="2000" dirty="0">
              <a:solidFill>
                <a:srgbClr val="2683C6"/>
              </a:solidFill>
              <a:latin typeface="Verdana" panose="020B0604030504040204" pitchFamily="34" charset="0"/>
              <a:cs typeface="Verdana" panose="020B0604020202020204" pitchFamily="34" charset="0"/>
            </a:endParaRPr>
          </a:p>
          <a:p>
            <a:pPr marL="285750" indent="-285750">
              <a:lnSpc>
                <a:spcPct val="150000"/>
              </a:lnSpc>
              <a:buFont typeface="Wingdings" panose="05000000000000000000" pitchFamily="2" charset="2"/>
              <a:buChar char="§"/>
            </a:pPr>
            <a:r>
              <a:rPr lang="en-US" sz="2000" dirty="0">
                <a:solidFill>
                  <a:srgbClr val="2683C6"/>
                </a:solidFill>
                <a:latin typeface="Verdana" panose="020B0604030504040204" pitchFamily="34" charset="0"/>
                <a:cs typeface="Verdana" panose="020B0604020202020204" pitchFamily="34" charset="0"/>
              </a:rPr>
              <a:t>The parent enters a response into the entry field.</a:t>
            </a:r>
          </a:p>
        </p:txBody>
      </p:sp>
      <p:pic>
        <p:nvPicPr>
          <p:cNvPr id="3074" name="Picture 2" descr="Screenshot continuation of the Parent Financials section, which asks the parent to enter the number of people in their family, including the student, that will be in college between July 1, 2024, and June 30, 2025. ">
            <a:extLst>
              <a:ext uri="{FF2B5EF4-FFF2-40B4-BE49-F238E27FC236}">
                <a16:creationId xmlns:a16="http://schemas.microsoft.com/office/drawing/2014/main" id="{A9D99D15-8670-961E-F8DB-849FE051AB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8019" y="2767601"/>
            <a:ext cx="6215063" cy="2542526"/>
          </a:xfrm>
          <a:prstGeom prst="rect">
            <a:avLst/>
          </a:prstGeom>
          <a:noFill/>
          <a:ln w="12700">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203570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95245" y="547724"/>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marL="342900" indent="-342900" algn="l" defTabSz="457200" rtl="0" eaLnBrk="1" latinLnBrk="0" hangingPunct="1">
              <a:spcBef>
                <a:spcPct val="20000"/>
              </a:spcBef>
              <a:buFont typeface="Verdana"/>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Verdana"/>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Verdana"/>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Verdana"/>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Verdana"/>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Verdana"/>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Verdana"/>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Verdana"/>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Verdana"/>
              <a:buChar char="•"/>
              <a:defRPr sz="2000" kern="1200">
                <a:solidFill>
                  <a:schemeClr val="tx1"/>
                </a:solidFill>
                <a:latin typeface="+mn-lt"/>
                <a:ea typeface="+mn-ea"/>
                <a:cs typeface="+mn-cs"/>
              </a:defRPr>
            </a:lvl9pPr>
          </a:lstStyle>
          <a:p>
            <a:pPr marL="0" indent="0">
              <a:lnSpc>
                <a:spcPct val="100000"/>
              </a:lnSpc>
              <a:buNone/>
              <a:defRPr/>
            </a:pPr>
            <a:r>
              <a:rPr lang="en-US" altLang="en-US" cap="none" spc="0" dirty="0">
                <a:solidFill>
                  <a:srgbClr val="002060"/>
                </a:solidFill>
                <a:latin typeface="Verdana" panose="020B0604030504040204" pitchFamily="34" charset="0"/>
              </a:rPr>
              <a:t>Dependent Student’s Parent Tax Return Information</a:t>
            </a:r>
            <a:endParaRPr lang="en-US" altLang="en-US" b="1" i="0" u="none" strike="noStrike" kern="1200" cap="none" spc="0" normalizeH="0" baseline="0" noProof="0" dirty="0">
              <a:ln>
                <a:noFill/>
              </a:ln>
              <a:solidFill>
                <a:srgbClr val="002060"/>
              </a:solidFill>
              <a:effectLst/>
              <a:uLnTx/>
              <a:uFillTx/>
              <a:latin typeface="Verdana" panose="020B0604030504040204" pitchFamily="34" charset="0"/>
            </a:endParaRPr>
          </a:p>
        </p:txBody>
      </p:sp>
      <p:sp>
        <p:nvSpPr>
          <p:cNvPr id="2" name="TextBox 1">
            <a:extLst>
              <a:ext uri="{FF2B5EF4-FFF2-40B4-BE49-F238E27FC236}">
                <a16:creationId xmlns:a16="http://schemas.microsoft.com/office/drawing/2014/main" id="{62DAFE46-9F88-6866-179D-3C0FDF125497}"/>
              </a:ext>
            </a:extLst>
          </p:cNvPr>
          <p:cNvSpPr txBox="1"/>
          <p:nvPr/>
        </p:nvSpPr>
        <p:spPr>
          <a:xfrm>
            <a:off x="695245" y="2445305"/>
            <a:ext cx="4064042" cy="3341620"/>
          </a:xfrm>
          <a:prstGeom prst="rect">
            <a:avLst/>
          </a:prstGeom>
          <a:noFill/>
        </p:spPr>
        <p:txBody>
          <a:bodyPr wrap="square" rtlCol="0">
            <a:spAutoFit/>
          </a:bodyPr>
          <a:lstStyle/>
          <a:p>
            <a:pPr>
              <a:lnSpc>
                <a:spcPct val="150000"/>
              </a:lnSpc>
            </a:pPr>
            <a:r>
              <a:rPr lang="en-US" sz="2400" dirty="0">
                <a:solidFill>
                  <a:srgbClr val="2683C6"/>
                </a:solidFill>
                <a:latin typeface="Verdana" panose="020B0604030504040204" pitchFamily="34" charset="0"/>
                <a:cs typeface="Verdana" panose="020B0604020202020204" pitchFamily="34" charset="0"/>
              </a:rPr>
              <a:t>The parent is asked questions about their 2022 tax return. The parent enters a response in each entry field. </a:t>
            </a:r>
          </a:p>
          <a:p>
            <a:pPr>
              <a:lnSpc>
                <a:spcPct val="150000"/>
              </a:lnSpc>
            </a:pPr>
            <a:endParaRPr lang="en-US" sz="2400" dirty="0">
              <a:solidFill>
                <a:srgbClr val="2683C6"/>
              </a:solidFill>
              <a:latin typeface="Verdana" panose="020B0604030504040204" pitchFamily="34" charset="0"/>
              <a:cs typeface="Verdana" panose="020B0604020202020204" pitchFamily="34" charset="0"/>
            </a:endParaRPr>
          </a:p>
        </p:txBody>
      </p:sp>
      <p:pic>
        <p:nvPicPr>
          <p:cNvPr id="4098" name="Picture 2" descr="Screenshot continuation of the Parent Financials section, which asks the parent if they received Earned Income Tax Credit. Below that, text boxes prompt the parent to enter the dollar amount of college grants, scholarships, or AmeriCorps benefits reported to the Internal Revenue Service. Another text box prompts the parent to enter the dollar amount of foreign income exempt from federal taxation.">
            <a:extLst>
              <a:ext uri="{FF2B5EF4-FFF2-40B4-BE49-F238E27FC236}">
                <a16:creationId xmlns:a16="http://schemas.microsoft.com/office/drawing/2014/main" id="{597094EF-8763-5288-F11A-32465753BA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6089" y="1553379"/>
            <a:ext cx="6427671" cy="5165092"/>
          </a:xfrm>
          <a:prstGeom prst="rect">
            <a:avLst/>
          </a:prstGeom>
          <a:noFill/>
          <a:ln w="12700">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076616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marL="342900" indent="-342900" algn="l" defTabSz="457200" rtl="0" eaLnBrk="1" latinLnBrk="0" hangingPunct="1">
              <a:spcBef>
                <a:spcPct val="20000"/>
              </a:spcBef>
              <a:buFont typeface="Verdana"/>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Verdana"/>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Verdana"/>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Verdana"/>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Verdana"/>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Verdana"/>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Verdana"/>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Verdana"/>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Verdana"/>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dirty="0">
                <a:solidFill>
                  <a:srgbClr val="002060"/>
                </a:solidFill>
                <a:latin typeface="Verdana" panose="020B0604030504040204" pitchFamily="34" charset="0"/>
              </a:rPr>
              <a:t>Dependent Student’s Parent Assets</a:t>
            </a:r>
            <a:endParaRPr lang="en-US" altLang="en-US" sz="3600" b="1" i="0" u="none" strike="noStrike" kern="1200" cap="none" spc="0" normalizeH="0" baseline="0" noProof="0" dirty="0">
              <a:ln>
                <a:noFill/>
              </a:ln>
              <a:solidFill>
                <a:srgbClr val="002060"/>
              </a:solidFill>
              <a:effectLst/>
              <a:uLnTx/>
              <a:uFillTx/>
              <a:latin typeface="Verdana" panose="020B0604030504040204" pitchFamily="34" charset="0"/>
            </a:endParaRPr>
          </a:p>
        </p:txBody>
      </p:sp>
      <p:sp>
        <p:nvSpPr>
          <p:cNvPr id="2" name="TextBox 1">
            <a:extLst>
              <a:ext uri="{FF2B5EF4-FFF2-40B4-BE49-F238E27FC236}">
                <a16:creationId xmlns:a16="http://schemas.microsoft.com/office/drawing/2014/main" id="{C629FAE2-876C-F17C-9AB5-87FC05ECC58D}"/>
              </a:ext>
            </a:extLst>
          </p:cNvPr>
          <p:cNvSpPr txBox="1"/>
          <p:nvPr/>
        </p:nvSpPr>
        <p:spPr>
          <a:xfrm>
            <a:off x="654904" y="2579857"/>
            <a:ext cx="4148450" cy="2233625"/>
          </a:xfrm>
          <a:prstGeom prst="rect">
            <a:avLst/>
          </a:prstGeom>
          <a:noFill/>
        </p:spPr>
        <p:txBody>
          <a:bodyPr wrap="square" rtlCol="0">
            <a:spAutoFit/>
          </a:bodyPr>
          <a:lstStyle/>
          <a:p>
            <a:pPr>
              <a:lnSpc>
                <a:spcPct val="150000"/>
              </a:lnSpc>
            </a:pPr>
            <a:r>
              <a:rPr lang="en-US" sz="2400" dirty="0">
                <a:solidFill>
                  <a:srgbClr val="2683C6"/>
                </a:solidFill>
                <a:latin typeface="Verdana" panose="020B0604030504040204" pitchFamily="34" charset="0"/>
                <a:cs typeface="Verdana" panose="020B0604020202020204" pitchFamily="34" charset="0"/>
              </a:rPr>
              <a:t>The parent is asked about their assets. The parent enters a response in each entry field. </a:t>
            </a:r>
          </a:p>
        </p:txBody>
      </p:sp>
      <p:pic>
        <p:nvPicPr>
          <p:cNvPr id="4" name="Picture 3" descr="Screenshot continuation of the Parent Financials section, which asks the parent to enter their assets. There are text boxes for the parent to enter the dollar amounts of annual child support received; the total of cash, savings, and checking accounts; the current net worth of businesses and investment farms; and the current net worth of investments, including real estate.">
            <a:extLst>
              <a:ext uri="{FF2B5EF4-FFF2-40B4-BE49-F238E27FC236}">
                <a16:creationId xmlns:a16="http://schemas.microsoft.com/office/drawing/2014/main" id="{8DB05974-8CB4-0C00-1FB6-3E4F1A3F0934}"/>
              </a:ext>
            </a:extLst>
          </p:cNvPr>
          <p:cNvPicPr>
            <a:picLocks noChangeAspect="1"/>
          </p:cNvPicPr>
          <p:nvPr/>
        </p:nvPicPr>
        <p:blipFill>
          <a:blip r:embed="rId3"/>
          <a:stretch>
            <a:fillRect/>
          </a:stretch>
        </p:blipFill>
        <p:spPr>
          <a:xfrm>
            <a:off x="5456596" y="1456453"/>
            <a:ext cx="6285867" cy="5244385"/>
          </a:xfrm>
          <a:prstGeom prst="rect">
            <a:avLst/>
          </a:prstGeom>
          <a:ln w="12700">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1513455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marL="342900" indent="-342900" algn="l" defTabSz="457200" rtl="0" eaLnBrk="1" latinLnBrk="0" hangingPunct="1">
              <a:spcBef>
                <a:spcPct val="20000"/>
              </a:spcBef>
              <a:buFont typeface="Verdana"/>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Verdana"/>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Verdana"/>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Verdana"/>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Verdana"/>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Verdana"/>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Verdana"/>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Verdana"/>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Verdana"/>
              <a:buChar char="•"/>
              <a:defRPr sz="2000" kern="1200">
                <a:solidFill>
                  <a:schemeClr val="tx1"/>
                </a:solidFill>
                <a:latin typeface="+mn-lt"/>
                <a:ea typeface="+mn-ea"/>
                <a:cs typeface="+mn-cs"/>
              </a:defRPr>
            </a:lvl9pPr>
          </a:lstStyle>
          <a:p>
            <a:pPr marL="0" indent="0">
              <a:lnSpc>
                <a:spcPct val="100000"/>
              </a:lnSpc>
              <a:buNone/>
              <a:defRPr/>
            </a:pPr>
            <a:r>
              <a:rPr lang="en-US" altLang="en-US" sz="3600" i="0" u="none" strike="noStrike" kern="1200" cap="none" spc="0" normalizeH="0" baseline="0" noProof="0" dirty="0">
                <a:ln>
                  <a:noFill/>
                </a:ln>
                <a:solidFill>
                  <a:srgbClr val="002060"/>
                </a:solidFill>
                <a:effectLst/>
                <a:uLnTx/>
                <a:uFillTx/>
                <a:latin typeface="Verdana" panose="020B0604030504040204" pitchFamily="34" charset="0"/>
              </a:rPr>
              <a:t>Dependent Student’s Other Parent Information </a:t>
            </a:r>
          </a:p>
        </p:txBody>
      </p:sp>
      <p:sp>
        <p:nvSpPr>
          <p:cNvPr id="2" name="TextBox 1">
            <a:extLst>
              <a:ext uri="{FF2B5EF4-FFF2-40B4-BE49-F238E27FC236}">
                <a16:creationId xmlns:a16="http://schemas.microsoft.com/office/drawing/2014/main" id="{C629FAE2-876C-F17C-9AB5-87FC05ECC58D}"/>
              </a:ext>
            </a:extLst>
          </p:cNvPr>
          <p:cNvSpPr txBox="1"/>
          <p:nvPr/>
        </p:nvSpPr>
        <p:spPr>
          <a:xfrm>
            <a:off x="654904" y="2342462"/>
            <a:ext cx="3751843" cy="2233625"/>
          </a:xfrm>
          <a:prstGeom prst="rect">
            <a:avLst/>
          </a:prstGeom>
          <a:noFill/>
        </p:spPr>
        <p:txBody>
          <a:bodyPr wrap="square" rtlCol="0">
            <a:spAutoFit/>
          </a:bodyPr>
          <a:lstStyle/>
          <a:p>
            <a:pPr>
              <a:lnSpc>
                <a:spcPct val="150000"/>
              </a:lnSpc>
            </a:pPr>
            <a:r>
              <a:rPr lang="en-US" sz="2400" dirty="0">
                <a:solidFill>
                  <a:srgbClr val="2683C6"/>
                </a:solidFill>
                <a:latin typeface="Verdana" panose="020B0604030504040204" pitchFamily="34" charset="0"/>
                <a:cs typeface="Verdana" panose="020B0604020202020204" pitchFamily="34" charset="0"/>
              </a:rPr>
              <a:t>The parent is asked to provide information about their spouse or partner.</a:t>
            </a:r>
          </a:p>
        </p:txBody>
      </p:sp>
      <p:pic>
        <p:nvPicPr>
          <p:cNvPr id="2050" name="Picture 2" descr="Screenshot continuation of the Parent Financials section, which includes text boxes for the parent to enter the information about the student’s other parent. This includes the other parent’s name, date of birth, Social Security number, and email address. ">
            <a:extLst>
              <a:ext uri="{FF2B5EF4-FFF2-40B4-BE49-F238E27FC236}">
                <a16:creationId xmlns:a16="http://schemas.microsoft.com/office/drawing/2014/main" id="{E27F038D-2352-4A2B-DE9B-1D05CBAD62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7840" y="1553377"/>
            <a:ext cx="6108736" cy="5187683"/>
          </a:xfrm>
          <a:prstGeom prst="rect">
            <a:avLst/>
          </a:prstGeom>
          <a:noFill/>
          <a:ln w="12700">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212069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marL="342900" indent="-342900" algn="l" defTabSz="457200" rtl="0" eaLnBrk="1" latinLnBrk="0" hangingPunct="1">
              <a:spcBef>
                <a:spcPct val="20000"/>
              </a:spcBef>
              <a:buFont typeface="Verdana"/>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Verdana"/>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Verdana"/>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Verdana"/>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Verdana"/>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Verdana"/>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Verdana"/>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Verdana"/>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Verdana"/>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dirty="0">
                <a:solidFill>
                  <a:srgbClr val="002060"/>
                </a:solidFill>
                <a:latin typeface="Verdana" panose="020B0604030504040204" pitchFamily="34" charset="0"/>
              </a:rPr>
              <a:t>Dependent Student’s Parent Review Page</a:t>
            </a:r>
            <a:endParaRPr lang="en-US" altLang="en-US" sz="3600" b="1" i="0" u="none" strike="noStrike" kern="1200" cap="none" spc="0" normalizeH="0" baseline="0" noProof="0" dirty="0">
              <a:ln>
                <a:noFill/>
              </a:ln>
              <a:solidFill>
                <a:srgbClr val="002060"/>
              </a:solidFill>
              <a:effectLst/>
              <a:uLnTx/>
              <a:uFillTx/>
              <a:latin typeface="Verdana" panose="020B0604030504040204" pitchFamily="34" charset="0"/>
            </a:endParaRPr>
          </a:p>
        </p:txBody>
      </p:sp>
      <p:sp>
        <p:nvSpPr>
          <p:cNvPr id="2" name="TextBox 1">
            <a:extLst>
              <a:ext uri="{FF2B5EF4-FFF2-40B4-BE49-F238E27FC236}">
                <a16:creationId xmlns:a16="http://schemas.microsoft.com/office/drawing/2014/main" id="{97E8D841-57C7-C934-F076-DAB514B647EF}"/>
              </a:ext>
            </a:extLst>
          </p:cNvPr>
          <p:cNvSpPr txBox="1"/>
          <p:nvPr/>
        </p:nvSpPr>
        <p:spPr>
          <a:xfrm>
            <a:off x="769933" y="2729353"/>
            <a:ext cx="3868168" cy="2787623"/>
          </a:xfrm>
          <a:prstGeom prst="rect">
            <a:avLst/>
          </a:prstGeom>
          <a:noFill/>
        </p:spPr>
        <p:txBody>
          <a:bodyPr wrap="square" lIns="91440" tIns="45720" rIns="91440" bIns="45720" rtlCol="0" anchor="t">
            <a:spAutoFit/>
          </a:bodyPr>
          <a:lstStyle/>
          <a:p>
            <a:pPr>
              <a:lnSpc>
                <a:spcPct val="150000"/>
              </a:lnSpc>
            </a:pPr>
            <a:r>
              <a:rPr lang="en-US" sz="2400" dirty="0">
                <a:solidFill>
                  <a:srgbClr val="2683C6"/>
                </a:solidFill>
                <a:latin typeface="Verdana" panose="020B0604030504040204" pitchFamily="34" charset="0"/>
                <a:cs typeface="Verdana" panose="020B0604020202020204" pitchFamily="34" charset="0"/>
              </a:rPr>
              <a:t>The review page displays the responses that the parent has provided in the FAFSA form. </a:t>
            </a:r>
          </a:p>
        </p:txBody>
      </p:sp>
      <p:pic>
        <p:nvPicPr>
          <p:cNvPr id="3" name="Picture 2" descr="Screenshot of the parent review page. Each of the four previous sections are listed, which the parent can expand and collapse to review and verify their information. ">
            <a:extLst>
              <a:ext uri="{FF2B5EF4-FFF2-40B4-BE49-F238E27FC236}">
                <a16:creationId xmlns:a16="http://schemas.microsoft.com/office/drawing/2014/main" id="{44D54FA7-C9F5-80A1-907B-ABF8A002AAC9}"/>
              </a:ext>
            </a:extLst>
          </p:cNvPr>
          <p:cNvPicPr>
            <a:picLocks noChangeAspect="1"/>
          </p:cNvPicPr>
          <p:nvPr/>
        </p:nvPicPr>
        <p:blipFill>
          <a:blip r:embed="rId3"/>
          <a:stretch>
            <a:fillRect/>
          </a:stretch>
        </p:blipFill>
        <p:spPr>
          <a:xfrm>
            <a:off x="4638101" y="1720271"/>
            <a:ext cx="7255644" cy="4805788"/>
          </a:xfrm>
          <a:prstGeom prst="rect">
            <a:avLst/>
          </a:prstGeom>
          <a:ln w="12700">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1127392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2698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marL="342900" indent="-342900" algn="l" defTabSz="457200" rtl="0" eaLnBrk="1" latinLnBrk="0" hangingPunct="1">
              <a:spcBef>
                <a:spcPct val="20000"/>
              </a:spcBef>
              <a:buFont typeface="Verdana"/>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Verdana"/>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Verdana"/>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Verdana"/>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Verdana"/>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Verdana"/>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Verdana"/>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Verdana"/>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Verdana"/>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dirty="0">
                <a:solidFill>
                  <a:srgbClr val="002060"/>
                </a:solidFill>
                <a:latin typeface="Verdana" panose="020B0604030504040204" pitchFamily="34" charset="0"/>
              </a:rPr>
              <a:t>Dependent Student’s Parent Signature</a:t>
            </a:r>
            <a:endParaRPr lang="en-US" altLang="en-US" sz="3600" b="1" i="0" u="none" strike="noStrike" kern="1200" cap="none" spc="0" normalizeH="0" baseline="0" noProof="0" dirty="0">
              <a:ln>
                <a:noFill/>
              </a:ln>
              <a:solidFill>
                <a:srgbClr val="002060"/>
              </a:solidFill>
              <a:effectLst/>
              <a:uLnTx/>
              <a:uFillTx/>
              <a:latin typeface="Verdana" panose="020B0604030504040204" pitchFamily="34" charset="0"/>
            </a:endParaRPr>
          </a:p>
        </p:txBody>
      </p:sp>
      <p:sp>
        <p:nvSpPr>
          <p:cNvPr id="2" name="TextBox 1">
            <a:extLst>
              <a:ext uri="{FF2B5EF4-FFF2-40B4-BE49-F238E27FC236}">
                <a16:creationId xmlns:a16="http://schemas.microsoft.com/office/drawing/2014/main" id="{AE0A1519-2DBB-E40C-3081-CAC08F1E9EEA}"/>
              </a:ext>
            </a:extLst>
          </p:cNvPr>
          <p:cNvSpPr txBox="1"/>
          <p:nvPr/>
        </p:nvSpPr>
        <p:spPr>
          <a:xfrm>
            <a:off x="654904" y="2509291"/>
            <a:ext cx="5400756" cy="2800062"/>
          </a:xfrm>
          <a:prstGeom prst="rect">
            <a:avLst/>
          </a:prstGeom>
          <a:noFill/>
        </p:spPr>
        <p:txBody>
          <a:bodyPr wrap="square" lIns="91440" tIns="45720" rIns="91440" bIns="45720" rtlCol="0" anchor="t">
            <a:spAutoFit/>
          </a:bodyPr>
          <a:lstStyle/>
          <a:p>
            <a:pPr>
              <a:lnSpc>
                <a:spcPct val="150000"/>
              </a:lnSpc>
            </a:pPr>
            <a:r>
              <a:rPr lang="en-US" sz="2000" dirty="0">
                <a:solidFill>
                  <a:srgbClr val="2683C6"/>
                </a:solidFill>
                <a:latin typeface="Verdana" panose="020B0604030504040204" pitchFamily="34" charset="0"/>
                <a:cs typeface="Verdana" panose="020B0604020202020204" pitchFamily="34" charset="0"/>
              </a:rPr>
              <a:t>On this page, the parent acknowledges the terms and conditions of the FAFSA form and signs their section. Since all required sections are complete, the parent can both sign and submit the student’s FAFSA form. </a:t>
            </a:r>
          </a:p>
        </p:txBody>
      </p:sp>
      <p:pic>
        <p:nvPicPr>
          <p:cNvPr id="6" name="Picture 5" descr="Screenshot of the signature page. The parent is instructed to review the terms and conditions they will be agreeing to by signing the FAFSA form. A checkbox indicates the parent agrees to the terms, and there is a button below that for the parent to “Sign and Submit” the form.">
            <a:extLst>
              <a:ext uri="{FF2B5EF4-FFF2-40B4-BE49-F238E27FC236}">
                <a16:creationId xmlns:a16="http://schemas.microsoft.com/office/drawing/2014/main" id="{C75BB452-FCF3-6896-A3D2-2C540BA0B584}"/>
              </a:ext>
            </a:extLst>
          </p:cNvPr>
          <p:cNvPicPr>
            <a:picLocks noChangeAspect="1"/>
          </p:cNvPicPr>
          <p:nvPr/>
        </p:nvPicPr>
        <p:blipFill>
          <a:blip r:embed="rId3"/>
          <a:stretch>
            <a:fillRect/>
          </a:stretch>
        </p:blipFill>
        <p:spPr>
          <a:xfrm>
            <a:off x="6096000" y="1553377"/>
            <a:ext cx="5179867" cy="5136443"/>
          </a:xfrm>
          <a:prstGeom prst="rect">
            <a:avLst/>
          </a:prstGeom>
          <a:ln w="12700">
            <a:solidFill>
              <a:schemeClr val="tx1"/>
            </a:solidFill>
          </a:ln>
          <a:effectLst>
            <a:outerShdw blurRad="50800" dist="38100" dir="2700000" algn="tl" rotWithShape="0">
              <a:prstClr val="black">
                <a:alpha val="40000"/>
              </a:prstClr>
            </a:outerShdw>
          </a:effectLst>
        </p:spPr>
      </p:pic>
      <p:sp>
        <p:nvSpPr>
          <p:cNvPr id="3" name="Oval 2">
            <a:extLst>
              <a:ext uri="{FF2B5EF4-FFF2-40B4-BE49-F238E27FC236}">
                <a16:creationId xmlns:a16="http://schemas.microsoft.com/office/drawing/2014/main" id="{CCCB6131-7611-8F1F-0203-F79B3800457C}"/>
              </a:ext>
            </a:extLst>
          </p:cNvPr>
          <p:cNvSpPr/>
          <p:nvPr/>
        </p:nvSpPr>
        <p:spPr>
          <a:xfrm>
            <a:off x="9144000" y="6217257"/>
            <a:ext cx="1608463" cy="582934"/>
          </a:xfrm>
          <a:prstGeom prst="ellipse">
            <a:avLst/>
          </a:prstGeom>
          <a:noFill/>
          <a:ln w="57150">
            <a:solidFill>
              <a:srgbClr val="4AD1D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325935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marL="342900" indent="-342900" algn="l" defTabSz="457200" rtl="0" eaLnBrk="1" latinLnBrk="0" hangingPunct="1">
              <a:spcBef>
                <a:spcPct val="20000"/>
              </a:spcBef>
              <a:buFont typeface="Verdana"/>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Verdana"/>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Verdana"/>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Verdana"/>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Verdana"/>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Verdana"/>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Verdana"/>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Verdana"/>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Verdana"/>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dirty="0">
                <a:solidFill>
                  <a:srgbClr val="002060"/>
                </a:solidFill>
                <a:latin typeface="Verdana" panose="020B0604030504040204" pitchFamily="34" charset="0"/>
              </a:rPr>
              <a:t>Dependent Student FAFSA Confirmation</a:t>
            </a:r>
            <a:endParaRPr lang="en-US" altLang="en-US" sz="3600" b="1" i="0" u="none" strike="noStrike" kern="1200" cap="none" spc="0" normalizeH="0" baseline="0" noProof="0" dirty="0">
              <a:ln>
                <a:noFill/>
              </a:ln>
              <a:solidFill>
                <a:srgbClr val="002060"/>
              </a:solidFill>
              <a:effectLst/>
              <a:uLnTx/>
              <a:uFillTx/>
              <a:latin typeface="Verdana" panose="020B0604030504040204" pitchFamily="34" charset="0"/>
            </a:endParaRPr>
          </a:p>
        </p:txBody>
      </p:sp>
      <p:sp>
        <p:nvSpPr>
          <p:cNvPr id="2" name="TextBox 1">
            <a:extLst>
              <a:ext uri="{FF2B5EF4-FFF2-40B4-BE49-F238E27FC236}">
                <a16:creationId xmlns:a16="http://schemas.microsoft.com/office/drawing/2014/main" id="{8EBB2778-C30F-7322-A2CD-90F69AD68AA1}"/>
              </a:ext>
            </a:extLst>
          </p:cNvPr>
          <p:cNvSpPr txBox="1"/>
          <p:nvPr/>
        </p:nvSpPr>
        <p:spPr>
          <a:xfrm>
            <a:off x="654904" y="2430398"/>
            <a:ext cx="4906185" cy="2233625"/>
          </a:xfrm>
          <a:prstGeom prst="rect">
            <a:avLst/>
          </a:prstGeom>
          <a:noFill/>
        </p:spPr>
        <p:txBody>
          <a:bodyPr wrap="square" rtlCol="0">
            <a:spAutoFit/>
          </a:bodyPr>
          <a:lstStyle/>
          <a:p>
            <a:pPr>
              <a:lnSpc>
                <a:spcPct val="150000"/>
              </a:lnSpc>
            </a:pPr>
            <a:r>
              <a:rPr lang="en-US" sz="2400" dirty="0">
                <a:solidFill>
                  <a:srgbClr val="2683C6"/>
                </a:solidFill>
                <a:latin typeface="Verdana" panose="020B0604030504040204" pitchFamily="34" charset="0"/>
                <a:cs typeface="Verdana" panose="020B0604020202020204" pitchFamily="34" charset="0"/>
              </a:rPr>
              <a:t>Upon submitting the student’s FAFSA form, the parent is presented an abbreviated confirmation page. </a:t>
            </a:r>
            <a:endParaRPr lang="en-US" sz="3600" dirty="0">
              <a:solidFill>
                <a:srgbClr val="2683C6"/>
              </a:solidFill>
              <a:latin typeface="Verdana" panose="020B0604030504040204" pitchFamily="34" charset="0"/>
              <a:cs typeface="Verdana" panose="020B0604020202020204" pitchFamily="34" charset="0"/>
            </a:endParaRPr>
          </a:p>
        </p:txBody>
      </p:sp>
      <p:pic>
        <p:nvPicPr>
          <p:cNvPr id="6" name="Picture 5" descr="Screenshot of the parent completion page, which informs the parent that the FAFSA form is now complete. The parent is reminded that they can track and manage the student’s FAFSA form in the “My Activity” section of their StudentAid.gov account. There’s a button that the parent can use to “View Status.” Below that, the parent is given information on what happens next. This includes a confirmation email, one to three days for FAFSA form processing, and direct communication coming from the student’s school(s).  ">
            <a:extLst>
              <a:ext uri="{FF2B5EF4-FFF2-40B4-BE49-F238E27FC236}">
                <a16:creationId xmlns:a16="http://schemas.microsoft.com/office/drawing/2014/main" id="{4DF74E50-CE87-E203-55DC-4F7D4F064D75}"/>
              </a:ext>
            </a:extLst>
          </p:cNvPr>
          <p:cNvPicPr>
            <a:picLocks noChangeAspect="1"/>
          </p:cNvPicPr>
          <p:nvPr/>
        </p:nvPicPr>
        <p:blipFill>
          <a:blip r:embed="rId3"/>
          <a:stretch>
            <a:fillRect/>
          </a:stretch>
        </p:blipFill>
        <p:spPr>
          <a:xfrm>
            <a:off x="5858398" y="1693304"/>
            <a:ext cx="5797448" cy="4815871"/>
          </a:xfrm>
          <a:prstGeom prst="rect">
            <a:avLst/>
          </a:prstGeom>
          <a:ln w="12700">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824284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09748-80A7-CE3D-55B5-E917FCE33CC9}"/>
              </a:ext>
            </a:extLst>
          </p:cNvPr>
          <p:cNvSpPr>
            <a:spLocks noGrp="1"/>
          </p:cNvSpPr>
          <p:nvPr>
            <p:ph type="title"/>
          </p:nvPr>
        </p:nvSpPr>
        <p:spPr/>
        <p:txBody>
          <a:bodyPr>
            <a:normAutofit/>
          </a:bodyPr>
          <a:lstStyle/>
          <a:p>
            <a:r>
              <a:rPr lang="en-US" sz="3200" dirty="0"/>
              <a:t>Changes for 2024-2025</a:t>
            </a:r>
          </a:p>
        </p:txBody>
      </p:sp>
      <p:sp>
        <p:nvSpPr>
          <p:cNvPr id="3" name="Content Placeholder 2">
            <a:extLst>
              <a:ext uri="{FF2B5EF4-FFF2-40B4-BE49-F238E27FC236}">
                <a16:creationId xmlns:a16="http://schemas.microsoft.com/office/drawing/2014/main" id="{A7B9431E-2F38-3C30-6C9F-F94851D5AC75}"/>
              </a:ext>
            </a:extLst>
          </p:cNvPr>
          <p:cNvSpPr>
            <a:spLocks noGrp="1"/>
          </p:cNvSpPr>
          <p:nvPr>
            <p:ph idx="1"/>
          </p:nvPr>
        </p:nvSpPr>
        <p:spPr>
          <a:xfrm>
            <a:off x="581192" y="2180496"/>
            <a:ext cx="11029615" cy="4550810"/>
          </a:xfrm>
        </p:spPr>
        <p:txBody>
          <a:bodyPr>
            <a:normAutofit fontScale="92500" lnSpcReduction="20000"/>
          </a:bodyPr>
          <a:lstStyle/>
          <a:p>
            <a:pPr marL="0" indent="0">
              <a:buNone/>
            </a:pPr>
            <a:r>
              <a:rPr lang="en-US" sz="2600" b="1" dirty="0"/>
              <a:t>IRS consent required: (tax filers or non-tax filers)</a:t>
            </a:r>
            <a:br>
              <a:rPr lang="en-US" sz="2400" b="1" dirty="0"/>
            </a:br>
            <a:endParaRPr lang="en-US" sz="1100" b="1" dirty="0"/>
          </a:p>
          <a:p>
            <a:pPr marL="396875" indent="-304800"/>
            <a:r>
              <a:rPr lang="en-US" sz="2400" dirty="0"/>
              <a:t>All contributors are required to provide consent to the use of their Federal Tax Information (FTI) on the FAFSA.</a:t>
            </a:r>
            <a:br>
              <a:rPr lang="en-US" sz="2400" dirty="0"/>
            </a:br>
            <a:endParaRPr lang="en-US" sz="1100" dirty="0"/>
          </a:p>
          <a:p>
            <a:pPr marL="396875" indent="-304800"/>
            <a:r>
              <a:rPr lang="en-US" sz="2400" dirty="0"/>
              <a:t>This includes non-filers, people without a social security number, and foreign tax filers.</a:t>
            </a:r>
            <a:br>
              <a:rPr lang="en-US" sz="2400" dirty="0"/>
            </a:br>
            <a:endParaRPr lang="en-US" sz="1100" dirty="0"/>
          </a:p>
          <a:p>
            <a:pPr marL="396875" indent="-304800"/>
            <a:r>
              <a:rPr lang="en-US" sz="2400" dirty="0"/>
              <a:t>No consent = No federal Title IV aid.</a:t>
            </a:r>
            <a:br>
              <a:rPr lang="en-US" sz="2400" dirty="0"/>
            </a:br>
            <a:endParaRPr lang="en-US" sz="1050" dirty="0"/>
          </a:p>
          <a:p>
            <a:pPr marL="396875" indent="-304800"/>
            <a:r>
              <a:rPr lang="en-US" sz="2400" dirty="0"/>
              <a:t>The IRS will confirm if Federal Tax Information is available and the information will be automatically downloaded through the Direct Data Exchange (DDX) to the Department for use in determining financial aid eligibility. </a:t>
            </a:r>
            <a:endParaRPr lang="en-US" sz="1050" dirty="0"/>
          </a:p>
          <a:p>
            <a:pPr marL="396875" indent="-304800"/>
            <a:r>
              <a:rPr lang="en-US" sz="2400" dirty="0"/>
              <a:t>The IRS will confirm non-filer status, which </a:t>
            </a:r>
            <a:r>
              <a:rPr lang="en-US" sz="2400"/>
              <a:t>may reduce </a:t>
            </a:r>
            <a:r>
              <a:rPr lang="en-US" sz="2400" dirty="0"/>
              <a:t>the verification burden.</a:t>
            </a:r>
          </a:p>
        </p:txBody>
      </p:sp>
    </p:spTree>
    <p:extLst>
      <p:ext uri="{BB962C8B-B14F-4D97-AF65-F5344CB8AC3E}">
        <p14:creationId xmlns:p14="http://schemas.microsoft.com/office/powerpoint/2010/main" val="185029712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14"/>
          <p:cNvSpPr txBox="1">
            <a:spLocks noGrp="1"/>
          </p:cNvSpPr>
          <p:nvPr>
            <p:ph type="ctrTitle"/>
          </p:nvPr>
        </p:nvSpPr>
        <p:spPr>
          <a:xfrm>
            <a:off x="708945" y="3932464"/>
            <a:ext cx="10461818" cy="1475013"/>
          </a:xfrm>
          <a:prstGeom prst="rect">
            <a:avLst/>
          </a:prstGeom>
        </p:spPr>
        <p:txBody>
          <a:bodyPr spcFirstLastPara="1" vert="horz" wrap="square" lIns="121900" tIns="121900" rIns="121900" bIns="121900" rtlCol="0" anchor="b" anchorCtr="0">
            <a:noAutofit/>
          </a:bodyPr>
          <a:lstStyle/>
          <a:p>
            <a:r>
              <a:rPr lang="en-US" sz="4400" dirty="0">
                <a:solidFill>
                  <a:schemeClr val="bg1"/>
                </a:solidFill>
              </a:rPr>
              <a:t>Student Aid index (SAI)</a:t>
            </a:r>
          </a:p>
        </p:txBody>
      </p:sp>
    </p:spTree>
    <p:extLst>
      <p:ext uri="{BB962C8B-B14F-4D97-AF65-F5344CB8AC3E}">
        <p14:creationId xmlns:p14="http://schemas.microsoft.com/office/powerpoint/2010/main" val="413343225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31BBA-13AD-D4B4-5D57-0F99EF51F236}"/>
              </a:ext>
            </a:extLst>
          </p:cNvPr>
          <p:cNvSpPr>
            <a:spLocks noGrp="1"/>
          </p:cNvSpPr>
          <p:nvPr>
            <p:ph type="title"/>
          </p:nvPr>
        </p:nvSpPr>
        <p:spPr>
          <a:xfrm>
            <a:off x="581192" y="702156"/>
            <a:ext cx="11029616" cy="1013800"/>
          </a:xfrm>
        </p:spPr>
        <p:txBody>
          <a:bodyPr>
            <a:normAutofit/>
          </a:bodyPr>
          <a:lstStyle/>
          <a:p>
            <a:r>
              <a:rPr lang="en-US" dirty="0">
                <a:solidFill>
                  <a:srgbClr val="FFFEFF"/>
                </a:solidFill>
              </a:rPr>
              <a:t>Student Aid Index and Need Analysis Changes</a:t>
            </a:r>
          </a:p>
        </p:txBody>
      </p:sp>
      <p:graphicFrame>
        <p:nvGraphicFramePr>
          <p:cNvPr id="7" name="Content Placeholder 2">
            <a:extLst>
              <a:ext uri="{FF2B5EF4-FFF2-40B4-BE49-F238E27FC236}">
                <a16:creationId xmlns:a16="http://schemas.microsoft.com/office/drawing/2014/main" id="{D4BACF08-F44E-C541-723D-37D2A6250C08}"/>
              </a:ext>
            </a:extLst>
          </p:cNvPr>
          <p:cNvGraphicFramePr>
            <a:graphicFrameLocks noGrp="1"/>
          </p:cNvGraphicFramePr>
          <p:nvPr>
            <p:ph idx="1"/>
            <p:extLst>
              <p:ext uri="{D42A27DB-BD31-4B8C-83A1-F6EECF244321}">
                <p14:modId xmlns:p14="http://schemas.microsoft.com/office/powerpoint/2010/main" val="2070614100"/>
              </p:ext>
            </p:extLst>
          </p:nvPr>
        </p:nvGraphicFramePr>
        <p:xfrm>
          <a:off x="581192" y="2477606"/>
          <a:ext cx="11029950" cy="36782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9108200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02D0C-BE60-B281-9071-4BD06CAE58B5}"/>
              </a:ext>
            </a:extLst>
          </p:cNvPr>
          <p:cNvSpPr>
            <a:spLocks noGrp="1"/>
          </p:cNvSpPr>
          <p:nvPr>
            <p:ph type="title"/>
          </p:nvPr>
        </p:nvSpPr>
        <p:spPr>
          <a:xfrm>
            <a:off x="581192" y="702156"/>
            <a:ext cx="11029616" cy="1013800"/>
          </a:xfrm>
        </p:spPr>
        <p:txBody>
          <a:bodyPr>
            <a:normAutofit/>
          </a:bodyPr>
          <a:lstStyle/>
          <a:p>
            <a:r>
              <a:rPr lang="en-US" sz="3200" dirty="0">
                <a:solidFill>
                  <a:srgbClr val="FFFEFF"/>
                </a:solidFill>
              </a:rPr>
              <a:t>Student Aid index formula</a:t>
            </a:r>
          </a:p>
        </p:txBody>
      </p:sp>
      <p:graphicFrame>
        <p:nvGraphicFramePr>
          <p:cNvPr id="19" name="Content Placeholder 2">
            <a:extLst>
              <a:ext uri="{FF2B5EF4-FFF2-40B4-BE49-F238E27FC236}">
                <a16:creationId xmlns:a16="http://schemas.microsoft.com/office/drawing/2014/main" id="{001A9DE2-BD7D-0951-6EFE-5D12C4DCF795}"/>
              </a:ext>
            </a:extLst>
          </p:cNvPr>
          <p:cNvGraphicFramePr>
            <a:graphicFrameLocks noGrp="1"/>
          </p:cNvGraphicFramePr>
          <p:nvPr>
            <p:ph idx="1"/>
            <p:extLst>
              <p:ext uri="{D42A27DB-BD31-4B8C-83A1-F6EECF244321}">
                <p14:modId xmlns:p14="http://schemas.microsoft.com/office/powerpoint/2010/main" val="2058064798"/>
              </p:ext>
            </p:extLst>
          </p:nvPr>
        </p:nvGraphicFramePr>
        <p:xfrm>
          <a:off x="581192" y="2477606"/>
          <a:ext cx="11029950" cy="36782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3940857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1044B-14CF-C56B-BA03-5089473CCD06}"/>
              </a:ext>
            </a:extLst>
          </p:cNvPr>
          <p:cNvSpPr>
            <a:spLocks noGrp="1"/>
          </p:cNvSpPr>
          <p:nvPr>
            <p:ph type="title"/>
          </p:nvPr>
        </p:nvSpPr>
        <p:spPr/>
        <p:txBody>
          <a:bodyPr>
            <a:normAutofit/>
          </a:bodyPr>
          <a:lstStyle/>
          <a:p>
            <a:r>
              <a:rPr lang="en-US" sz="3200" dirty="0"/>
              <a:t>More students eligible for federal aid</a:t>
            </a:r>
          </a:p>
        </p:txBody>
      </p:sp>
      <p:sp>
        <p:nvSpPr>
          <p:cNvPr id="3" name="Content Placeholder 2">
            <a:extLst>
              <a:ext uri="{FF2B5EF4-FFF2-40B4-BE49-F238E27FC236}">
                <a16:creationId xmlns:a16="http://schemas.microsoft.com/office/drawing/2014/main" id="{23ACCDB3-2442-086B-A367-902C2CC5F44F}"/>
              </a:ext>
            </a:extLst>
          </p:cNvPr>
          <p:cNvSpPr>
            <a:spLocks noGrp="1"/>
          </p:cNvSpPr>
          <p:nvPr>
            <p:ph idx="1"/>
          </p:nvPr>
        </p:nvSpPr>
        <p:spPr>
          <a:xfrm>
            <a:off x="581192" y="2323715"/>
            <a:ext cx="11029615" cy="3678303"/>
          </a:xfrm>
        </p:spPr>
        <p:txBody>
          <a:bodyPr>
            <a:normAutofit/>
          </a:bodyPr>
          <a:lstStyle/>
          <a:p>
            <a:r>
              <a:rPr lang="en-US" sz="2400" dirty="0"/>
              <a:t>The new SAI formula projects that more students will be eligible for Pell Grants than under the current formula.</a:t>
            </a:r>
            <a:br>
              <a:rPr lang="en-US" sz="2400" dirty="0"/>
            </a:br>
            <a:br>
              <a:rPr lang="en-US" sz="2400" dirty="0"/>
            </a:br>
            <a:endParaRPr lang="en-US" sz="1050" dirty="0"/>
          </a:p>
          <a:p>
            <a:r>
              <a:rPr lang="en-US" sz="2400" dirty="0"/>
              <a:t>The new formula also projects that students who currently receive a partial Pell Grant will likely be eligible for a larger one.</a:t>
            </a:r>
            <a:br>
              <a:rPr lang="en-US" sz="2400" dirty="0"/>
            </a:br>
            <a:br>
              <a:rPr lang="en-US" sz="2400" dirty="0"/>
            </a:br>
            <a:endParaRPr lang="en-US" sz="1050" dirty="0"/>
          </a:p>
          <a:p>
            <a:r>
              <a:rPr lang="en-US" sz="2400" dirty="0"/>
              <a:t>The new formula may make more students eligible for the Ohio College Opportunity Grant.</a:t>
            </a:r>
          </a:p>
        </p:txBody>
      </p:sp>
    </p:spTree>
    <p:extLst>
      <p:ext uri="{BB962C8B-B14F-4D97-AF65-F5344CB8AC3E}">
        <p14:creationId xmlns:p14="http://schemas.microsoft.com/office/powerpoint/2010/main" val="174610620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DD2B8-DBDB-0707-60C4-E10AEC1E8E50}"/>
              </a:ext>
            </a:extLst>
          </p:cNvPr>
          <p:cNvSpPr>
            <a:spLocks noGrp="1"/>
          </p:cNvSpPr>
          <p:nvPr>
            <p:ph type="title"/>
          </p:nvPr>
        </p:nvSpPr>
        <p:spPr/>
        <p:txBody>
          <a:bodyPr>
            <a:normAutofit/>
          </a:bodyPr>
          <a:lstStyle/>
          <a:p>
            <a:r>
              <a:rPr lang="en-US" sz="3200" dirty="0"/>
              <a:t>Student aid index</a:t>
            </a:r>
          </a:p>
        </p:txBody>
      </p:sp>
      <p:sp>
        <p:nvSpPr>
          <p:cNvPr id="3" name="Content Placeholder 2">
            <a:extLst>
              <a:ext uri="{FF2B5EF4-FFF2-40B4-BE49-F238E27FC236}">
                <a16:creationId xmlns:a16="http://schemas.microsoft.com/office/drawing/2014/main" id="{B18098FD-7566-94FA-4DD2-DED078C08AD4}"/>
              </a:ext>
            </a:extLst>
          </p:cNvPr>
          <p:cNvSpPr>
            <a:spLocks noGrp="1"/>
          </p:cNvSpPr>
          <p:nvPr>
            <p:ph idx="1"/>
          </p:nvPr>
        </p:nvSpPr>
        <p:spPr>
          <a:xfrm>
            <a:off x="581192" y="2180496"/>
            <a:ext cx="11029615" cy="4143186"/>
          </a:xfrm>
        </p:spPr>
        <p:txBody>
          <a:bodyPr>
            <a:normAutofit/>
          </a:bodyPr>
          <a:lstStyle/>
          <a:p>
            <a:pPr marL="0" indent="0">
              <a:buNone/>
            </a:pPr>
            <a:r>
              <a:rPr lang="en-US" dirty="0"/>
              <a:t>Income on the FAFSA will now mostly be provided by Direct Data Exchange (DDX)</a:t>
            </a:r>
            <a:br>
              <a:rPr lang="en-US" dirty="0"/>
            </a:br>
            <a:endParaRPr lang="en-US" sz="1050" dirty="0"/>
          </a:p>
          <a:p>
            <a:pPr lvl="1"/>
            <a:r>
              <a:rPr lang="en-US" dirty="0"/>
              <a:t>AGI</a:t>
            </a:r>
            <a:br>
              <a:rPr lang="en-US" dirty="0"/>
            </a:br>
            <a:endParaRPr lang="en-US" sz="1050" dirty="0"/>
          </a:p>
          <a:p>
            <a:pPr lvl="1"/>
            <a:r>
              <a:rPr lang="en-US" dirty="0"/>
              <a:t>Taxes Paid</a:t>
            </a:r>
            <a:br>
              <a:rPr lang="en-US" dirty="0"/>
            </a:br>
            <a:endParaRPr lang="en-US" sz="1050" dirty="0"/>
          </a:p>
          <a:p>
            <a:pPr lvl="1"/>
            <a:r>
              <a:rPr lang="en-US" dirty="0"/>
              <a:t>Number of dependents on IRS tax return</a:t>
            </a:r>
            <a:br>
              <a:rPr lang="en-US" dirty="0"/>
            </a:br>
            <a:endParaRPr lang="en-US" sz="1050" dirty="0"/>
          </a:p>
          <a:p>
            <a:pPr lvl="1"/>
            <a:r>
              <a:rPr lang="en-US" dirty="0"/>
              <a:t>Income earned from work (not W2 but from 1040)</a:t>
            </a:r>
          </a:p>
        </p:txBody>
      </p:sp>
    </p:spTree>
    <p:extLst>
      <p:ext uri="{BB962C8B-B14F-4D97-AF65-F5344CB8AC3E}">
        <p14:creationId xmlns:p14="http://schemas.microsoft.com/office/powerpoint/2010/main" val="428628951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14"/>
          <p:cNvSpPr txBox="1">
            <a:spLocks noGrp="1"/>
          </p:cNvSpPr>
          <p:nvPr>
            <p:ph type="ctrTitle"/>
          </p:nvPr>
        </p:nvSpPr>
        <p:spPr>
          <a:xfrm>
            <a:off x="708945" y="3932464"/>
            <a:ext cx="10461818" cy="1475013"/>
          </a:xfrm>
          <a:prstGeom prst="rect">
            <a:avLst/>
          </a:prstGeom>
        </p:spPr>
        <p:txBody>
          <a:bodyPr spcFirstLastPara="1" vert="horz" wrap="square" lIns="121900" tIns="121900" rIns="121900" bIns="121900" rtlCol="0" anchor="b" anchorCtr="0">
            <a:noAutofit/>
          </a:bodyPr>
          <a:lstStyle/>
          <a:p>
            <a:r>
              <a:rPr lang="en-US" sz="4400" dirty="0">
                <a:solidFill>
                  <a:schemeClr val="bg1"/>
                </a:solidFill>
              </a:rPr>
              <a:t>Fafsa submission summary</a:t>
            </a:r>
          </a:p>
        </p:txBody>
      </p:sp>
    </p:spTree>
    <p:extLst>
      <p:ext uri="{BB962C8B-B14F-4D97-AF65-F5344CB8AC3E}">
        <p14:creationId xmlns:p14="http://schemas.microsoft.com/office/powerpoint/2010/main" val="332151951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43616" y="555178"/>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marL="342900" indent="-342900" algn="l" defTabSz="457200" rtl="0" eaLnBrk="1" latinLnBrk="0" hangingPunct="1">
              <a:spcBef>
                <a:spcPct val="20000"/>
              </a:spcBef>
              <a:buFont typeface="Verdana"/>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Verdana"/>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Verdana"/>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Verdana"/>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Verdana"/>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Verdana"/>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Verdana"/>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Verdana"/>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Verdana"/>
              <a:buChar char="•"/>
              <a:defRPr sz="2000" kern="1200">
                <a:solidFill>
                  <a:schemeClr val="tx1"/>
                </a:solidFill>
                <a:latin typeface="+mn-lt"/>
                <a:ea typeface="+mn-ea"/>
                <a:cs typeface="+mn-cs"/>
              </a:defRPr>
            </a:lvl9pPr>
          </a:lstStyle>
          <a:p>
            <a:pPr marL="0" indent="0">
              <a:lnSpc>
                <a:spcPct val="100000"/>
              </a:lnSpc>
              <a:buNone/>
              <a:defRPr/>
            </a:pPr>
            <a:r>
              <a:rPr lang="en-US" altLang="en-US" sz="3600" u="none" strike="noStrike" kern="1200" cap="none" spc="0" normalizeH="0" baseline="0" noProof="0" dirty="0">
                <a:ln>
                  <a:noFill/>
                </a:ln>
                <a:solidFill>
                  <a:srgbClr val="002060"/>
                </a:solidFill>
                <a:effectLst/>
                <a:uLnTx/>
                <a:uFillTx/>
                <a:latin typeface="Verdana" panose="020B0604030504040204" pitchFamily="34" charset="0"/>
              </a:rPr>
              <a:t>FAFSA Submission Summary Landing Page</a:t>
            </a:r>
          </a:p>
        </p:txBody>
      </p:sp>
      <p:sp>
        <p:nvSpPr>
          <p:cNvPr id="7" name="TextBox 6">
            <a:extLst>
              <a:ext uri="{FF2B5EF4-FFF2-40B4-BE49-F238E27FC236}">
                <a16:creationId xmlns:a16="http://schemas.microsoft.com/office/drawing/2014/main" id="{F51169CC-E5A2-7867-BD6E-06545AF4E6B0}"/>
              </a:ext>
            </a:extLst>
          </p:cNvPr>
          <p:cNvSpPr txBox="1"/>
          <p:nvPr/>
        </p:nvSpPr>
        <p:spPr>
          <a:xfrm>
            <a:off x="643616" y="1903839"/>
            <a:ext cx="10944499" cy="1657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50000"/>
              </a:lnSpc>
              <a:buFont typeface="Wingdings" panose="05000000000000000000" pitchFamily="2" charset="2"/>
              <a:buChar char="§"/>
            </a:pPr>
            <a:r>
              <a:rPr lang="en-US" sz="2000" dirty="0">
                <a:solidFill>
                  <a:srgbClr val="2683C6"/>
                </a:solidFill>
                <a:latin typeface="Verdana" panose="020B0604030504040204" pitchFamily="34" charset="0"/>
                <a:cs typeface="Verdana"/>
              </a:rPr>
              <a:t>The </a:t>
            </a:r>
            <a:r>
              <a:rPr lang="en-US" sz="2000" b="1" dirty="0">
                <a:solidFill>
                  <a:srgbClr val="2683C6"/>
                </a:solidFill>
                <a:latin typeface="Verdana" panose="020B0604030504040204" pitchFamily="34" charset="0"/>
                <a:cs typeface="Verdana"/>
              </a:rPr>
              <a:t>FAFSA Submission Summary </a:t>
            </a:r>
            <a:r>
              <a:rPr lang="en-US" sz="2000" dirty="0">
                <a:solidFill>
                  <a:srgbClr val="2683C6"/>
                </a:solidFill>
                <a:latin typeface="Verdana" panose="020B0604030504040204" pitchFamily="34" charset="0"/>
                <a:cs typeface="Verdana"/>
              </a:rPr>
              <a:t>replaces the Student Aid Report (SAR).</a:t>
            </a:r>
            <a:br>
              <a:rPr lang="en-US" dirty="0">
                <a:solidFill>
                  <a:srgbClr val="2683C6"/>
                </a:solidFill>
                <a:latin typeface="Verdana" panose="020B0604030504040204" pitchFamily="34" charset="0"/>
                <a:cs typeface="Verdana"/>
              </a:rPr>
            </a:br>
            <a:endParaRPr lang="en-US" sz="1050" dirty="0">
              <a:solidFill>
                <a:srgbClr val="2683C6"/>
              </a:solidFill>
              <a:latin typeface="Verdana" panose="020B0604030504040204" pitchFamily="34" charset="0"/>
              <a:cs typeface="Verdana"/>
            </a:endParaRPr>
          </a:p>
          <a:p>
            <a:pPr marL="285750" indent="-285750">
              <a:lnSpc>
                <a:spcPct val="150000"/>
              </a:lnSpc>
              <a:buFont typeface="Wingdings" panose="05000000000000000000" pitchFamily="2" charset="2"/>
              <a:buChar char="§"/>
            </a:pPr>
            <a:r>
              <a:rPr lang="en-US" sz="2000" dirty="0">
                <a:solidFill>
                  <a:srgbClr val="2683C6"/>
                </a:solidFill>
                <a:latin typeface="Verdana" panose="020B0604030504040204" pitchFamily="34" charset="0"/>
                <a:cs typeface="Verdana"/>
              </a:rPr>
              <a:t>The student receives a </a:t>
            </a:r>
            <a:r>
              <a:rPr lang="en-US" sz="2000" b="1" dirty="0">
                <a:solidFill>
                  <a:srgbClr val="2683C6"/>
                </a:solidFill>
                <a:latin typeface="Verdana" panose="020B0604030504040204" pitchFamily="34" charset="0"/>
                <a:cs typeface="Verdana"/>
              </a:rPr>
              <a:t>FAFSA Submission Summary</a:t>
            </a:r>
            <a:r>
              <a:rPr lang="en-US" sz="2000" dirty="0">
                <a:solidFill>
                  <a:srgbClr val="2683C6"/>
                </a:solidFill>
                <a:latin typeface="Verdana" panose="020B0604030504040204" pitchFamily="34" charset="0"/>
                <a:cs typeface="Verdana"/>
              </a:rPr>
              <a:t> for their processed FAFSA form and subsequent corrections they submit. </a:t>
            </a:r>
          </a:p>
        </p:txBody>
      </p:sp>
      <p:pic>
        <p:nvPicPr>
          <p:cNvPr id="3" name="Picture 2" descr="Screenshot of the FAFSA Submission Summary, which informs the student the date their FAFSA form was submitted, the day it was processed, and their data release number. Below that, the student can view their eligibility overview, FAFSA answers, their school information, and next steps. ">
            <a:extLst>
              <a:ext uri="{FF2B5EF4-FFF2-40B4-BE49-F238E27FC236}">
                <a16:creationId xmlns:a16="http://schemas.microsoft.com/office/drawing/2014/main" id="{9F40EBA3-B8EA-5821-6663-7B423C25BFE6}"/>
              </a:ext>
            </a:extLst>
          </p:cNvPr>
          <p:cNvPicPr>
            <a:picLocks noChangeAspect="1"/>
          </p:cNvPicPr>
          <p:nvPr/>
        </p:nvPicPr>
        <p:blipFill>
          <a:blip r:embed="rId3"/>
          <a:stretch>
            <a:fillRect/>
          </a:stretch>
        </p:blipFill>
        <p:spPr>
          <a:xfrm>
            <a:off x="1527085" y="3902484"/>
            <a:ext cx="9137829" cy="2155838"/>
          </a:xfrm>
          <a:prstGeom prst="rect">
            <a:avLst/>
          </a:prstGeom>
          <a:ln w="12700">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300060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43616" y="555178"/>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marL="342900" indent="-342900" algn="l" defTabSz="457200" rtl="0" eaLnBrk="1" latinLnBrk="0" hangingPunct="1">
              <a:spcBef>
                <a:spcPct val="20000"/>
              </a:spcBef>
              <a:buFont typeface="Verdana"/>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Verdana"/>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Verdana"/>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Verdana"/>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Verdana"/>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Verdana"/>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Verdana"/>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Verdana"/>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Verdana"/>
              <a:buChar char="•"/>
              <a:defRPr sz="2000" kern="1200">
                <a:solidFill>
                  <a:schemeClr val="tx1"/>
                </a:solidFill>
                <a:latin typeface="+mn-lt"/>
                <a:ea typeface="+mn-ea"/>
                <a:cs typeface="+mn-cs"/>
              </a:defRPr>
            </a:lvl9pPr>
          </a:lstStyle>
          <a:p>
            <a:pPr marL="0" indent="0">
              <a:lnSpc>
                <a:spcPct val="100000"/>
              </a:lnSpc>
              <a:buNone/>
              <a:defRPr/>
            </a:pPr>
            <a:r>
              <a:rPr lang="en-US" altLang="en-US" sz="3600" u="none" strike="noStrike" kern="1200" cap="none" spc="0" normalizeH="0" baseline="0" noProof="0" dirty="0">
                <a:ln>
                  <a:noFill/>
                </a:ln>
                <a:solidFill>
                  <a:srgbClr val="002060"/>
                </a:solidFill>
                <a:effectLst/>
                <a:uLnTx/>
                <a:uFillTx/>
                <a:latin typeface="Verdana" panose="020B0604030504040204" pitchFamily="34" charset="0"/>
              </a:rPr>
              <a:t>FAFSA Submission Summary Landing Page</a:t>
            </a:r>
          </a:p>
        </p:txBody>
      </p:sp>
      <p:sp>
        <p:nvSpPr>
          <p:cNvPr id="7" name="TextBox 6">
            <a:extLst>
              <a:ext uri="{FF2B5EF4-FFF2-40B4-BE49-F238E27FC236}">
                <a16:creationId xmlns:a16="http://schemas.microsoft.com/office/drawing/2014/main" id="{F51169CC-E5A2-7867-BD6E-06545AF4E6B0}"/>
              </a:ext>
            </a:extLst>
          </p:cNvPr>
          <p:cNvSpPr txBox="1"/>
          <p:nvPr/>
        </p:nvSpPr>
        <p:spPr>
          <a:xfrm>
            <a:off x="643615" y="1672730"/>
            <a:ext cx="10944499" cy="5062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50000"/>
              </a:lnSpc>
              <a:buFont typeface="Wingdings" panose="05000000000000000000" pitchFamily="2" charset="2"/>
              <a:buChar char="§"/>
            </a:pPr>
            <a:r>
              <a:rPr lang="en-US" sz="2000" dirty="0">
                <a:solidFill>
                  <a:srgbClr val="2683C6"/>
                </a:solidFill>
                <a:latin typeface="Verdana" panose="020B0604030504040204" pitchFamily="34" charset="0"/>
                <a:cs typeface="Verdana"/>
              </a:rPr>
              <a:t>The FAFSA Submission Summary is broken into four tabs: </a:t>
            </a:r>
            <a:br>
              <a:rPr lang="en-US" dirty="0">
                <a:solidFill>
                  <a:srgbClr val="2683C6"/>
                </a:solidFill>
                <a:latin typeface="Verdana" panose="020B0604030504040204" pitchFamily="34" charset="0"/>
                <a:cs typeface="Verdana"/>
              </a:rPr>
            </a:br>
            <a:endParaRPr lang="en-US" sz="700" dirty="0">
              <a:solidFill>
                <a:srgbClr val="2683C6"/>
              </a:solidFill>
              <a:latin typeface="Verdana" panose="020B0604030504040204" pitchFamily="34" charset="0"/>
              <a:cs typeface="Verdana"/>
            </a:endParaRPr>
          </a:p>
          <a:p>
            <a:pPr marL="742950" lvl="1" indent="-285750">
              <a:lnSpc>
                <a:spcPct val="150000"/>
              </a:lnSpc>
              <a:buFont typeface="Courier New" panose="02070309020205020404" pitchFamily="49" charset="0"/>
              <a:buChar char="o"/>
            </a:pPr>
            <a:r>
              <a:rPr lang="en-US" dirty="0">
                <a:solidFill>
                  <a:srgbClr val="2683C6"/>
                </a:solidFill>
                <a:latin typeface="Verdana" panose="020B0604030504040204" pitchFamily="34" charset="0"/>
                <a:cs typeface="Verdana"/>
              </a:rPr>
              <a:t>Eligibility Overview</a:t>
            </a:r>
          </a:p>
          <a:p>
            <a:pPr marL="742950" lvl="1" indent="-285750">
              <a:lnSpc>
                <a:spcPct val="150000"/>
              </a:lnSpc>
              <a:buFont typeface="Courier New" panose="02070309020205020404" pitchFamily="49" charset="0"/>
              <a:buChar char="o"/>
            </a:pPr>
            <a:r>
              <a:rPr lang="en-US" dirty="0">
                <a:solidFill>
                  <a:srgbClr val="2683C6"/>
                </a:solidFill>
                <a:latin typeface="Verdana" panose="020B0604030504040204" pitchFamily="34" charset="0"/>
                <a:cs typeface="Verdana"/>
              </a:rPr>
              <a:t>FAFSA Form Answers</a:t>
            </a:r>
          </a:p>
          <a:p>
            <a:pPr marL="1200150" lvl="2" indent="-285750">
              <a:lnSpc>
                <a:spcPct val="150000"/>
              </a:lnSpc>
              <a:buFont typeface="Courier New" panose="02070309020205020404" pitchFamily="49" charset="0"/>
              <a:buChar char="o"/>
            </a:pPr>
            <a:r>
              <a:rPr lang="en-US" dirty="0">
                <a:solidFill>
                  <a:srgbClr val="2683C6"/>
                </a:solidFill>
                <a:latin typeface="Verdana" panose="020B0604030504040204" pitchFamily="34" charset="0"/>
                <a:cs typeface="Verdana"/>
              </a:rPr>
              <a:t>NOTE: Information transferred from the IRS will not be shown on the Summary</a:t>
            </a:r>
          </a:p>
          <a:p>
            <a:pPr marL="742950" lvl="1" indent="-285750">
              <a:lnSpc>
                <a:spcPct val="150000"/>
              </a:lnSpc>
              <a:buFont typeface="Courier New" panose="02070309020205020404" pitchFamily="49" charset="0"/>
              <a:buChar char="o"/>
            </a:pPr>
            <a:r>
              <a:rPr lang="en-US" dirty="0">
                <a:solidFill>
                  <a:srgbClr val="2683C6"/>
                </a:solidFill>
                <a:latin typeface="Verdana" panose="020B0604030504040204" pitchFamily="34" charset="0"/>
                <a:cs typeface="Verdana"/>
              </a:rPr>
              <a:t>School Information</a:t>
            </a:r>
          </a:p>
          <a:p>
            <a:pPr marL="742950" lvl="1" indent="-285750">
              <a:lnSpc>
                <a:spcPct val="150000"/>
              </a:lnSpc>
              <a:buFont typeface="Courier New" panose="02070309020205020404" pitchFamily="49" charset="0"/>
              <a:buChar char="o"/>
            </a:pPr>
            <a:r>
              <a:rPr lang="en-US" dirty="0">
                <a:solidFill>
                  <a:srgbClr val="2683C6"/>
                </a:solidFill>
                <a:latin typeface="Verdana" panose="020B0604030504040204" pitchFamily="34" charset="0"/>
                <a:cs typeface="Verdana"/>
              </a:rPr>
              <a:t>Next Steps</a:t>
            </a:r>
            <a:br>
              <a:rPr lang="en-US" sz="1600" dirty="0">
                <a:solidFill>
                  <a:srgbClr val="2683C6"/>
                </a:solidFill>
                <a:latin typeface="Verdana" panose="020B0604030504040204" pitchFamily="34" charset="0"/>
                <a:cs typeface="Verdana"/>
              </a:rPr>
            </a:br>
            <a:endParaRPr lang="en-US" sz="1050" dirty="0">
              <a:solidFill>
                <a:srgbClr val="2683C6"/>
              </a:solidFill>
              <a:latin typeface="Verdana" panose="020B0604030504040204" pitchFamily="34" charset="0"/>
              <a:cs typeface="Verdana"/>
            </a:endParaRPr>
          </a:p>
          <a:p>
            <a:pPr marL="285750" indent="-285750">
              <a:lnSpc>
                <a:spcPct val="150000"/>
              </a:lnSpc>
              <a:buFont typeface="Wingdings" panose="05000000000000000000" pitchFamily="2" charset="2"/>
              <a:buChar char="§"/>
            </a:pPr>
            <a:r>
              <a:rPr lang="en-US" sz="2000" dirty="0">
                <a:solidFill>
                  <a:srgbClr val="2683C6"/>
                </a:solidFill>
                <a:latin typeface="Verdana" panose="020B0604030504040204" pitchFamily="34" charset="0"/>
                <a:cs typeface="Verdana"/>
              </a:rPr>
              <a:t>At the top, the student will see information about when their form was received and processed. </a:t>
            </a:r>
            <a:br>
              <a:rPr lang="en-US" dirty="0">
                <a:solidFill>
                  <a:srgbClr val="2683C6"/>
                </a:solidFill>
                <a:latin typeface="Verdana" panose="020B0604030504040204" pitchFamily="34" charset="0"/>
                <a:cs typeface="Verdana"/>
              </a:rPr>
            </a:br>
            <a:endParaRPr lang="en-US" sz="1050" dirty="0">
              <a:solidFill>
                <a:srgbClr val="2683C6"/>
              </a:solidFill>
              <a:latin typeface="Verdana" panose="020B0604030504040204" pitchFamily="34" charset="0"/>
              <a:cs typeface="Verdana"/>
            </a:endParaRPr>
          </a:p>
          <a:p>
            <a:pPr marL="285750" indent="-285750">
              <a:lnSpc>
                <a:spcPct val="150000"/>
              </a:lnSpc>
              <a:buFont typeface="Wingdings" panose="05000000000000000000" pitchFamily="2" charset="2"/>
              <a:buChar char="§"/>
            </a:pPr>
            <a:r>
              <a:rPr lang="en-US" sz="2000" dirty="0">
                <a:solidFill>
                  <a:srgbClr val="2683C6"/>
                </a:solidFill>
                <a:latin typeface="Verdana" panose="020B0604030504040204" pitchFamily="34" charset="0"/>
                <a:cs typeface="Verdana"/>
              </a:rPr>
              <a:t>They also have the option to print their FAFSA Submission Summary to keep for their records. </a:t>
            </a:r>
            <a:endParaRPr lang="en-US" sz="2000" i="1" dirty="0">
              <a:solidFill>
                <a:srgbClr val="2683C6"/>
              </a:solidFill>
              <a:latin typeface="Verdana" panose="020B0604030504040204" pitchFamily="34" charset="0"/>
              <a:cs typeface="Verdana"/>
            </a:endParaRPr>
          </a:p>
        </p:txBody>
      </p:sp>
    </p:spTree>
    <p:extLst>
      <p:ext uri="{BB962C8B-B14F-4D97-AF65-F5344CB8AC3E}">
        <p14:creationId xmlns:p14="http://schemas.microsoft.com/office/powerpoint/2010/main" val="49657354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9128" y="54211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marL="342900" indent="-342900" algn="l" defTabSz="457200" rtl="0" eaLnBrk="1" latinLnBrk="0" hangingPunct="1">
              <a:spcBef>
                <a:spcPct val="20000"/>
              </a:spcBef>
              <a:buFont typeface="Verdana"/>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Verdana"/>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Verdana"/>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Verdana"/>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Verdana"/>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Verdana"/>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Verdana"/>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Verdana"/>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Verdana"/>
              <a:buChar char="•"/>
              <a:defRPr sz="2000" kern="1200">
                <a:solidFill>
                  <a:schemeClr val="tx1"/>
                </a:solidFill>
                <a:latin typeface="+mn-lt"/>
                <a:ea typeface="+mn-ea"/>
                <a:cs typeface="+mn-cs"/>
              </a:defRPr>
            </a:lvl9pPr>
          </a:lstStyle>
          <a:p>
            <a:pPr marL="0" indent="0">
              <a:lnSpc>
                <a:spcPct val="100000"/>
              </a:lnSpc>
              <a:buNone/>
              <a:defRPr/>
            </a:pPr>
            <a:r>
              <a:rPr lang="en-US" altLang="en-US" sz="3600" i="0" u="none" strike="noStrike" kern="1200" cap="none" spc="0" normalizeH="0" baseline="0" noProof="0" dirty="0">
                <a:ln>
                  <a:noFill/>
                </a:ln>
                <a:solidFill>
                  <a:srgbClr val="002060"/>
                </a:solidFill>
                <a:effectLst/>
                <a:uLnTx/>
                <a:uFillTx/>
                <a:latin typeface="Verdana" panose="020B0604030504040204" pitchFamily="34" charset="0"/>
              </a:rPr>
              <a:t>Eligibility Overview</a:t>
            </a:r>
          </a:p>
        </p:txBody>
      </p:sp>
      <p:sp>
        <p:nvSpPr>
          <p:cNvPr id="8" name="TextBox 7">
            <a:extLst>
              <a:ext uri="{FF2B5EF4-FFF2-40B4-BE49-F238E27FC236}">
                <a16:creationId xmlns:a16="http://schemas.microsoft.com/office/drawing/2014/main" id="{A0AC53C4-650A-66B1-8F78-CE2E7AC9C727}"/>
              </a:ext>
            </a:extLst>
          </p:cNvPr>
          <p:cNvSpPr txBox="1"/>
          <p:nvPr/>
        </p:nvSpPr>
        <p:spPr>
          <a:xfrm>
            <a:off x="659941" y="1714731"/>
            <a:ext cx="6236617" cy="46760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50000"/>
              </a:lnSpc>
              <a:buFont typeface="Wingdings" panose="05000000000000000000" pitchFamily="2" charset="2"/>
              <a:buChar char="§"/>
            </a:pPr>
            <a:r>
              <a:rPr lang="en-US" dirty="0">
                <a:solidFill>
                  <a:srgbClr val="2683C6"/>
                </a:solidFill>
                <a:latin typeface="Verdana" panose="020B0604030504040204" pitchFamily="34" charset="0"/>
                <a:cs typeface="Verdana"/>
              </a:rPr>
              <a:t>On the </a:t>
            </a:r>
            <a:r>
              <a:rPr lang="en-US" b="1" dirty="0">
                <a:solidFill>
                  <a:srgbClr val="2683C6"/>
                </a:solidFill>
                <a:latin typeface="Verdana" panose="020B0604030504040204" pitchFamily="34" charset="0"/>
                <a:cs typeface="Verdana"/>
              </a:rPr>
              <a:t>Eligibility Overview </a:t>
            </a:r>
            <a:r>
              <a:rPr lang="en-US" dirty="0">
                <a:solidFill>
                  <a:srgbClr val="2683C6"/>
                </a:solidFill>
                <a:latin typeface="Verdana" panose="020B0604030504040204" pitchFamily="34" charset="0"/>
                <a:cs typeface="Verdana"/>
              </a:rPr>
              <a:t>tab, the student sees information about what federal student aid they may be eligible for, such as a Federal Pell Grant and Federal Direct Loans. </a:t>
            </a:r>
            <a:br>
              <a:rPr lang="en-US" dirty="0">
                <a:solidFill>
                  <a:srgbClr val="2683C6"/>
                </a:solidFill>
                <a:latin typeface="Verdana" panose="020B0604030504040204" pitchFamily="34" charset="0"/>
                <a:cs typeface="Verdana"/>
              </a:rPr>
            </a:br>
            <a:endParaRPr lang="en-US" sz="1050" dirty="0">
              <a:solidFill>
                <a:srgbClr val="2683C6"/>
              </a:solidFill>
              <a:latin typeface="Verdana" panose="020B0604030504040204" pitchFamily="34" charset="0"/>
              <a:cs typeface="Verdana"/>
            </a:endParaRPr>
          </a:p>
          <a:p>
            <a:pPr marL="285750" indent="-285750">
              <a:lnSpc>
                <a:spcPct val="150000"/>
              </a:lnSpc>
              <a:buFont typeface="Wingdings" panose="05000000000000000000" pitchFamily="2" charset="2"/>
              <a:buChar char="§"/>
            </a:pPr>
            <a:r>
              <a:rPr lang="en-US" dirty="0">
                <a:solidFill>
                  <a:srgbClr val="2683C6"/>
                </a:solidFill>
                <a:latin typeface="Verdana" panose="020B0604030504040204" pitchFamily="34" charset="0"/>
                <a:cs typeface="Verdana"/>
              </a:rPr>
              <a:t>They are also able to view the </a:t>
            </a:r>
            <a:r>
              <a:rPr lang="en-US" b="1" dirty="0">
                <a:solidFill>
                  <a:srgbClr val="2683C6"/>
                </a:solidFill>
                <a:latin typeface="Verdana" panose="020B0604030504040204" pitchFamily="34" charset="0"/>
                <a:cs typeface="Verdana"/>
              </a:rPr>
              <a:t>Student Aid Index</a:t>
            </a:r>
            <a:r>
              <a:rPr lang="en-US" dirty="0">
                <a:solidFill>
                  <a:srgbClr val="2683C6"/>
                </a:solidFill>
                <a:latin typeface="Verdana" panose="020B0604030504040204" pitchFamily="34" charset="0"/>
                <a:cs typeface="Verdana"/>
              </a:rPr>
              <a:t>. Any amounts of financial aid that display on this tab are estimates and are not guaranteed. </a:t>
            </a:r>
            <a:br>
              <a:rPr lang="en-US" dirty="0">
                <a:solidFill>
                  <a:srgbClr val="2683C6"/>
                </a:solidFill>
                <a:latin typeface="Verdana" panose="020B0604030504040204" pitchFamily="34" charset="0"/>
                <a:cs typeface="Verdana"/>
              </a:rPr>
            </a:br>
            <a:endParaRPr lang="en-US" sz="1050" dirty="0">
              <a:solidFill>
                <a:srgbClr val="2683C6"/>
              </a:solidFill>
              <a:latin typeface="Verdana" panose="020B0604030504040204" pitchFamily="34" charset="0"/>
              <a:cs typeface="Verdana"/>
            </a:endParaRPr>
          </a:p>
          <a:p>
            <a:pPr marL="285750" indent="-285750">
              <a:lnSpc>
                <a:spcPct val="150000"/>
              </a:lnSpc>
              <a:buFont typeface="Wingdings" panose="05000000000000000000" pitchFamily="2" charset="2"/>
              <a:buChar char="§"/>
            </a:pPr>
            <a:r>
              <a:rPr lang="en-US" dirty="0">
                <a:solidFill>
                  <a:srgbClr val="2683C6"/>
                </a:solidFill>
                <a:latin typeface="Verdana" panose="020B0604030504040204" pitchFamily="34" charset="0"/>
                <a:cs typeface="Verdana"/>
              </a:rPr>
              <a:t>Final determination of the student’s financial aid eligibility is provided by their school’s financial aid office. </a:t>
            </a:r>
          </a:p>
        </p:txBody>
      </p:sp>
      <p:pic>
        <p:nvPicPr>
          <p:cNvPr id="6" name="Picture 5" descr="Screenshot continuation of the FAFSA Submission Summary, which displays the eligibility overview tab. Estimated amount for a Federal Pell Grant and Federal Direct Loans for the student are displayed along with information about VA Education and Training Benefits and Federal Work-Study. Below that, the student is reminded that the amounts listed are estimations only and not guaranteed. ">
            <a:extLst>
              <a:ext uri="{FF2B5EF4-FFF2-40B4-BE49-F238E27FC236}">
                <a16:creationId xmlns:a16="http://schemas.microsoft.com/office/drawing/2014/main" id="{726447D7-2D20-0565-4E35-E2BC0D016B6B}"/>
              </a:ext>
            </a:extLst>
          </p:cNvPr>
          <p:cNvPicPr>
            <a:picLocks noChangeAspect="1"/>
          </p:cNvPicPr>
          <p:nvPr/>
        </p:nvPicPr>
        <p:blipFill>
          <a:blip r:embed="rId3"/>
          <a:stretch>
            <a:fillRect/>
          </a:stretch>
        </p:blipFill>
        <p:spPr>
          <a:xfrm>
            <a:off x="7057680" y="1218080"/>
            <a:ext cx="4673047" cy="5345242"/>
          </a:xfrm>
          <a:prstGeom prst="rect">
            <a:avLst/>
          </a:prstGeom>
          <a:ln w="12700">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3154812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9128" y="54211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marL="342900" indent="-342900" algn="l" defTabSz="457200" rtl="0" eaLnBrk="1" latinLnBrk="0" hangingPunct="1">
              <a:spcBef>
                <a:spcPct val="20000"/>
              </a:spcBef>
              <a:buFont typeface="Verdana"/>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Verdana"/>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Verdana"/>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Verdana"/>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Verdana"/>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Verdana"/>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Verdana"/>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Verdana"/>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Verdana"/>
              <a:buChar char="•"/>
              <a:defRPr sz="2000" kern="1200">
                <a:solidFill>
                  <a:schemeClr val="tx1"/>
                </a:solidFill>
                <a:latin typeface="+mn-lt"/>
                <a:ea typeface="+mn-ea"/>
                <a:cs typeface="+mn-cs"/>
              </a:defRPr>
            </a:lvl9pPr>
          </a:lstStyle>
          <a:p>
            <a:pPr marL="0" indent="0">
              <a:lnSpc>
                <a:spcPct val="100000"/>
              </a:lnSpc>
              <a:buNone/>
              <a:defRPr/>
            </a:pPr>
            <a:r>
              <a:rPr lang="en-US" altLang="en-US" sz="3600" i="0" u="none" strike="noStrike" kern="1200" cap="none" spc="0" normalizeH="0" baseline="0" noProof="0" dirty="0">
                <a:ln>
                  <a:noFill/>
                </a:ln>
                <a:solidFill>
                  <a:srgbClr val="002060"/>
                </a:solidFill>
                <a:effectLst/>
                <a:uLnTx/>
                <a:uFillTx/>
                <a:latin typeface="Verdana" panose="020B0604030504040204" pitchFamily="34" charset="0"/>
              </a:rPr>
              <a:t>Eligibility Overview</a:t>
            </a:r>
          </a:p>
        </p:txBody>
      </p:sp>
      <p:pic>
        <p:nvPicPr>
          <p:cNvPr id="3" name="Picture 2" descr="Screenshot continuation of the eligibility overview tab of the FAFSA Submission Summary. The Student Aid Index for the student is displayed with a hyperlink for the student to learn “What does this mean?” ">
            <a:extLst>
              <a:ext uri="{FF2B5EF4-FFF2-40B4-BE49-F238E27FC236}">
                <a16:creationId xmlns:a16="http://schemas.microsoft.com/office/drawing/2014/main" id="{DAC184F0-AD0B-D2DE-9D92-1DB6C34FED3E}"/>
              </a:ext>
            </a:extLst>
          </p:cNvPr>
          <p:cNvPicPr>
            <a:picLocks noChangeAspect="1"/>
          </p:cNvPicPr>
          <p:nvPr/>
        </p:nvPicPr>
        <p:blipFill>
          <a:blip r:embed="rId3"/>
          <a:stretch>
            <a:fillRect/>
          </a:stretch>
        </p:blipFill>
        <p:spPr>
          <a:xfrm>
            <a:off x="1378855" y="2544897"/>
            <a:ext cx="9434290" cy="2699330"/>
          </a:xfrm>
          <a:prstGeom prst="rect">
            <a:avLst/>
          </a:prstGeom>
          <a:ln w="12700">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954472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0BBB5-4A73-505F-34C9-7E5B53490667}"/>
              </a:ext>
            </a:extLst>
          </p:cNvPr>
          <p:cNvSpPr>
            <a:spLocks noGrp="1"/>
          </p:cNvSpPr>
          <p:nvPr>
            <p:ph type="title"/>
          </p:nvPr>
        </p:nvSpPr>
        <p:spPr/>
        <p:txBody>
          <a:bodyPr>
            <a:normAutofit/>
          </a:bodyPr>
          <a:lstStyle/>
          <a:p>
            <a:r>
              <a:rPr lang="en-US" sz="3200" dirty="0"/>
              <a:t>Changes for 2024-2025</a:t>
            </a:r>
          </a:p>
        </p:txBody>
      </p:sp>
      <p:sp>
        <p:nvSpPr>
          <p:cNvPr id="3" name="Content Placeholder 2">
            <a:extLst>
              <a:ext uri="{FF2B5EF4-FFF2-40B4-BE49-F238E27FC236}">
                <a16:creationId xmlns:a16="http://schemas.microsoft.com/office/drawing/2014/main" id="{A3E34610-1A74-10E1-1E55-3294FC464776}"/>
              </a:ext>
            </a:extLst>
          </p:cNvPr>
          <p:cNvSpPr>
            <a:spLocks noGrp="1"/>
          </p:cNvSpPr>
          <p:nvPr>
            <p:ph idx="1"/>
          </p:nvPr>
        </p:nvSpPr>
        <p:spPr/>
        <p:txBody>
          <a:bodyPr>
            <a:normAutofit/>
          </a:bodyPr>
          <a:lstStyle/>
          <a:p>
            <a:pPr marL="0" indent="0">
              <a:buNone/>
            </a:pPr>
            <a:r>
              <a:rPr lang="en-US" dirty="0"/>
              <a:t>Number of colleges on the form</a:t>
            </a:r>
          </a:p>
          <a:p>
            <a:endParaRPr lang="en-US" sz="1050" dirty="0"/>
          </a:p>
          <a:p>
            <a:r>
              <a:rPr lang="en-US" sz="2400" dirty="0"/>
              <a:t>Students will be able to list up to 20 colleges on the web version of the FAFSA.</a:t>
            </a:r>
            <a:br>
              <a:rPr lang="en-US" sz="2400" dirty="0"/>
            </a:br>
            <a:endParaRPr lang="en-US" sz="1050" dirty="0"/>
          </a:p>
          <a:p>
            <a:r>
              <a:rPr lang="en-US" sz="2400" dirty="0"/>
              <a:t>This should eliminate many students going back in to add colleges above 10.</a:t>
            </a:r>
            <a:br>
              <a:rPr lang="en-US" sz="2400" dirty="0"/>
            </a:br>
            <a:endParaRPr lang="en-US" sz="1050" dirty="0"/>
          </a:p>
          <a:p>
            <a:r>
              <a:rPr lang="en-US" sz="2400" dirty="0"/>
              <a:t>The number is still limited to 10 on the paper FAFSA.</a:t>
            </a:r>
          </a:p>
        </p:txBody>
      </p:sp>
    </p:spTree>
    <p:extLst>
      <p:ext uri="{BB962C8B-B14F-4D97-AF65-F5344CB8AC3E}">
        <p14:creationId xmlns:p14="http://schemas.microsoft.com/office/powerpoint/2010/main" val="64388712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9128" y="54211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marL="342900" indent="-342900" algn="l" defTabSz="457200" rtl="0" eaLnBrk="1" latinLnBrk="0" hangingPunct="1">
              <a:spcBef>
                <a:spcPct val="20000"/>
              </a:spcBef>
              <a:buFont typeface="Verdana"/>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Verdana"/>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Verdana"/>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Verdana"/>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Verdana"/>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Verdana"/>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Verdana"/>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Verdana"/>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Verdana"/>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dirty="0">
                <a:solidFill>
                  <a:srgbClr val="002060"/>
                </a:solidFill>
                <a:latin typeface="Verdana" panose="020B0604030504040204" pitchFamily="34" charset="0"/>
              </a:rPr>
              <a:t>FAFSA Form Answers</a:t>
            </a:r>
            <a:r>
              <a:rPr lang="en-US" altLang="en-US" sz="3600" b="1" i="0" u="none" strike="noStrike" kern="1200" cap="none" spc="0" normalizeH="0" baseline="0" noProof="0" dirty="0">
                <a:ln>
                  <a:noFill/>
                </a:ln>
                <a:solidFill>
                  <a:srgbClr val="002060"/>
                </a:solidFill>
                <a:effectLst/>
                <a:uLnTx/>
                <a:uFillTx/>
                <a:latin typeface="Verdana" panose="020B0604030504040204" pitchFamily="34" charset="0"/>
              </a:rPr>
              <a:t> </a:t>
            </a:r>
          </a:p>
        </p:txBody>
      </p:sp>
      <p:sp>
        <p:nvSpPr>
          <p:cNvPr id="6" name="TextBox 5">
            <a:extLst>
              <a:ext uri="{FF2B5EF4-FFF2-40B4-BE49-F238E27FC236}">
                <a16:creationId xmlns:a16="http://schemas.microsoft.com/office/drawing/2014/main" id="{7AFCC7D7-1612-8436-481D-3AE10CD93047}"/>
              </a:ext>
            </a:extLst>
          </p:cNvPr>
          <p:cNvSpPr txBox="1"/>
          <p:nvPr/>
        </p:nvSpPr>
        <p:spPr>
          <a:xfrm>
            <a:off x="659128" y="2298394"/>
            <a:ext cx="4807940" cy="32617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2000" dirty="0">
                <a:solidFill>
                  <a:srgbClr val="2683C6"/>
                </a:solidFill>
                <a:latin typeface="Verdana" panose="020B0604030504040204" pitchFamily="34" charset="0"/>
                <a:cs typeface="Verdana"/>
              </a:rPr>
              <a:t>On the FAFSA Form Answers tab, the student sees the answers that they and, if applicable, their contributor(s) provided on their FAFSA form. If any of the provided answers are incorrect, the student can choose to start a correction. </a:t>
            </a:r>
          </a:p>
        </p:txBody>
      </p:sp>
      <p:pic>
        <p:nvPicPr>
          <p:cNvPr id="4" name="Picture 3" descr="Screenshot continuation of the FAFSA Submission Summary, which displays the FAFSA answers tab. Each of the five sections of the FAFSA form are listed, which the student can expand and collapse to view the information that was provided. A button displays the option to “Make a Correction.” ">
            <a:extLst>
              <a:ext uri="{FF2B5EF4-FFF2-40B4-BE49-F238E27FC236}">
                <a16:creationId xmlns:a16="http://schemas.microsoft.com/office/drawing/2014/main" id="{1DD42559-7D1B-3479-89E0-AF6C5602203D}"/>
              </a:ext>
            </a:extLst>
          </p:cNvPr>
          <p:cNvPicPr>
            <a:picLocks noChangeAspect="1"/>
          </p:cNvPicPr>
          <p:nvPr/>
        </p:nvPicPr>
        <p:blipFill>
          <a:blip r:embed="rId3"/>
          <a:stretch>
            <a:fillRect/>
          </a:stretch>
        </p:blipFill>
        <p:spPr>
          <a:xfrm>
            <a:off x="6348638" y="1544965"/>
            <a:ext cx="4559120" cy="4986338"/>
          </a:xfrm>
          <a:prstGeom prst="rect">
            <a:avLst/>
          </a:prstGeom>
          <a:ln w="12700">
            <a:solidFill>
              <a:schemeClr val="tx1"/>
            </a:solidFill>
          </a:ln>
          <a:effectLst>
            <a:outerShdw blurRad="50800" dist="38100" dir="2700000" algn="tl" rotWithShape="0">
              <a:prstClr val="black">
                <a:alpha val="40000"/>
              </a:prstClr>
            </a:outerShdw>
          </a:effectLst>
        </p:spPr>
      </p:pic>
      <p:sp>
        <p:nvSpPr>
          <p:cNvPr id="3" name="Arrow: Right 2">
            <a:extLst>
              <a:ext uri="{FF2B5EF4-FFF2-40B4-BE49-F238E27FC236}">
                <a16:creationId xmlns:a16="http://schemas.microsoft.com/office/drawing/2014/main" id="{C078E905-9D41-73EA-189C-DDB88FED0D91}"/>
              </a:ext>
            </a:extLst>
          </p:cNvPr>
          <p:cNvSpPr/>
          <p:nvPr/>
        </p:nvSpPr>
        <p:spPr>
          <a:xfrm rot="10800000">
            <a:off x="11105001" y="2113174"/>
            <a:ext cx="987636" cy="427535"/>
          </a:xfrm>
          <a:prstGeom prst="rightArrow">
            <a:avLst/>
          </a:prstGeom>
          <a:solidFill>
            <a:srgbClr val="4AD1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ndParaRPr>
          </a:p>
        </p:txBody>
      </p:sp>
      <p:sp>
        <p:nvSpPr>
          <p:cNvPr id="2" name="Oval 1">
            <a:extLst>
              <a:ext uri="{FF2B5EF4-FFF2-40B4-BE49-F238E27FC236}">
                <a16:creationId xmlns:a16="http://schemas.microsoft.com/office/drawing/2014/main" id="{3F98DAA4-00C4-1110-6EFC-C395E688056C}"/>
              </a:ext>
            </a:extLst>
          </p:cNvPr>
          <p:cNvSpPr/>
          <p:nvPr/>
        </p:nvSpPr>
        <p:spPr>
          <a:xfrm>
            <a:off x="9523470" y="1961722"/>
            <a:ext cx="1515737" cy="673341"/>
          </a:xfrm>
          <a:prstGeom prst="ellipse">
            <a:avLst/>
          </a:prstGeom>
          <a:noFill/>
          <a:ln w="57150">
            <a:solidFill>
              <a:srgbClr val="4AD1D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675578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9128" y="55640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marL="342900" indent="-342900" algn="l" defTabSz="457200" rtl="0" eaLnBrk="1" latinLnBrk="0" hangingPunct="1">
              <a:spcBef>
                <a:spcPct val="20000"/>
              </a:spcBef>
              <a:buFont typeface="Verdana"/>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Verdana"/>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Verdana"/>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Verdana"/>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Verdana"/>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Verdana"/>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Verdana"/>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Verdana"/>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Verdana"/>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dirty="0">
                <a:solidFill>
                  <a:srgbClr val="002060"/>
                </a:solidFill>
                <a:latin typeface="Verdana" panose="020B0604030504040204" pitchFamily="34" charset="0"/>
              </a:rPr>
              <a:t>School Information</a:t>
            </a:r>
            <a:r>
              <a:rPr lang="en-US" altLang="en-US" sz="3600" b="1" i="0" u="none" strike="noStrike" kern="1200" cap="none" spc="0" normalizeH="0" baseline="0" noProof="0" dirty="0">
                <a:ln>
                  <a:noFill/>
                </a:ln>
                <a:solidFill>
                  <a:srgbClr val="002060"/>
                </a:solidFill>
                <a:effectLst/>
                <a:uLnTx/>
                <a:uFillTx/>
                <a:latin typeface="Verdana" panose="020B0604030504040204" pitchFamily="34" charset="0"/>
              </a:rPr>
              <a:t> </a:t>
            </a:r>
          </a:p>
        </p:txBody>
      </p:sp>
      <p:sp>
        <p:nvSpPr>
          <p:cNvPr id="6" name="TextBox 5">
            <a:extLst>
              <a:ext uri="{FF2B5EF4-FFF2-40B4-BE49-F238E27FC236}">
                <a16:creationId xmlns:a16="http://schemas.microsoft.com/office/drawing/2014/main" id="{C91DCEF6-8C01-F206-3D00-F7364FF483EE}"/>
              </a:ext>
            </a:extLst>
          </p:cNvPr>
          <p:cNvSpPr txBox="1"/>
          <p:nvPr/>
        </p:nvSpPr>
        <p:spPr>
          <a:xfrm>
            <a:off x="659127" y="1709975"/>
            <a:ext cx="4860323" cy="4606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50000"/>
              </a:lnSpc>
              <a:buFont typeface="Wingdings" panose="05000000000000000000" pitchFamily="2" charset="2"/>
              <a:buChar char="§"/>
            </a:pPr>
            <a:r>
              <a:rPr lang="en-US" dirty="0">
                <a:solidFill>
                  <a:srgbClr val="2683C6"/>
                </a:solidFill>
                <a:latin typeface="Verdana" panose="020B0604030504040204" pitchFamily="34" charset="0"/>
                <a:cs typeface="Verdana"/>
              </a:rPr>
              <a:t>On the School Information tab, the student sees information about the college(s) and/or career school(s) that they selected to send their FAFSA information. </a:t>
            </a:r>
          </a:p>
          <a:p>
            <a:pPr marL="285750" indent="-285750">
              <a:lnSpc>
                <a:spcPct val="150000"/>
              </a:lnSpc>
              <a:buFont typeface="Wingdings" panose="05000000000000000000" pitchFamily="2" charset="2"/>
              <a:buChar char="§"/>
            </a:pPr>
            <a:endParaRPr lang="en-US" dirty="0">
              <a:solidFill>
                <a:srgbClr val="2683C6"/>
              </a:solidFill>
              <a:latin typeface="Verdana" panose="020B0604030504040204" pitchFamily="34" charset="0"/>
              <a:cs typeface="Verdana"/>
            </a:endParaRPr>
          </a:p>
          <a:p>
            <a:pPr marL="285750" indent="-285750">
              <a:lnSpc>
                <a:spcPct val="150000"/>
              </a:lnSpc>
              <a:buFont typeface="Wingdings" panose="05000000000000000000" pitchFamily="2" charset="2"/>
              <a:buChar char="§"/>
            </a:pPr>
            <a:r>
              <a:rPr lang="en-US" dirty="0">
                <a:solidFill>
                  <a:srgbClr val="2683C6"/>
                </a:solidFill>
                <a:latin typeface="Verdana" panose="020B0604030504040204" pitchFamily="34" charset="0"/>
                <a:cs typeface="Verdana"/>
              </a:rPr>
              <a:t>The student can compare the graduation rate, retention rate, transfer rate, default rate, median debt upon completion, and average annual cost of their selected schools. </a:t>
            </a:r>
          </a:p>
        </p:txBody>
      </p:sp>
      <p:pic>
        <p:nvPicPr>
          <p:cNvPr id="4" name="Picture 3" descr="Screenshot continuation of the FAFSA Submission Summary, which displays the school information tab. The schools that the student listed on their FAFSA form are displayed with additional information provided for them to compare. This includes graduation rate, retention rate, transfer rate, default rate, median debt upon completion, and average annual cost. ">
            <a:extLst>
              <a:ext uri="{FF2B5EF4-FFF2-40B4-BE49-F238E27FC236}">
                <a16:creationId xmlns:a16="http://schemas.microsoft.com/office/drawing/2014/main" id="{1D4E35E5-2B65-C61A-667C-D2260E0B7C67}"/>
              </a:ext>
            </a:extLst>
          </p:cNvPr>
          <p:cNvPicPr>
            <a:picLocks noChangeAspect="1"/>
          </p:cNvPicPr>
          <p:nvPr/>
        </p:nvPicPr>
        <p:blipFill>
          <a:blip r:embed="rId3"/>
          <a:stretch>
            <a:fillRect/>
          </a:stretch>
        </p:blipFill>
        <p:spPr>
          <a:xfrm>
            <a:off x="5618601" y="2286420"/>
            <a:ext cx="6360272" cy="3453884"/>
          </a:xfrm>
          <a:prstGeom prst="rect">
            <a:avLst/>
          </a:prstGeom>
          <a:ln w="12700">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0420804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9128" y="54211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marL="342900" indent="-342900" algn="l" defTabSz="457200" rtl="0" eaLnBrk="1" latinLnBrk="0" hangingPunct="1">
              <a:spcBef>
                <a:spcPct val="20000"/>
              </a:spcBef>
              <a:buFont typeface="Verdana"/>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Verdana"/>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Verdana"/>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Verdana"/>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Verdana"/>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Verdana"/>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Verdana"/>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Verdana"/>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Verdana"/>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dirty="0">
                <a:solidFill>
                  <a:srgbClr val="002060"/>
                </a:solidFill>
                <a:latin typeface="Verdana" panose="020B0604030504040204" pitchFamily="34" charset="0"/>
              </a:rPr>
              <a:t>Next Steps</a:t>
            </a:r>
            <a:r>
              <a:rPr lang="en-US" altLang="en-US" sz="3600" b="1" i="0" u="none" strike="noStrike" kern="1200" cap="none" spc="0" normalizeH="0" baseline="0" noProof="0" dirty="0">
                <a:ln>
                  <a:noFill/>
                </a:ln>
                <a:solidFill>
                  <a:srgbClr val="002060"/>
                </a:solidFill>
                <a:effectLst/>
                <a:uLnTx/>
                <a:uFillTx/>
                <a:latin typeface="Verdana" panose="020B0604030504040204" pitchFamily="34" charset="0"/>
              </a:rPr>
              <a:t> </a:t>
            </a:r>
          </a:p>
        </p:txBody>
      </p:sp>
      <p:sp>
        <p:nvSpPr>
          <p:cNvPr id="6" name="TextBox 5">
            <a:extLst>
              <a:ext uri="{FF2B5EF4-FFF2-40B4-BE49-F238E27FC236}">
                <a16:creationId xmlns:a16="http://schemas.microsoft.com/office/drawing/2014/main" id="{2C1583FB-6C88-B3C7-3E61-7FE8647597B5}"/>
              </a:ext>
            </a:extLst>
          </p:cNvPr>
          <p:cNvSpPr txBox="1"/>
          <p:nvPr/>
        </p:nvSpPr>
        <p:spPr>
          <a:xfrm>
            <a:off x="750375" y="1717073"/>
            <a:ext cx="4881040" cy="41850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2000" dirty="0">
                <a:solidFill>
                  <a:srgbClr val="2683C6"/>
                </a:solidFill>
                <a:latin typeface="Verdana" panose="020B0604030504040204" pitchFamily="34" charset="0"/>
                <a:cs typeface="Verdana"/>
              </a:rPr>
              <a:t>On the Next Steps tab, the student sees comments that pertain to their FAFSA form. Some comments may require the student to start a correction or send additional documentation to their school. Other comments may be informational and do not require any further action from the student. </a:t>
            </a:r>
          </a:p>
        </p:txBody>
      </p:sp>
      <p:pic>
        <p:nvPicPr>
          <p:cNvPr id="4" name="Picture 3" descr="Screenshot continuation of the FAFSA Submission Summary, which displays the next steps tab. Three steps are provided for the student to follow: correct any errors on the FAFSA information, make sure schools have everything they need, and look for aid-related communications from their school. Below that, a bulleted list provides the students with more information related to their FAFSA information for their awareness. Below that, the student has the option to click a hyperlink to learn more about tax benefits. ">
            <a:extLst>
              <a:ext uri="{FF2B5EF4-FFF2-40B4-BE49-F238E27FC236}">
                <a16:creationId xmlns:a16="http://schemas.microsoft.com/office/drawing/2014/main" id="{0505B4F6-2A9B-A784-D0CE-A8922BE9E82F}"/>
              </a:ext>
            </a:extLst>
          </p:cNvPr>
          <p:cNvPicPr>
            <a:picLocks noChangeAspect="1"/>
          </p:cNvPicPr>
          <p:nvPr/>
        </p:nvPicPr>
        <p:blipFill>
          <a:blip r:embed="rId3"/>
          <a:stretch>
            <a:fillRect/>
          </a:stretch>
        </p:blipFill>
        <p:spPr>
          <a:xfrm>
            <a:off x="6648722" y="1055123"/>
            <a:ext cx="4302045" cy="5687331"/>
          </a:xfrm>
          <a:prstGeom prst="rect">
            <a:avLst/>
          </a:prstGeom>
          <a:ln w="12700">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0184717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9128" y="54211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marL="342900" indent="-342900" algn="l" defTabSz="457200" rtl="0" eaLnBrk="1" latinLnBrk="0" hangingPunct="1">
              <a:spcBef>
                <a:spcPct val="20000"/>
              </a:spcBef>
              <a:buFont typeface="Verdana"/>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Verdana"/>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Verdana"/>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Verdana"/>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Verdana"/>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Verdana"/>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Verdana"/>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Verdana"/>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Verdana"/>
              <a:buChar char="•"/>
              <a:defRPr sz="2000" kern="1200">
                <a:solidFill>
                  <a:schemeClr val="tx1"/>
                </a:solidFill>
                <a:latin typeface="+mn-lt"/>
                <a:ea typeface="+mn-ea"/>
                <a:cs typeface="+mn-cs"/>
              </a:defRPr>
            </a:lvl9pPr>
          </a:lstStyle>
          <a:p>
            <a:pPr marL="0" indent="0">
              <a:lnSpc>
                <a:spcPct val="100000"/>
              </a:lnSpc>
              <a:buNone/>
              <a:defRPr/>
            </a:pPr>
            <a:r>
              <a:rPr lang="en-US" altLang="en-US" sz="3600" i="0" u="none" strike="noStrike" kern="1200" cap="none" spc="0" normalizeH="0" baseline="0" noProof="0" dirty="0">
                <a:ln>
                  <a:noFill/>
                </a:ln>
                <a:solidFill>
                  <a:srgbClr val="002060"/>
                </a:solidFill>
                <a:effectLst/>
                <a:uLnTx/>
                <a:uFillTx/>
                <a:latin typeface="Verdana" panose="020B0604030504040204" pitchFamily="34" charset="0"/>
              </a:rPr>
              <a:t>More Resources </a:t>
            </a:r>
          </a:p>
        </p:txBody>
      </p:sp>
      <p:sp>
        <p:nvSpPr>
          <p:cNvPr id="6" name="TextBox 5">
            <a:extLst>
              <a:ext uri="{FF2B5EF4-FFF2-40B4-BE49-F238E27FC236}">
                <a16:creationId xmlns:a16="http://schemas.microsoft.com/office/drawing/2014/main" id="{2C1583FB-6C88-B3C7-3E61-7FE8647597B5}"/>
              </a:ext>
            </a:extLst>
          </p:cNvPr>
          <p:cNvSpPr txBox="1"/>
          <p:nvPr/>
        </p:nvSpPr>
        <p:spPr>
          <a:xfrm>
            <a:off x="659128" y="2061589"/>
            <a:ext cx="5145728" cy="33416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2400" dirty="0">
                <a:solidFill>
                  <a:srgbClr val="2683C6"/>
                </a:solidFill>
                <a:latin typeface="Verdana" panose="020B0604030504040204" pitchFamily="34" charset="0"/>
                <a:cs typeface="Verdana"/>
              </a:rPr>
              <a:t>Lastly, along the right side of their FAFSA Submission Summary, the student can choose from additional resources, including visiting Aid Summary or College Scorecard. </a:t>
            </a:r>
          </a:p>
        </p:txBody>
      </p:sp>
      <p:pic>
        <p:nvPicPr>
          <p:cNvPr id="4" name="Picture 3" descr="Screenshot continuation of the FAFSA Submission Summary. Hyperlinks provide the student with the option to view information about their student aid in the Aid Summary and to compare schools using the College Scorecard. ">
            <a:extLst>
              <a:ext uri="{FF2B5EF4-FFF2-40B4-BE49-F238E27FC236}">
                <a16:creationId xmlns:a16="http://schemas.microsoft.com/office/drawing/2014/main" id="{5C41F824-FE7F-E8C3-93C0-C7E95760C4C5}"/>
              </a:ext>
            </a:extLst>
          </p:cNvPr>
          <p:cNvPicPr>
            <a:picLocks noChangeAspect="1"/>
          </p:cNvPicPr>
          <p:nvPr/>
        </p:nvPicPr>
        <p:blipFill>
          <a:blip r:embed="rId3"/>
          <a:stretch>
            <a:fillRect/>
          </a:stretch>
        </p:blipFill>
        <p:spPr>
          <a:xfrm>
            <a:off x="6053077" y="1778904"/>
            <a:ext cx="5479795" cy="4201558"/>
          </a:xfrm>
          <a:prstGeom prst="rect">
            <a:avLst/>
          </a:prstGeom>
          <a:ln w="12700">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5371471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14"/>
          <p:cNvSpPr txBox="1">
            <a:spLocks noGrp="1"/>
          </p:cNvSpPr>
          <p:nvPr>
            <p:ph type="ctrTitle"/>
          </p:nvPr>
        </p:nvSpPr>
        <p:spPr>
          <a:xfrm>
            <a:off x="708945" y="3932464"/>
            <a:ext cx="10461818" cy="1475013"/>
          </a:xfrm>
          <a:prstGeom prst="rect">
            <a:avLst/>
          </a:prstGeom>
        </p:spPr>
        <p:txBody>
          <a:bodyPr spcFirstLastPara="1" vert="horz" wrap="square" lIns="121900" tIns="121900" rIns="121900" bIns="121900" rtlCol="0" anchor="b" anchorCtr="0">
            <a:noAutofit/>
          </a:bodyPr>
          <a:lstStyle/>
          <a:p>
            <a:r>
              <a:rPr lang="en-US" sz="4400" dirty="0">
                <a:solidFill>
                  <a:schemeClr val="bg1"/>
                </a:solidFill>
              </a:rPr>
              <a:t>Federal Aid Programs</a:t>
            </a:r>
          </a:p>
        </p:txBody>
      </p:sp>
    </p:spTree>
    <p:extLst>
      <p:ext uri="{BB962C8B-B14F-4D97-AF65-F5344CB8AC3E}">
        <p14:creationId xmlns:p14="http://schemas.microsoft.com/office/powerpoint/2010/main" val="226184049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Google Shape;189;p12">
            <a:extLst>
              <a:ext uri="{FF2B5EF4-FFF2-40B4-BE49-F238E27FC236}">
                <a16:creationId xmlns:a16="http://schemas.microsoft.com/office/drawing/2014/main" id="{06C94C09-86EA-4411-BE7E-D17363A040E6}"/>
              </a:ext>
            </a:extLst>
          </p:cNvPr>
          <p:cNvSpPr txBox="1">
            <a:spLocks noGrp="1"/>
          </p:cNvSpPr>
          <p:nvPr>
            <p:ph type="title"/>
          </p:nvPr>
        </p:nvSpPr>
        <p:spPr>
          <a:prstGeom prst="rect">
            <a:avLst/>
          </a:prstGeom>
        </p:spPr>
        <p:txBody>
          <a:bodyPr spcFirstLastPara="1" vert="horz" wrap="square" lIns="121900" tIns="121900" rIns="121900" bIns="121900" rtlCol="0" anchor="b" anchorCtr="0">
            <a:noAutofit/>
          </a:bodyPr>
          <a:lstStyle/>
          <a:p>
            <a:pPr lvl="0"/>
            <a:r>
              <a:rPr lang="en-US" sz="3200" dirty="0"/>
              <a:t>FEDERAL AID PROGRAMS</a:t>
            </a:r>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822009037"/>
              </p:ext>
            </p:extLst>
          </p:nvPr>
        </p:nvGraphicFramePr>
        <p:xfrm>
          <a:off x="1817945" y="2288495"/>
          <a:ext cx="8545513" cy="43227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1750244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bg1">
            <a:alpha val="99000"/>
          </a:schemeClr>
        </a:solidFill>
        <a:effectLst/>
      </p:bgPr>
    </p:bg>
    <p:spTree>
      <p:nvGrpSpPr>
        <p:cNvPr id="1" name=""/>
        <p:cNvGrpSpPr/>
        <p:nvPr/>
      </p:nvGrpSpPr>
      <p:grpSpPr>
        <a:xfrm>
          <a:off x="0" y="0"/>
          <a:ext cx="0" cy="0"/>
          <a:chOff x="0" y="0"/>
          <a:chExt cx="0" cy="0"/>
        </a:xfrm>
      </p:grpSpPr>
      <p:sp>
        <p:nvSpPr>
          <p:cNvPr id="16" name="Google Shape;189;p12">
            <a:extLst>
              <a:ext uri="{FF2B5EF4-FFF2-40B4-BE49-F238E27FC236}">
                <a16:creationId xmlns:a16="http://schemas.microsoft.com/office/drawing/2014/main" id="{1C0B97D0-616C-44DB-96C8-726A7D5E84E2}"/>
              </a:ext>
            </a:extLst>
          </p:cNvPr>
          <p:cNvSpPr txBox="1">
            <a:spLocks noGrp="1"/>
          </p:cNvSpPr>
          <p:nvPr>
            <p:ph type="title"/>
          </p:nvPr>
        </p:nvSpPr>
        <p:spPr>
          <a:prstGeom prst="rect">
            <a:avLst/>
          </a:prstGeom>
        </p:spPr>
        <p:txBody>
          <a:bodyPr spcFirstLastPara="1" vert="horz" wrap="square" lIns="121900" tIns="121900" rIns="121900" bIns="121900" rtlCol="0" anchor="b" anchorCtr="0">
            <a:noAutofit/>
          </a:bodyPr>
          <a:lstStyle/>
          <a:p>
            <a:pPr lvl="0"/>
            <a:r>
              <a:rPr lang="en-US" sz="3200" dirty="0"/>
              <a:t>FEDERAL PELL GRANT </a:t>
            </a:r>
            <a:endParaRPr sz="3200" dirty="0"/>
          </a:p>
        </p:txBody>
      </p:sp>
      <p:sp>
        <p:nvSpPr>
          <p:cNvPr id="3" name="Content Placeholder 2"/>
          <p:cNvSpPr>
            <a:spLocks noGrp="1"/>
          </p:cNvSpPr>
          <p:nvPr>
            <p:ph type="body" idx="4294967295"/>
          </p:nvPr>
        </p:nvSpPr>
        <p:spPr>
          <a:xfrm>
            <a:off x="575894" y="2121128"/>
            <a:ext cx="6913477" cy="4422891"/>
          </a:xfrm>
        </p:spPr>
        <p:txBody>
          <a:bodyPr>
            <a:normAutofit/>
          </a:bodyPr>
          <a:lstStyle/>
          <a:p>
            <a:r>
              <a:rPr lang="en-US" sz="2400" dirty="0"/>
              <a:t>Maximum award amount increased by $500 for </a:t>
            </a:r>
            <a:r>
              <a:rPr lang="en-US" sz="2400" b="1" dirty="0"/>
              <a:t>2023-2024.</a:t>
            </a:r>
            <a:br>
              <a:rPr lang="en-US" sz="2400" b="1" dirty="0"/>
            </a:br>
            <a:endParaRPr lang="en-US" sz="1400" b="1" dirty="0"/>
          </a:p>
          <a:p>
            <a:pPr lvl="1">
              <a:buFont typeface="Verdana" panose="02070309020205020404" pitchFamily="49" charset="0"/>
              <a:buChar char="o"/>
            </a:pPr>
            <a:r>
              <a:rPr lang="en-US" sz="2000" b="1" dirty="0"/>
              <a:t>$7,395 </a:t>
            </a:r>
            <a:r>
              <a:rPr lang="en-US" sz="2000" dirty="0"/>
              <a:t>maximum award for full-time enrollment and an Expected Family Contribution (EFC) of zero.</a:t>
            </a:r>
            <a:br>
              <a:rPr lang="en-US" sz="2000" dirty="0"/>
            </a:br>
            <a:endParaRPr lang="en-US" sz="2000" dirty="0"/>
          </a:p>
          <a:p>
            <a:r>
              <a:rPr lang="en-US" sz="2400" dirty="0">
                <a:solidFill>
                  <a:srgbClr val="2683C6"/>
                </a:solidFill>
                <a:latin typeface="Verdana" panose="020B0604030504040204" pitchFamily="34" charset="0"/>
                <a:ea typeface="Verdana" panose="020B0604030504040204" pitchFamily="34" charset="0"/>
              </a:rPr>
              <a:t>Beginning 2024-2025 award year,  Pell eligibility will be determined using the Student Aid Index (SAI) applicant’s family size, poverty tables and AGI.</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2086" y="2317715"/>
            <a:ext cx="3147204" cy="34941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8063597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Google Shape;189;p12">
            <a:extLst>
              <a:ext uri="{FF2B5EF4-FFF2-40B4-BE49-F238E27FC236}">
                <a16:creationId xmlns:a16="http://schemas.microsoft.com/office/drawing/2014/main" id="{C0B6728A-3D3D-435F-B76B-0F8BD1958E3C}"/>
              </a:ext>
            </a:extLst>
          </p:cNvPr>
          <p:cNvSpPr txBox="1">
            <a:spLocks noGrp="1"/>
          </p:cNvSpPr>
          <p:nvPr>
            <p:ph type="title"/>
          </p:nvPr>
        </p:nvSpPr>
        <p:spPr>
          <a:prstGeom prst="rect">
            <a:avLst/>
          </a:prstGeom>
        </p:spPr>
        <p:txBody>
          <a:bodyPr spcFirstLastPara="1" vert="horz" wrap="square" lIns="121900" tIns="121900" rIns="121900" bIns="121900" rtlCol="0" anchor="b" anchorCtr="0">
            <a:noAutofit/>
          </a:bodyPr>
          <a:lstStyle/>
          <a:p>
            <a:pPr lvl="0"/>
            <a:r>
              <a:rPr lang="en-US" sz="3200" dirty="0"/>
              <a:t>FEDERAL PELL GRANT</a:t>
            </a:r>
          </a:p>
        </p:txBody>
      </p:sp>
      <p:sp>
        <p:nvSpPr>
          <p:cNvPr id="3" name="Content Placeholder 2"/>
          <p:cNvSpPr>
            <a:spLocks noGrp="1"/>
          </p:cNvSpPr>
          <p:nvPr>
            <p:ph type="body" idx="4294967295"/>
          </p:nvPr>
        </p:nvSpPr>
        <p:spPr>
          <a:xfrm>
            <a:off x="575895" y="2175029"/>
            <a:ext cx="11029616" cy="4547354"/>
          </a:xfrm>
        </p:spPr>
        <p:txBody>
          <a:bodyPr>
            <a:normAutofit/>
          </a:bodyPr>
          <a:lstStyle/>
          <a:p>
            <a:r>
              <a:rPr lang="en-US" sz="2400" dirty="0"/>
              <a:t>Students have a </a:t>
            </a:r>
            <a:r>
              <a:rPr lang="en-US" sz="2400" b="1" dirty="0"/>
              <a:t>maximum number of terms </a:t>
            </a:r>
            <a:r>
              <a:rPr lang="en-US" sz="2400" dirty="0"/>
              <a:t>they can receive Pell Grant for 2023-2024.</a:t>
            </a:r>
            <a:br>
              <a:rPr lang="en-US" sz="2400" dirty="0"/>
            </a:br>
            <a:endParaRPr lang="en-US" sz="1050" dirty="0"/>
          </a:p>
          <a:p>
            <a:pPr lvl="1">
              <a:buFont typeface="Verdana" panose="02070309020205020404" pitchFamily="49" charset="0"/>
              <a:buChar char="o"/>
            </a:pPr>
            <a:r>
              <a:rPr lang="en-US" sz="2000" dirty="0"/>
              <a:t>600% of an annual award amount, or the equivalent of 12 full-time semesters.</a:t>
            </a:r>
            <a:br>
              <a:rPr lang="en-US" sz="2000" dirty="0"/>
            </a:br>
            <a:endParaRPr lang="en-US" sz="1050" dirty="0"/>
          </a:p>
          <a:p>
            <a:r>
              <a:rPr lang="en-US" sz="2400" b="1" dirty="0"/>
              <a:t>Year-round Pell Grants remain.</a:t>
            </a:r>
            <a:br>
              <a:rPr lang="en-US" sz="2400" b="1" dirty="0"/>
            </a:br>
            <a:endParaRPr lang="en-US" sz="1050" b="1" dirty="0"/>
          </a:p>
          <a:p>
            <a:pPr lvl="1">
              <a:buFont typeface="Verdana" panose="02070309020205020404" pitchFamily="49" charset="0"/>
              <a:buChar char="o"/>
            </a:pPr>
            <a:r>
              <a:rPr lang="en-US" sz="2000" dirty="0"/>
              <a:t>Students can attend on a year-round basis and receive up to 150% of their annual award.</a:t>
            </a:r>
          </a:p>
          <a:p>
            <a:pPr lvl="1">
              <a:buFont typeface="Verdana" panose="02070309020205020404" pitchFamily="49" charset="0"/>
              <a:buChar char="o"/>
            </a:pPr>
            <a:r>
              <a:rPr lang="en-US" sz="2000" dirty="0"/>
              <a:t>Starting 2024-25, will no longer have half-time enrollment requirement.</a:t>
            </a:r>
            <a:br>
              <a:rPr lang="en-US" sz="2000" dirty="0"/>
            </a:br>
            <a:endParaRPr lang="en-US" sz="1100" dirty="0"/>
          </a:p>
          <a:p>
            <a:pPr lvl="1">
              <a:buFont typeface="Verdana" panose="02070309020205020404" pitchFamily="49" charset="0"/>
              <a:buChar char="o"/>
            </a:pPr>
            <a:r>
              <a:rPr lang="en-US" sz="2000" dirty="0"/>
              <a:t>Serves as an incentive to complete the credential/degree.</a:t>
            </a:r>
            <a:br>
              <a:rPr lang="en-US" sz="2000" dirty="0"/>
            </a:br>
            <a:endParaRPr lang="en-US" sz="1050" dirty="0"/>
          </a:p>
          <a:p>
            <a:pPr marL="0" indent="0">
              <a:buNone/>
            </a:pPr>
            <a:endParaRPr lang="en-US" dirty="0"/>
          </a:p>
        </p:txBody>
      </p:sp>
    </p:spTree>
    <p:extLst>
      <p:ext uri="{BB962C8B-B14F-4D97-AF65-F5344CB8AC3E}">
        <p14:creationId xmlns:p14="http://schemas.microsoft.com/office/powerpoint/2010/main" val="158108673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F4986-DB8F-D0F6-6FDC-28CDD9E6C44E}"/>
              </a:ext>
            </a:extLst>
          </p:cNvPr>
          <p:cNvSpPr>
            <a:spLocks noGrp="1"/>
          </p:cNvSpPr>
          <p:nvPr>
            <p:ph type="title"/>
          </p:nvPr>
        </p:nvSpPr>
        <p:spPr/>
        <p:txBody>
          <a:bodyPr>
            <a:normAutofit/>
          </a:bodyPr>
          <a:lstStyle/>
          <a:p>
            <a:r>
              <a:rPr lang="en-US" sz="3200" dirty="0"/>
              <a:t>Federal Pell Grant </a:t>
            </a:r>
          </a:p>
        </p:txBody>
      </p:sp>
      <p:sp>
        <p:nvSpPr>
          <p:cNvPr id="3" name="Content Placeholder 2">
            <a:extLst>
              <a:ext uri="{FF2B5EF4-FFF2-40B4-BE49-F238E27FC236}">
                <a16:creationId xmlns:a16="http://schemas.microsoft.com/office/drawing/2014/main" id="{05665212-3E37-574C-98A5-06D63CCE55BD}"/>
              </a:ext>
            </a:extLst>
          </p:cNvPr>
          <p:cNvSpPr>
            <a:spLocks noGrp="1"/>
          </p:cNvSpPr>
          <p:nvPr>
            <p:ph idx="1"/>
          </p:nvPr>
        </p:nvSpPr>
        <p:spPr>
          <a:xfrm>
            <a:off x="581192" y="1953476"/>
            <a:ext cx="9873814" cy="4904524"/>
          </a:xfrm>
        </p:spPr>
        <p:txBody>
          <a:bodyPr>
            <a:normAutofit fontScale="55000" lnSpcReduction="20000"/>
          </a:bodyPr>
          <a:lstStyle/>
          <a:p>
            <a:pPr marL="0" indent="0">
              <a:lnSpc>
                <a:spcPct val="160000"/>
              </a:lnSpc>
              <a:buNone/>
            </a:pPr>
            <a:r>
              <a:rPr lang="en-US" sz="4400" dirty="0"/>
              <a:t>Say good-bye to the Pell chart in 2024-2025 </a:t>
            </a:r>
          </a:p>
          <a:p>
            <a:pPr marL="396875" indent="-304800">
              <a:lnSpc>
                <a:spcPct val="160000"/>
              </a:lnSpc>
            </a:pPr>
            <a:r>
              <a:rPr lang="en-US" sz="3600" dirty="0"/>
              <a:t>Pell Grant eligibility in 2024-25 determined in one of three ways.</a:t>
            </a:r>
          </a:p>
          <a:p>
            <a:pPr marL="869950" lvl="2" indent="-457200">
              <a:lnSpc>
                <a:spcPct val="120000"/>
              </a:lnSpc>
              <a:buFont typeface="Verdana" panose="02070309020205020404" pitchFamily="49" charset="0"/>
              <a:buChar char="o"/>
            </a:pPr>
            <a:r>
              <a:rPr lang="en-US" sz="3300" dirty="0"/>
              <a:t>Maximum Pell Grant</a:t>
            </a:r>
          </a:p>
          <a:p>
            <a:pPr marL="869950" lvl="2" indent="-457200">
              <a:lnSpc>
                <a:spcPct val="120000"/>
              </a:lnSpc>
              <a:buFont typeface="Verdana" panose="02070309020205020404" pitchFamily="49" charset="0"/>
              <a:buChar char="o"/>
            </a:pPr>
            <a:r>
              <a:rPr lang="en-US" sz="3300" dirty="0"/>
              <a:t>Minimum Pell Grant</a:t>
            </a:r>
          </a:p>
          <a:p>
            <a:pPr marL="869950" lvl="2" indent="-457200">
              <a:lnSpc>
                <a:spcPct val="120000"/>
              </a:lnSpc>
              <a:buFont typeface="Verdana" panose="02070309020205020404" pitchFamily="49" charset="0"/>
              <a:buChar char="o"/>
            </a:pPr>
            <a:r>
              <a:rPr lang="en-US" sz="3300" dirty="0"/>
              <a:t>Calculated Scheduled Pell Grant</a:t>
            </a:r>
          </a:p>
          <a:p>
            <a:pPr marL="396875" indent="-304800">
              <a:lnSpc>
                <a:spcPct val="160000"/>
              </a:lnSpc>
            </a:pPr>
            <a:r>
              <a:rPr lang="en-US" sz="3600" dirty="0"/>
              <a:t>ED will publish the Max and Min Pell amounts for the award year</a:t>
            </a:r>
          </a:p>
          <a:p>
            <a:pPr marL="890588" lvl="1" indent="-457200">
              <a:lnSpc>
                <a:spcPct val="160000"/>
              </a:lnSpc>
              <a:buFont typeface="Verdana" panose="02070309020205020404" pitchFamily="49" charset="0"/>
              <a:buChar char="o"/>
            </a:pPr>
            <a:r>
              <a:rPr lang="en-US" sz="3300" i="1" dirty="0"/>
              <a:t>Not yet known</a:t>
            </a:r>
            <a:r>
              <a:rPr lang="en-US" sz="3300" dirty="0"/>
              <a:t> (will be in $5 increments)</a:t>
            </a:r>
          </a:p>
          <a:p>
            <a:pPr marL="396875" indent="-304800">
              <a:lnSpc>
                <a:spcPct val="160000"/>
              </a:lnSpc>
            </a:pPr>
            <a:r>
              <a:rPr lang="en-US" sz="3600" dirty="0"/>
              <a:t>Disbursement amounts calculated using Enrollment Intensity</a:t>
            </a:r>
          </a:p>
          <a:p>
            <a:pPr marL="396875" indent="-304800">
              <a:lnSpc>
                <a:spcPct val="160000"/>
              </a:lnSpc>
            </a:pPr>
            <a:r>
              <a:rPr lang="en-US" sz="3600" dirty="0"/>
              <a:t>Year-Round Pell now for students enrolled less than half-time</a:t>
            </a:r>
          </a:p>
        </p:txBody>
      </p:sp>
    </p:spTree>
    <p:extLst>
      <p:ext uri="{BB962C8B-B14F-4D97-AF65-F5344CB8AC3E}">
        <p14:creationId xmlns:p14="http://schemas.microsoft.com/office/powerpoint/2010/main" val="100035181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0A6B8-E106-41E5-EDFA-C4F1EC5A6E93}"/>
              </a:ext>
            </a:extLst>
          </p:cNvPr>
          <p:cNvSpPr>
            <a:spLocks noGrp="1"/>
          </p:cNvSpPr>
          <p:nvPr>
            <p:ph type="title"/>
          </p:nvPr>
        </p:nvSpPr>
        <p:spPr/>
        <p:txBody>
          <a:bodyPr>
            <a:normAutofit/>
          </a:bodyPr>
          <a:lstStyle/>
          <a:p>
            <a:r>
              <a:rPr lang="en-US" sz="3200" dirty="0"/>
              <a:t>Federal Pell Grant</a:t>
            </a:r>
          </a:p>
        </p:txBody>
      </p:sp>
      <p:sp>
        <p:nvSpPr>
          <p:cNvPr id="3" name="Content Placeholder 2">
            <a:extLst>
              <a:ext uri="{FF2B5EF4-FFF2-40B4-BE49-F238E27FC236}">
                <a16:creationId xmlns:a16="http://schemas.microsoft.com/office/drawing/2014/main" id="{4032EDC8-E1A0-970C-DCD6-399B1AB514A2}"/>
              </a:ext>
            </a:extLst>
          </p:cNvPr>
          <p:cNvSpPr>
            <a:spLocks noGrp="1"/>
          </p:cNvSpPr>
          <p:nvPr>
            <p:ph idx="1"/>
          </p:nvPr>
        </p:nvSpPr>
        <p:spPr>
          <a:xfrm>
            <a:off x="581192" y="2180496"/>
            <a:ext cx="11029615" cy="4407591"/>
          </a:xfrm>
        </p:spPr>
        <p:txBody>
          <a:bodyPr>
            <a:normAutofit fontScale="77500" lnSpcReduction="20000"/>
          </a:bodyPr>
          <a:lstStyle/>
          <a:p>
            <a:pPr marL="0" indent="0">
              <a:buNone/>
            </a:pPr>
            <a:r>
              <a:rPr lang="en-US" sz="3400" dirty="0"/>
              <a:t>Calculated Scheduled Pell Grant</a:t>
            </a:r>
            <a:br>
              <a:rPr lang="en-US" dirty="0"/>
            </a:br>
            <a:endParaRPr lang="en-US" sz="1500" dirty="0"/>
          </a:p>
          <a:p>
            <a:r>
              <a:rPr lang="en-US" dirty="0"/>
              <a:t>Students not eligible for an automatic Maximum Pell Grant may be eligible for a Calculated Scheduled Pell Grant</a:t>
            </a:r>
            <a:br>
              <a:rPr lang="en-US" dirty="0"/>
            </a:br>
            <a:endParaRPr lang="en-US" sz="1500" dirty="0"/>
          </a:p>
          <a:p>
            <a:r>
              <a:rPr lang="en-US" dirty="0"/>
              <a:t>How to calculate:</a:t>
            </a:r>
          </a:p>
          <a:p>
            <a:pPr marL="457200" lvl="1" indent="0">
              <a:buNone/>
            </a:pPr>
            <a:r>
              <a:rPr lang="en-US" dirty="0"/>
              <a:t>Published Maximum Pell Grant (unknown at this time) </a:t>
            </a:r>
            <a:r>
              <a:rPr lang="en-US" i="1" dirty="0"/>
              <a:t>minus</a:t>
            </a:r>
            <a:r>
              <a:rPr lang="en-US" dirty="0"/>
              <a:t> Student Aid Index (SAI) = Calculated Scheduled Pell Grant, rounded to the nearest $5</a:t>
            </a:r>
          </a:p>
          <a:p>
            <a:pPr marL="457200" lvl="1" indent="0">
              <a:buNone/>
            </a:pPr>
            <a:endParaRPr lang="en-US" dirty="0"/>
          </a:p>
          <a:p>
            <a:pPr marL="457200" lvl="1" indent="0">
              <a:buNone/>
            </a:pPr>
            <a:r>
              <a:rPr lang="en-US" b="1" dirty="0"/>
              <a:t>EXAMPLE</a:t>
            </a:r>
          </a:p>
          <a:p>
            <a:pPr marL="969963" lvl="1" indent="-304800"/>
            <a:r>
              <a:rPr lang="en-US" dirty="0"/>
              <a:t>Max Pell = $7850 (actual amount not yet known)</a:t>
            </a:r>
          </a:p>
          <a:p>
            <a:pPr marL="969963" lvl="1" indent="-304800"/>
            <a:r>
              <a:rPr lang="en-US" dirty="0"/>
              <a:t>SAI = 1,002</a:t>
            </a:r>
          </a:p>
          <a:p>
            <a:pPr marL="969963" lvl="1" indent="-304800"/>
            <a:r>
              <a:rPr lang="en-US" dirty="0"/>
              <a:t>Calculated Scheduled Pell = $7,850 – 1,002 = $6,848 ---- Rounded to $6,850</a:t>
            </a:r>
          </a:p>
          <a:p>
            <a:endParaRPr lang="en-US" dirty="0"/>
          </a:p>
        </p:txBody>
      </p:sp>
    </p:spTree>
    <p:extLst>
      <p:ext uri="{BB962C8B-B14F-4D97-AF65-F5344CB8AC3E}">
        <p14:creationId xmlns:p14="http://schemas.microsoft.com/office/powerpoint/2010/main" val="6177293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37D6DC4-07CE-D35C-8E85-9F413C4155DE}"/>
              </a:ext>
            </a:extLst>
          </p:cNvPr>
          <p:cNvSpPr>
            <a:spLocks noGrp="1"/>
          </p:cNvSpPr>
          <p:nvPr>
            <p:ph type="title"/>
          </p:nvPr>
        </p:nvSpPr>
        <p:spPr/>
        <p:txBody>
          <a:bodyPr>
            <a:normAutofit/>
          </a:bodyPr>
          <a:lstStyle/>
          <a:p>
            <a:r>
              <a:rPr lang="en-US" sz="3200" dirty="0"/>
              <a:t>Changes for 2024-2025</a:t>
            </a:r>
          </a:p>
        </p:txBody>
      </p:sp>
      <p:sp>
        <p:nvSpPr>
          <p:cNvPr id="4" name="Text Placeholder 3">
            <a:extLst>
              <a:ext uri="{FF2B5EF4-FFF2-40B4-BE49-F238E27FC236}">
                <a16:creationId xmlns:a16="http://schemas.microsoft.com/office/drawing/2014/main" id="{4CB54DE2-AD35-814B-D211-126E68992215}"/>
              </a:ext>
            </a:extLst>
          </p:cNvPr>
          <p:cNvSpPr>
            <a:spLocks noGrp="1"/>
          </p:cNvSpPr>
          <p:nvPr>
            <p:ph idx="1"/>
          </p:nvPr>
        </p:nvSpPr>
        <p:spPr>
          <a:xfrm>
            <a:off x="451693" y="2180496"/>
            <a:ext cx="5210978" cy="4036603"/>
          </a:xfrm>
        </p:spPr>
        <p:txBody>
          <a:bodyPr>
            <a:normAutofit/>
          </a:bodyPr>
          <a:lstStyle/>
          <a:p>
            <a:pPr marL="0" indent="0">
              <a:buNone/>
            </a:pPr>
            <a:r>
              <a:rPr lang="en-US" sz="2400" dirty="0"/>
              <a:t>Change to how family size is reported</a:t>
            </a:r>
            <a:br>
              <a:rPr lang="en-US" sz="2400" dirty="0"/>
            </a:br>
            <a:endParaRPr lang="en-US" sz="1100" dirty="0"/>
          </a:p>
          <a:p>
            <a:r>
              <a:rPr lang="en-US" sz="2200" dirty="0"/>
              <a:t>Aligns with number of dependents reported on 2022 federal tax return.</a:t>
            </a:r>
          </a:p>
          <a:p>
            <a:pPr marL="0" indent="0">
              <a:buNone/>
            </a:pPr>
            <a:endParaRPr lang="en-US" sz="1050" dirty="0"/>
          </a:p>
          <a:p>
            <a:r>
              <a:rPr lang="en-US" sz="2200" dirty="0"/>
              <a:t>Option to update if the family size is different than what was on the 2022 tax return for dependents. </a:t>
            </a:r>
          </a:p>
        </p:txBody>
      </p:sp>
      <p:pic>
        <p:nvPicPr>
          <p:cNvPr id="6" name="Picture 5" descr="Screenshot continuation of the Parent Financials section, which asks the parent if their family size has changed from the number of individuals claimed on their 2022 tax return. ">
            <a:extLst>
              <a:ext uri="{FF2B5EF4-FFF2-40B4-BE49-F238E27FC236}">
                <a16:creationId xmlns:a16="http://schemas.microsoft.com/office/drawing/2014/main" id="{983A1828-ACBB-24FA-FEA7-791C7791D71F}"/>
              </a:ext>
            </a:extLst>
          </p:cNvPr>
          <p:cNvPicPr>
            <a:picLocks noChangeAspect="1"/>
          </p:cNvPicPr>
          <p:nvPr/>
        </p:nvPicPr>
        <p:blipFill>
          <a:blip r:embed="rId3"/>
          <a:stretch>
            <a:fillRect/>
          </a:stretch>
        </p:blipFill>
        <p:spPr>
          <a:xfrm>
            <a:off x="5343313" y="1780187"/>
            <a:ext cx="6217593" cy="4375657"/>
          </a:xfrm>
          <a:prstGeom prst="rect">
            <a:avLst/>
          </a:prstGeom>
          <a:ln w="12700">
            <a:solidFill>
              <a:schemeClr val="tx1"/>
            </a:solidFill>
          </a:ln>
          <a:effectLst>
            <a:outerShdw blurRad="50800" dist="38100" dir="2700000" algn="tl" rotWithShape="0">
              <a:prstClr val="black">
                <a:alpha val="40000"/>
              </a:prstClr>
            </a:outerShdw>
          </a:effectLst>
        </p:spPr>
      </p:pic>
      <p:sp>
        <p:nvSpPr>
          <p:cNvPr id="2" name="Oval 1">
            <a:extLst>
              <a:ext uri="{FF2B5EF4-FFF2-40B4-BE49-F238E27FC236}">
                <a16:creationId xmlns:a16="http://schemas.microsoft.com/office/drawing/2014/main" id="{6963A423-A61B-FD1B-3167-0278D028DAC5}"/>
              </a:ext>
            </a:extLst>
          </p:cNvPr>
          <p:cNvSpPr/>
          <p:nvPr/>
        </p:nvSpPr>
        <p:spPr>
          <a:xfrm>
            <a:off x="5832778" y="5105400"/>
            <a:ext cx="2364298" cy="511629"/>
          </a:xfrm>
          <a:prstGeom prst="ellipse">
            <a:avLst/>
          </a:prstGeom>
          <a:noFill/>
          <a:ln w="57150">
            <a:solidFill>
              <a:srgbClr val="4AD1D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355647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099AB-8978-F27D-5A9A-DDACFF224A0C}"/>
              </a:ext>
            </a:extLst>
          </p:cNvPr>
          <p:cNvSpPr>
            <a:spLocks noGrp="1"/>
          </p:cNvSpPr>
          <p:nvPr>
            <p:ph type="title"/>
          </p:nvPr>
        </p:nvSpPr>
        <p:spPr>
          <a:xfrm>
            <a:off x="581192" y="702156"/>
            <a:ext cx="11029616" cy="1013800"/>
          </a:xfrm>
        </p:spPr>
        <p:txBody>
          <a:bodyPr>
            <a:normAutofit/>
          </a:bodyPr>
          <a:lstStyle/>
          <a:p>
            <a:r>
              <a:rPr lang="en-US" sz="3200" dirty="0">
                <a:solidFill>
                  <a:srgbClr val="FFFFFF"/>
                </a:solidFill>
              </a:rPr>
              <a:t>Federal Pell Grant</a:t>
            </a:r>
          </a:p>
        </p:txBody>
      </p:sp>
      <p:sp>
        <p:nvSpPr>
          <p:cNvPr id="3" name="Content Placeholder 2">
            <a:extLst>
              <a:ext uri="{FF2B5EF4-FFF2-40B4-BE49-F238E27FC236}">
                <a16:creationId xmlns:a16="http://schemas.microsoft.com/office/drawing/2014/main" id="{F181CB69-6B52-7732-1563-B2FB8D47E56C}"/>
              </a:ext>
            </a:extLst>
          </p:cNvPr>
          <p:cNvSpPr>
            <a:spLocks noGrp="1"/>
          </p:cNvSpPr>
          <p:nvPr>
            <p:ph idx="1"/>
          </p:nvPr>
        </p:nvSpPr>
        <p:spPr>
          <a:xfrm>
            <a:off x="581192" y="1949986"/>
            <a:ext cx="11029616" cy="3569465"/>
          </a:xfrm>
        </p:spPr>
        <p:txBody>
          <a:bodyPr>
            <a:normAutofit fontScale="92500" lnSpcReduction="20000"/>
          </a:bodyPr>
          <a:lstStyle/>
          <a:p>
            <a:pPr marL="0" indent="0">
              <a:lnSpc>
                <a:spcPct val="90000"/>
              </a:lnSpc>
              <a:buNone/>
            </a:pPr>
            <a:r>
              <a:rPr lang="en-US" sz="2200" dirty="0"/>
              <a:t>2024-2025 Pell based on Enrollment Intensity</a:t>
            </a:r>
            <a:br>
              <a:rPr lang="en-US" sz="2200" dirty="0"/>
            </a:br>
            <a:endParaRPr lang="en-US" sz="1200" dirty="0"/>
          </a:p>
          <a:p>
            <a:pPr>
              <a:lnSpc>
                <a:spcPct val="90000"/>
              </a:lnSpc>
            </a:pPr>
            <a:r>
              <a:rPr lang="en-US" sz="2200" dirty="0"/>
              <a:t>Pell Grant disbursement amounts will be based on number of enrolled credits</a:t>
            </a:r>
            <a:br>
              <a:rPr lang="en-US" sz="2200" dirty="0"/>
            </a:br>
            <a:endParaRPr lang="en-US" sz="1200" dirty="0"/>
          </a:p>
          <a:p>
            <a:pPr lvl="1">
              <a:lnSpc>
                <a:spcPct val="90000"/>
              </a:lnSpc>
              <a:buFont typeface="Verdana" panose="02070309020205020404" pitchFamily="49" charset="0"/>
              <a:buChar char="o"/>
            </a:pPr>
            <a:r>
              <a:rPr lang="en-US" sz="1900" dirty="0"/>
              <a:t>No longer based on an enrollment category (ex. Full-time, Half-time)</a:t>
            </a:r>
          </a:p>
          <a:p>
            <a:pPr lvl="1">
              <a:lnSpc>
                <a:spcPct val="90000"/>
              </a:lnSpc>
              <a:buFont typeface="Verdana" panose="02070309020205020404" pitchFamily="49" charset="0"/>
              <a:buChar char="o"/>
            </a:pPr>
            <a:r>
              <a:rPr lang="en-US" sz="1900" dirty="0"/>
              <a:t>Number of enrolled credits ÷ credits required for full-time enrollment </a:t>
            </a:r>
            <a:br>
              <a:rPr lang="en-US" sz="1900" dirty="0"/>
            </a:br>
            <a:r>
              <a:rPr lang="en-US" sz="1900" dirty="0"/>
              <a:t>(i.e.: 12 credit hours)</a:t>
            </a:r>
          </a:p>
          <a:p>
            <a:pPr lvl="1">
              <a:lnSpc>
                <a:spcPct val="90000"/>
              </a:lnSpc>
              <a:buFont typeface="Verdana" panose="02070309020205020404" pitchFamily="49" charset="0"/>
              <a:buChar char="o"/>
            </a:pPr>
            <a:r>
              <a:rPr lang="en-US" sz="1900" dirty="0"/>
              <a:t>Round to the nearest whole percent using standard rounding rules</a:t>
            </a:r>
            <a:br>
              <a:rPr lang="en-US" sz="1800" dirty="0"/>
            </a:br>
            <a:br>
              <a:rPr lang="en-US" sz="1800" dirty="0"/>
            </a:br>
            <a:endParaRPr lang="en-US" sz="1800" dirty="0"/>
          </a:p>
          <a:p>
            <a:pPr marL="630000" lvl="2" indent="0">
              <a:lnSpc>
                <a:spcPct val="90000"/>
              </a:lnSpc>
              <a:buNone/>
            </a:pPr>
            <a:r>
              <a:rPr lang="en-US" sz="1800" b="1" dirty="0"/>
              <a:t>EXAMPLE</a:t>
            </a:r>
          </a:p>
          <a:p>
            <a:pPr lvl="3">
              <a:lnSpc>
                <a:spcPct val="90000"/>
              </a:lnSpc>
            </a:pPr>
            <a:r>
              <a:rPr lang="en-US" dirty="0"/>
              <a:t>Student eligible for Max Pell (ex. $7850)</a:t>
            </a:r>
          </a:p>
          <a:p>
            <a:pPr lvl="3">
              <a:lnSpc>
                <a:spcPct val="90000"/>
              </a:lnSpc>
            </a:pPr>
            <a:r>
              <a:rPr lang="en-US" dirty="0"/>
              <a:t>Enrolled for Fall and Spring Semester</a:t>
            </a:r>
          </a:p>
          <a:p>
            <a:pPr>
              <a:lnSpc>
                <a:spcPct val="90000"/>
              </a:lnSpc>
            </a:pPr>
            <a:endParaRPr lang="en-US" sz="900" dirty="0"/>
          </a:p>
        </p:txBody>
      </p:sp>
      <p:pic>
        <p:nvPicPr>
          <p:cNvPr id="4" name="Picture 3">
            <a:extLst>
              <a:ext uri="{FF2B5EF4-FFF2-40B4-BE49-F238E27FC236}">
                <a16:creationId xmlns:a16="http://schemas.microsoft.com/office/drawing/2014/main" id="{9857D21B-D874-93A6-1A3A-FF3232CBA6CE}"/>
              </a:ext>
            </a:extLst>
          </p:cNvPr>
          <p:cNvPicPr>
            <a:picLocks noChangeAspect="1"/>
          </p:cNvPicPr>
          <p:nvPr/>
        </p:nvPicPr>
        <p:blipFill>
          <a:blip r:embed="rId3"/>
          <a:stretch>
            <a:fillRect/>
          </a:stretch>
        </p:blipFill>
        <p:spPr>
          <a:xfrm>
            <a:off x="1861434" y="5247144"/>
            <a:ext cx="8469132" cy="1566788"/>
          </a:xfrm>
          <a:prstGeom prst="rect">
            <a:avLst/>
          </a:prstGeom>
        </p:spPr>
      </p:pic>
    </p:spTree>
    <p:extLst>
      <p:ext uri="{BB962C8B-B14F-4D97-AF65-F5344CB8AC3E}">
        <p14:creationId xmlns:p14="http://schemas.microsoft.com/office/powerpoint/2010/main" val="309009448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3" name="Rectangle 2">
            <a:extLst>
              <a:ext uri="{FF2B5EF4-FFF2-40B4-BE49-F238E27FC236}">
                <a16:creationId xmlns:a16="http://schemas.microsoft.com/office/drawing/2014/main" id="{3946B4FC-91F8-41F9-9688-6D7CC4F3EB24}"/>
              </a:ext>
            </a:extLst>
          </p:cNvPr>
          <p:cNvSpPr/>
          <p:nvPr/>
        </p:nvSpPr>
        <p:spPr>
          <a:xfrm>
            <a:off x="443410" y="810985"/>
            <a:ext cx="3709568" cy="56769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Verdana" panose="020B0604030504040204" pitchFamily="34" charset="0"/>
              <a:ea typeface="+mn-ea"/>
              <a:cs typeface="+mn-cs"/>
            </a:endParaRPr>
          </a:p>
        </p:txBody>
      </p:sp>
      <p:sp>
        <p:nvSpPr>
          <p:cNvPr id="189" name="Google Shape;189;p12"/>
          <p:cNvSpPr txBox="1">
            <a:spLocks noGrp="1"/>
          </p:cNvSpPr>
          <p:nvPr>
            <p:ph type="title" idx="4294967295"/>
          </p:nvPr>
        </p:nvSpPr>
        <p:spPr>
          <a:xfrm>
            <a:off x="701169" y="1073150"/>
            <a:ext cx="3194050" cy="4711700"/>
          </a:xfrm>
          <a:prstGeom prst="rect">
            <a:avLst/>
          </a:prstGeom>
        </p:spPr>
        <p:txBody>
          <a:bodyPr spcFirstLastPara="1" vert="horz" lIns="91440" tIns="45720" rIns="91440" bIns="45720" rtlCol="0" anchor="ctr" anchorCtr="0">
            <a:normAutofit/>
          </a:bodyPr>
          <a:lstStyle/>
          <a:p>
            <a:pPr algn="ctr"/>
            <a:r>
              <a:rPr lang="en-US" sz="3200" dirty="0">
                <a:latin typeface="Verdana" panose="020B0604030504040204" pitchFamily="34" charset="0"/>
                <a:ea typeface="Verdana" panose="020B0604030504040204" pitchFamily="34" charset="0"/>
              </a:rPr>
              <a:t>TEACH Grant 2023-2024</a:t>
            </a:r>
          </a:p>
        </p:txBody>
      </p:sp>
      <p:sp>
        <p:nvSpPr>
          <p:cNvPr id="33" name="Text Placeholder 4">
            <a:extLst>
              <a:ext uri="{FF2B5EF4-FFF2-40B4-BE49-F238E27FC236}">
                <a16:creationId xmlns:a16="http://schemas.microsoft.com/office/drawing/2014/main" id="{7175463E-D84A-4D3E-9726-5D482C90F622}"/>
              </a:ext>
            </a:extLst>
          </p:cNvPr>
          <p:cNvSpPr>
            <a:spLocks noGrp="1"/>
          </p:cNvSpPr>
          <p:nvPr>
            <p:ph type="body" idx="4294967295"/>
          </p:nvPr>
        </p:nvSpPr>
        <p:spPr>
          <a:xfrm>
            <a:off x="4425950" y="884804"/>
            <a:ext cx="7451725" cy="5529262"/>
          </a:xfrm>
        </p:spPr>
        <p:txBody>
          <a:bodyPr vert="horz" lIns="91440" tIns="45720" rIns="91440" bIns="45720" rtlCol="0" anchor="ctr">
            <a:normAutofit/>
          </a:bodyPr>
          <a:lstStyle/>
          <a:p>
            <a:pPr marL="342900" indent="-342900" defTabSz="457200">
              <a:lnSpc>
                <a:spcPct val="90000"/>
              </a:lnSpc>
              <a:spcBef>
                <a:spcPct val="20000"/>
              </a:spcBef>
              <a:spcAft>
                <a:spcPts val="600"/>
              </a:spcAft>
              <a:buClr>
                <a:schemeClr val="accent2"/>
              </a:buClr>
              <a:buSzPct val="92000"/>
              <a:buFont typeface="Wingdings 2" panose="05020102010507070707" pitchFamily="18" charset="2"/>
              <a:buChar char=""/>
              <a:defRPr/>
            </a:pPr>
            <a:r>
              <a:rPr lang="en-US" sz="2400" dirty="0">
                <a:solidFill>
                  <a:srgbClr val="2683C6"/>
                </a:solidFill>
                <a:latin typeface="Verdana" panose="020B0604030504040204" pitchFamily="34" charset="0"/>
                <a:ea typeface="Verdana" panose="020B0604030504040204" pitchFamily="34" charset="0"/>
              </a:rPr>
              <a:t>For any 2023–2024 TEACH Grant first disbursed on or after Oct. 1, 2023, and before Oct. 1, 2024, the maximum award of $4000 is reduced by 5.7% ($228).</a:t>
            </a:r>
          </a:p>
          <a:p>
            <a:pPr marL="342900" indent="-342900" defTabSz="457200">
              <a:lnSpc>
                <a:spcPct val="90000"/>
              </a:lnSpc>
              <a:spcBef>
                <a:spcPct val="20000"/>
              </a:spcBef>
              <a:spcAft>
                <a:spcPts val="600"/>
              </a:spcAft>
              <a:buClr>
                <a:schemeClr val="accent2"/>
              </a:buClr>
              <a:buSzPct val="92000"/>
              <a:buFont typeface="Wingdings 2" panose="05020102010507070707" pitchFamily="18" charset="2"/>
              <a:buChar char=""/>
              <a:defRPr/>
            </a:pPr>
            <a:endParaRPr lang="en-US" sz="1000" dirty="0">
              <a:solidFill>
                <a:srgbClr val="2683C6"/>
              </a:solidFill>
              <a:latin typeface="Verdana" panose="020B0604030504040204" pitchFamily="34" charset="0"/>
              <a:ea typeface="Verdana" panose="020B0604030504040204" pitchFamily="34" charset="0"/>
            </a:endParaRPr>
          </a:p>
          <a:p>
            <a:pPr marL="342900" indent="-342900" defTabSz="457200">
              <a:lnSpc>
                <a:spcPct val="90000"/>
              </a:lnSpc>
              <a:spcBef>
                <a:spcPct val="20000"/>
              </a:spcBef>
              <a:spcAft>
                <a:spcPts val="600"/>
              </a:spcAft>
              <a:buClr>
                <a:schemeClr val="accent2"/>
              </a:buClr>
              <a:buSzPct val="92000"/>
              <a:buFont typeface="Wingdings 2" panose="05020102010507070707" pitchFamily="18" charset="2"/>
              <a:buChar char=""/>
              <a:defRPr/>
            </a:pPr>
            <a:r>
              <a:rPr lang="en-US" sz="2400" dirty="0">
                <a:solidFill>
                  <a:srgbClr val="2683C6"/>
                </a:solidFill>
                <a:latin typeface="Verdana" panose="020B0604030504040204" pitchFamily="34" charset="0"/>
                <a:ea typeface="Verdana" panose="020B0604030504040204" pitchFamily="34" charset="0"/>
              </a:rPr>
              <a:t>Grant of up to </a:t>
            </a:r>
            <a:r>
              <a:rPr lang="en-US" sz="2400" b="1" dirty="0">
                <a:solidFill>
                  <a:srgbClr val="2683C6"/>
                </a:solidFill>
                <a:latin typeface="Verdana" panose="020B0604030504040204" pitchFamily="34" charset="0"/>
                <a:ea typeface="Verdana" panose="020B0604030504040204" pitchFamily="34" charset="0"/>
              </a:rPr>
              <a:t>$3,772 </a:t>
            </a:r>
            <a:r>
              <a:rPr lang="en-US" sz="2400" dirty="0">
                <a:solidFill>
                  <a:srgbClr val="2683C6"/>
                </a:solidFill>
                <a:latin typeface="Verdana" panose="020B0604030504040204" pitchFamily="34" charset="0"/>
                <a:ea typeface="Verdana" panose="020B0604030504040204" pitchFamily="34" charset="0"/>
              </a:rPr>
              <a:t>per year to students who intend to teach in a public or private elementary or secondary school that serves students from low-income families.</a:t>
            </a:r>
          </a:p>
          <a:p>
            <a:pPr marL="342900" indent="-342900" defTabSz="457200">
              <a:lnSpc>
                <a:spcPct val="90000"/>
              </a:lnSpc>
              <a:spcBef>
                <a:spcPct val="20000"/>
              </a:spcBef>
              <a:spcAft>
                <a:spcPts val="600"/>
              </a:spcAft>
              <a:buClr>
                <a:schemeClr val="accent2"/>
              </a:buClr>
              <a:buSzPct val="92000"/>
              <a:buFont typeface="Wingdings 2" panose="05020102010507070707" pitchFamily="18" charset="2"/>
              <a:buChar char=""/>
              <a:defRPr/>
            </a:pPr>
            <a:endParaRPr lang="en-US" sz="1000" dirty="0">
              <a:solidFill>
                <a:srgbClr val="2683C6"/>
              </a:solidFill>
              <a:latin typeface="Verdana" panose="020B0604030504040204" pitchFamily="34" charset="0"/>
              <a:ea typeface="Verdana" panose="020B0604030504040204" pitchFamily="34" charset="0"/>
            </a:endParaRPr>
          </a:p>
          <a:p>
            <a:pPr marL="342900" indent="-342900" defTabSz="457200">
              <a:lnSpc>
                <a:spcPct val="90000"/>
              </a:lnSpc>
              <a:spcBef>
                <a:spcPct val="20000"/>
              </a:spcBef>
              <a:spcAft>
                <a:spcPts val="600"/>
              </a:spcAft>
              <a:buClr>
                <a:schemeClr val="accent2"/>
              </a:buClr>
              <a:buSzPct val="92000"/>
              <a:buFont typeface="Wingdings 2" panose="05020102010507070707" pitchFamily="18" charset="2"/>
              <a:buChar char=""/>
              <a:defRPr/>
            </a:pPr>
            <a:r>
              <a:rPr lang="en-US" sz="2400" dirty="0">
                <a:solidFill>
                  <a:srgbClr val="2683C6"/>
                </a:solidFill>
                <a:latin typeface="Verdana" panose="020B0604030504040204" pitchFamily="34" charset="0"/>
                <a:ea typeface="Verdana" panose="020B0604030504040204" pitchFamily="34" charset="0"/>
              </a:rPr>
              <a:t>Service requirement upon graduation must be met, or grant becomes an Unsubsidized Direct Loan that must be re-paid!</a:t>
            </a:r>
          </a:p>
        </p:txBody>
      </p:sp>
    </p:spTree>
    <p:extLst>
      <p:ext uri="{BB962C8B-B14F-4D97-AF65-F5344CB8AC3E}">
        <p14:creationId xmlns:p14="http://schemas.microsoft.com/office/powerpoint/2010/main" val="329885551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Google Shape;189;p12">
            <a:extLst>
              <a:ext uri="{FF2B5EF4-FFF2-40B4-BE49-F238E27FC236}">
                <a16:creationId xmlns:a16="http://schemas.microsoft.com/office/drawing/2014/main" id="{D4F601E7-A952-4A36-B77E-8103AA453726}"/>
              </a:ext>
            </a:extLst>
          </p:cNvPr>
          <p:cNvSpPr txBox="1">
            <a:spLocks noGrp="1"/>
          </p:cNvSpPr>
          <p:nvPr>
            <p:ph type="title"/>
          </p:nvPr>
        </p:nvSpPr>
        <p:spPr>
          <a:prstGeom prst="rect">
            <a:avLst/>
          </a:prstGeom>
        </p:spPr>
        <p:txBody>
          <a:bodyPr spcFirstLastPara="1" vert="horz" wrap="square" lIns="121900" tIns="121900" rIns="121900" bIns="121900" rtlCol="0" anchor="b" anchorCtr="0">
            <a:noAutofit/>
          </a:bodyPr>
          <a:lstStyle/>
          <a:p>
            <a:pPr lvl="0"/>
            <a:r>
              <a:rPr lang="en-US" sz="3200" dirty="0"/>
              <a:t>CAMPUS-BASED PROGRAMS 2023-2024</a:t>
            </a:r>
            <a:endParaRPr sz="3200" dirty="0"/>
          </a:p>
        </p:txBody>
      </p:sp>
      <p:sp>
        <p:nvSpPr>
          <p:cNvPr id="7" name="Text Placeholder 6">
            <a:extLst>
              <a:ext uri="{FF2B5EF4-FFF2-40B4-BE49-F238E27FC236}">
                <a16:creationId xmlns:a16="http://schemas.microsoft.com/office/drawing/2014/main" id="{AF0A8F24-AE8C-4C04-BA68-707D522EE592}"/>
              </a:ext>
            </a:extLst>
          </p:cNvPr>
          <p:cNvSpPr>
            <a:spLocks noGrp="1"/>
          </p:cNvSpPr>
          <p:nvPr>
            <p:ph type="body" idx="4294967295"/>
          </p:nvPr>
        </p:nvSpPr>
        <p:spPr>
          <a:xfrm>
            <a:off x="586489" y="2113448"/>
            <a:ext cx="4442596" cy="4235096"/>
          </a:xfrm>
        </p:spPr>
        <p:txBody>
          <a:bodyPr>
            <a:normAutofit fontScale="92500" lnSpcReduction="10000"/>
          </a:bodyPr>
          <a:lstStyle/>
          <a:p>
            <a:r>
              <a:rPr lang="en-US" sz="2400" dirty="0"/>
              <a:t>Can vary significantly in amount between colleges and universities.</a:t>
            </a:r>
            <a:br>
              <a:rPr lang="en-US" sz="2400" dirty="0"/>
            </a:br>
            <a:endParaRPr lang="en-US" sz="1400" dirty="0"/>
          </a:p>
          <a:p>
            <a:r>
              <a:rPr lang="en-US" sz="2400" b="1" dirty="0"/>
              <a:t>Priority Deadlines </a:t>
            </a:r>
            <a:r>
              <a:rPr lang="en-US" sz="2400" dirty="0"/>
              <a:t>can impact eligibility between schools.</a:t>
            </a:r>
            <a:br>
              <a:rPr lang="en-US" sz="2400" dirty="0"/>
            </a:br>
            <a:endParaRPr lang="en-US" sz="1400" dirty="0"/>
          </a:p>
          <a:p>
            <a:r>
              <a:rPr lang="en-US" sz="2400" dirty="0"/>
              <a:t>For most schools, FWS earnings are given in paycheck form and not applied directly to the student’s bill. </a:t>
            </a:r>
          </a:p>
          <a:p>
            <a:endParaRPr lang="en-US" kern="1200" dirty="0">
              <a:solidFill>
                <a:srgbClr val="1D405D"/>
              </a:solidFill>
            </a:endParaRPr>
          </a:p>
          <a:p>
            <a:endParaRPr lang="en-US" dirty="0"/>
          </a:p>
        </p:txBody>
      </p:sp>
      <p:sp>
        <p:nvSpPr>
          <p:cNvPr id="28" name="Rectangle 27">
            <a:extLst>
              <a:ext uri="{FF2B5EF4-FFF2-40B4-BE49-F238E27FC236}">
                <a16:creationId xmlns:a16="http://schemas.microsoft.com/office/drawing/2014/main" id="{FA5EE2F5-7B2C-4EE9-AD42-22981510B202}"/>
              </a:ext>
            </a:extLst>
          </p:cNvPr>
          <p:cNvSpPr/>
          <p:nvPr/>
        </p:nvSpPr>
        <p:spPr>
          <a:xfrm>
            <a:off x="8578983" y="2113448"/>
            <a:ext cx="3026527" cy="2927173"/>
          </a:xfrm>
          <a:prstGeom prst="rect">
            <a:avLst/>
          </a:prstGeom>
          <a:no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Verdana" panose="020B0604030504040204" pitchFamily="34" charset="0"/>
            </a:endParaRPr>
          </a:p>
        </p:txBody>
      </p:sp>
      <p:sp>
        <p:nvSpPr>
          <p:cNvPr id="11" name="Rectangle 10">
            <a:extLst>
              <a:ext uri="{FF2B5EF4-FFF2-40B4-BE49-F238E27FC236}">
                <a16:creationId xmlns:a16="http://schemas.microsoft.com/office/drawing/2014/main" id="{A2706937-01C2-44F6-8773-DF1B82255364}"/>
              </a:ext>
            </a:extLst>
          </p:cNvPr>
          <p:cNvSpPr/>
          <p:nvPr/>
        </p:nvSpPr>
        <p:spPr>
          <a:xfrm>
            <a:off x="5323753" y="2113448"/>
            <a:ext cx="3026527" cy="2927173"/>
          </a:xfrm>
          <a:prstGeom prst="rect">
            <a:avLst/>
          </a:prstGeom>
          <a:no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Verdana" panose="020B0604030504040204" pitchFamily="34" charset="0"/>
            </a:endParaRPr>
          </a:p>
        </p:txBody>
      </p:sp>
      <p:sp>
        <p:nvSpPr>
          <p:cNvPr id="14" name="Oval 10"/>
          <p:cNvSpPr/>
          <p:nvPr/>
        </p:nvSpPr>
        <p:spPr>
          <a:xfrm>
            <a:off x="5578639" y="2477997"/>
            <a:ext cx="2516754" cy="219807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algn="ctr" defTabSz="533387">
              <a:lnSpc>
                <a:spcPct val="90000"/>
              </a:lnSpc>
              <a:spcBef>
                <a:spcPct val="0"/>
              </a:spcBef>
              <a:spcAft>
                <a:spcPct val="35000"/>
              </a:spcAft>
            </a:pPr>
            <a:r>
              <a:rPr lang="en-US" sz="2000" dirty="0">
                <a:solidFill>
                  <a:srgbClr val="2683C6"/>
                </a:solidFill>
                <a:latin typeface="Verdana" panose="020B0604030504040204" pitchFamily="34" charset="0"/>
                <a:ea typeface="Verdana" panose="020B0604030504040204" pitchFamily="34" charset="0"/>
              </a:rPr>
              <a:t>Federal Supplemental Education Opportunity Grant (SEOG)</a:t>
            </a:r>
          </a:p>
        </p:txBody>
      </p:sp>
      <p:sp>
        <p:nvSpPr>
          <p:cNvPr id="16" name="Oval 12"/>
          <p:cNvSpPr/>
          <p:nvPr/>
        </p:nvSpPr>
        <p:spPr>
          <a:xfrm>
            <a:off x="8971884" y="2642101"/>
            <a:ext cx="2240724" cy="186986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algn="ctr" defTabSz="800080">
              <a:lnSpc>
                <a:spcPct val="90000"/>
              </a:lnSpc>
              <a:spcBef>
                <a:spcPct val="0"/>
              </a:spcBef>
              <a:spcAft>
                <a:spcPct val="35000"/>
              </a:spcAft>
            </a:pPr>
            <a:r>
              <a:rPr lang="en-US" sz="2000" dirty="0">
                <a:solidFill>
                  <a:srgbClr val="2683C6"/>
                </a:solidFill>
                <a:latin typeface="Verdana" panose="020B0604030504040204" pitchFamily="34" charset="0"/>
                <a:ea typeface="Verdana" panose="020B0604030504040204" pitchFamily="34" charset="0"/>
              </a:rPr>
              <a:t>Federal Work-Study</a:t>
            </a:r>
          </a:p>
        </p:txBody>
      </p:sp>
      <p:sp>
        <p:nvSpPr>
          <p:cNvPr id="2" name="TextBox 1">
            <a:extLst>
              <a:ext uri="{FF2B5EF4-FFF2-40B4-BE49-F238E27FC236}">
                <a16:creationId xmlns:a16="http://schemas.microsoft.com/office/drawing/2014/main" id="{94589425-0934-7883-CF5C-E814B63C4317}"/>
              </a:ext>
            </a:extLst>
          </p:cNvPr>
          <p:cNvSpPr txBox="1"/>
          <p:nvPr/>
        </p:nvSpPr>
        <p:spPr>
          <a:xfrm>
            <a:off x="5323753" y="5227944"/>
            <a:ext cx="6281758" cy="1323439"/>
          </a:xfrm>
          <a:prstGeom prst="rect">
            <a:avLst/>
          </a:prstGeom>
          <a:noFill/>
          <a:ln w="22225">
            <a:solidFill>
              <a:schemeClr val="tx2">
                <a:lumMod val="75000"/>
              </a:schemeClr>
            </a:solidFill>
          </a:ln>
        </p:spPr>
        <p:txBody>
          <a:bodyPr wrap="square" rtlCol="0">
            <a:spAutoFit/>
          </a:bodyPr>
          <a:lstStyle/>
          <a:p>
            <a:r>
              <a:rPr lang="en-US" sz="2000" dirty="0">
                <a:solidFill>
                  <a:schemeClr val="accent2"/>
                </a:solidFill>
                <a:latin typeface="Verdana" panose="020B0604030504040204" pitchFamily="34" charset="0"/>
                <a:ea typeface="Verdana" panose="020B0604030504040204" pitchFamily="34" charset="0"/>
              </a:rPr>
              <a:t>Remember to </a:t>
            </a:r>
            <a:r>
              <a:rPr lang="en-US" sz="2000" b="1" dirty="0">
                <a:solidFill>
                  <a:schemeClr val="accent2"/>
                </a:solidFill>
                <a:latin typeface="Verdana" panose="020B0604030504040204" pitchFamily="34" charset="0"/>
                <a:ea typeface="Verdana" panose="020B0604030504040204" pitchFamily="34" charset="0"/>
              </a:rPr>
              <a:t>double check Priority Deadlines</a:t>
            </a:r>
            <a:r>
              <a:rPr lang="en-US" sz="2000" dirty="0">
                <a:solidFill>
                  <a:schemeClr val="accent2"/>
                </a:solidFill>
                <a:latin typeface="Verdana" panose="020B0604030504040204" pitchFamily="34" charset="0"/>
                <a:ea typeface="Verdana" panose="020B0604030504040204" pitchFamily="34" charset="0"/>
              </a:rPr>
              <a:t>. Colleges many have made changes due to the </a:t>
            </a:r>
            <a:r>
              <a:rPr lang="en-US" sz="2000" b="1" dirty="0">
                <a:solidFill>
                  <a:schemeClr val="accent2"/>
                </a:solidFill>
                <a:latin typeface="Verdana" panose="020B0604030504040204" pitchFamily="34" charset="0"/>
                <a:ea typeface="Verdana" panose="020B0604030504040204" pitchFamily="34" charset="0"/>
              </a:rPr>
              <a:t>delayed opening of the FAFSA to December 2023.</a:t>
            </a:r>
          </a:p>
        </p:txBody>
      </p:sp>
    </p:spTree>
    <p:extLst>
      <p:ext uri="{BB962C8B-B14F-4D97-AF65-F5344CB8AC3E}">
        <p14:creationId xmlns:p14="http://schemas.microsoft.com/office/powerpoint/2010/main" val="408890168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Google Shape;189;p12">
            <a:extLst>
              <a:ext uri="{FF2B5EF4-FFF2-40B4-BE49-F238E27FC236}">
                <a16:creationId xmlns:a16="http://schemas.microsoft.com/office/drawing/2014/main" id="{096BDFFF-DC8A-48CA-9274-0C912F403397}"/>
              </a:ext>
            </a:extLst>
          </p:cNvPr>
          <p:cNvSpPr txBox="1">
            <a:spLocks noGrp="1"/>
          </p:cNvSpPr>
          <p:nvPr>
            <p:ph type="title"/>
          </p:nvPr>
        </p:nvSpPr>
        <p:spPr>
          <a:prstGeom prst="rect">
            <a:avLst/>
          </a:prstGeom>
        </p:spPr>
        <p:txBody>
          <a:bodyPr spcFirstLastPara="1" vert="horz" wrap="square" lIns="121900" tIns="121900" rIns="121900" bIns="121900" rtlCol="0" anchor="b" anchorCtr="0">
            <a:noAutofit/>
          </a:bodyPr>
          <a:lstStyle/>
          <a:p>
            <a:pPr lvl="0"/>
            <a:r>
              <a:rPr lang="en-US" sz="3200" dirty="0"/>
              <a:t>FEDERAL WORK-STUDY (FWS)</a:t>
            </a:r>
            <a:endParaRPr sz="3200" dirty="0"/>
          </a:p>
        </p:txBody>
      </p:sp>
      <p:sp>
        <p:nvSpPr>
          <p:cNvPr id="3" name="Content Placeholder 2"/>
          <p:cNvSpPr>
            <a:spLocks noGrp="1"/>
          </p:cNvSpPr>
          <p:nvPr>
            <p:ph type="body" idx="4294967295"/>
          </p:nvPr>
        </p:nvSpPr>
        <p:spPr>
          <a:xfrm>
            <a:off x="575894" y="2267404"/>
            <a:ext cx="8295963" cy="4274911"/>
          </a:xfrm>
        </p:spPr>
        <p:txBody>
          <a:bodyPr>
            <a:normAutofit fontScale="92500" lnSpcReduction="10000"/>
          </a:bodyPr>
          <a:lstStyle/>
          <a:p>
            <a:pPr>
              <a:buSzPct val="85000"/>
            </a:pPr>
            <a:r>
              <a:rPr lang="en-US" sz="2000" dirty="0"/>
              <a:t>Undergraduate and graduate students are eligible.</a:t>
            </a:r>
            <a:br>
              <a:rPr lang="en-US" sz="2000" dirty="0"/>
            </a:br>
            <a:endParaRPr lang="en-US" sz="1050" dirty="0"/>
          </a:p>
          <a:p>
            <a:pPr>
              <a:buSzPct val="85000"/>
            </a:pPr>
            <a:r>
              <a:rPr lang="en-US" sz="2000" dirty="0"/>
              <a:t>Employment can be on or off campus.</a:t>
            </a:r>
            <a:br>
              <a:rPr lang="en-US" sz="2000" dirty="0"/>
            </a:br>
            <a:endParaRPr lang="en-US" sz="1050" dirty="0"/>
          </a:p>
          <a:p>
            <a:pPr>
              <a:buSzPct val="85000"/>
            </a:pPr>
            <a:r>
              <a:rPr lang="en-US" sz="2000" b="1" dirty="0"/>
              <a:t>FWS wages are subtracted from income in the SAI calculation.</a:t>
            </a:r>
          </a:p>
          <a:p>
            <a:pPr lvl="1">
              <a:buSzPct val="85000"/>
            </a:pPr>
            <a:r>
              <a:rPr lang="en-US" sz="1600" dirty="0"/>
              <a:t>FWS wages are no longer reported on the FAFSA by the student.</a:t>
            </a:r>
            <a:br>
              <a:rPr lang="en-US" sz="1600" b="1" dirty="0"/>
            </a:br>
            <a:endParaRPr lang="en-US" sz="650" dirty="0"/>
          </a:p>
          <a:p>
            <a:pPr>
              <a:buSzPct val="85000"/>
            </a:pPr>
            <a:r>
              <a:rPr lang="en-US" sz="2000" dirty="0"/>
              <a:t>Ohio Minimum Wage in 2023 is $10.10/hour.</a:t>
            </a:r>
            <a:br>
              <a:rPr lang="en-US" sz="2000" dirty="0"/>
            </a:br>
            <a:endParaRPr lang="en-US" sz="1050" dirty="0"/>
          </a:p>
          <a:p>
            <a:pPr>
              <a:buSzPct val="85000"/>
            </a:pPr>
            <a:r>
              <a:rPr lang="en-US" sz="2000" dirty="0"/>
              <a:t>There is a difference between work-study and “work” or “employment” on an aid offer.</a:t>
            </a:r>
            <a:br>
              <a:rPr lang="en-US" sz="2000" dirty="0"/>
            </a:br>
            <a:endParaRPr lang="en-US" sz="1050" dirty="0"/>
          </a:p>
          <a:p>
            <a:pPr>
              <a:buSzPct val="85000"/>
            </a:pPr>
            <a:r>
              <a:rPr lang="en-US" sz="2000" dirty="0"/>
              <a:t>Interest in Work-Study question removed from FAFSA. Alternative collection of interest may be used by schools.</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38510" y="2731574"/>
            <a:ext cx="2667000" cy="266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914455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3" name="Rectangle 2">
            <a:extLst>
              <a:ext uri="{FF2B5EF4-FFF2-40B4-BE49-F238E27FC236}">
                <a16:creationId xmlns:a16="http://schemas.microsoft.com/office/drawing/2014/main" id="{3946B4FC-91F8-41F9-9688-6D7CC4F3EB24}"/>
              </a:ext>
            </a:extLst>
          </p:cNvPr>
          <p:cNvSpPr/>
          <p:nvPr/>
        </p:nvSpPr>
        <p:spPr>
          <a:xfrm>
            <a:off x="443410" y="810985"/>
            <a:ext cx="3709568" cy="56769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Verdana" panose="020B0604030504040204" pitchFamily="34" charset="0"/>
              <a:ea typeface="+mn-ea"/>
              <a:cs typeface="+mn-cs"/>
            </a:endParaRPr>
          </a:p>
        </p:txBody>
      </p:sp>
      <p:sp>
        <p:nvSpPr>
          <p:cNvPr id="189" name="Google Shape;189;p12"/>
          <p:cNvSpPr txBox="1">
            <a:spLocks noGrp="1"/>
          </p:cNvSpPr>
          <p:nvPr>
            <p:ph type="title" idx="4294967295"/>
          </p:nvPr>
        </p:nvSpPr>
        <p:spPr>
          <a:xfrm>
            <a:off x="701169" y="1073150"/>
            <a:ext cx="3194050" cy="4711700"/>
          </a:xfrm>
          <a:prstGeom prst="rect">
            <a:avLst/>
          </a:prstGeom>
        </p:spPr>
        <p:txBody>
          <a:bodyPr spcFirstLastPara="1" vert="horz" lIns="91440" tIns="45720" rIns="91440" bIns="45720" rtlCol="0" anchor="ctr" anchorCtr="0">
            <a:normAutofit/>
          </a:bodyPr>
          <a:lstStyle/>
          <a:p>
            <a:pPr algn="ctr"/>
            <a:r>
              <a:rPr lang="en-US" sz="3200" dirty="0">
                <a:latin typeface="Verdana" panose="020B0604030504040204" pitchFamily="34" charset="0"/>
                <a:ea typeface="Verdana" panose="020B0604030504040204" pitchFamily="34" charset="0"/>
              </a:rPr>
              <a:t>Federal SEOG</a:t>
            </a:r>
          </a:p>
        </p:txBody>
      </p:sp>
      <p:sp>
        <p:nvSpPr>
          <p:cNvPr id="33" name="Text Placeholder 4">
            <a:extLst>
              <a:ext uri="{FF2B5EF4-FFF2-40B4-BE49-F238E27FC236}">
                <a16:creationId xmlns:a16="http://schemas.microsoft.com/office/drawing/2014/main" id="{7175463E-D84A-4D3E-9726-5D482C90F622}"/>
              </a:ext>
            </a:extLst>
          </p:cNvPr>
          <p:cNvSpPr>
            <a:spLocks noGrp="1"/>
          </p:cNvSpPr>
          <p:nvPr>
            <p:ph type="body" idx="4294967295"/>
          </p:nvPr>
        </p:nvSpPr>
        <p:spPr>
          <a:xfrm>
            <a:off x="4425950" y="884804"/>
            <a:ext cx="7051675" cy="5529262"/>
          </a:xfrm>
        </p:spPr>
        <p:txBody>
          <a:bodyPr vert="horz" lIns="91440" tIns="45720" rIns="91440" bIns="45720" rtlCol="0" anchor="ctr">
            <a:normAutofit/>
          </a:bodyPr>
          <a:lstStyle/>
          <a:p>
            <a:pPr>
              <a:spcAft>
                <a:spcPts val="800"/>
              </a:spcAft>
            </a:pPr>
            <a:r>
              <a:rPr lang="en-US" sz="2400" dirty="0"/>
              <a:t>Offered to undergraduates with exceptional financial need.</a:t>
            </a:r>
            <a:br>
              <a:rPr lang="en-US" sz="2400" dirty="0"/>
            </a:br>
            <a:endParaRPr lang="en-US" sz="1050" dirty="0"/>
          </a:p>
          <a:p>
            <a:pPr>
              <a:spcAft>
                <a:spcPts val="800"/>
              </a:spcAft>
            </a:pPr>
            <a:r>
              <a:rPr lang="en-US" sz="2400" dirty="0"/>
              <a:t>Award ranges from $100 to $4,000, depending on when student applies, financial need, and the funding and policies of school attending.</a:t>
            </a:r>
          </a:p>
        </p:txBody>
      </p:sp>
    </p:spTree>
    <p:extLst>
      <p:ext uri="{BB962C8B-B14F-4D97-AF65-F5344CB8AC3E}">
        <p14:creationId xmlns:p14="http://schemas.microsoft.com/office/powerpoint/2010/main" val="413920608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Google Shape;189;p12">
            <a:extLst>
              <a:ext uri="{FF2B5EF4-FFF2-40B4-BE49-F238E27FC236}">
                <a16:creationId xmlns:a16="http://schemas.microsoft.com/office/drawing/2014/main" id="{3C1D819E-75AD-4ED4-8445-1B2A8D63C226}"/>
              </a:ext>
            </a:extLst>
          </p:cNvPr>
          <p:cNvSpPr txBox="1">
            <a:spLocks noGrp="1"/>
          </p:cNvSpPr>
          <p:nvPr>
            <p:ph type="title"/>
          </p:nvPr>
        </p:nvSpPr>
        <p:spPr>
          <a:prstGeom prst="rect">
            <a:avLst/>
          </a:prstGeom>
        </p:spPr>
        <p:txBody>
          <a:bodyPr spcFirstLastPara="1" vert="horz" wrap="square" lIns="121900" tIns="121900" rIns="121900" bIns="121900" rtlCol="0" anchor="b" anchorCtr="0">
            <a:noAutofit/>
          </a:bodyPr>
          <a:lstStyle/>
          <a:p>
            <a:pPr lvl="0"/>
            <a:r>
              <a:rPr lang="en-US" sz="3200" dirty="0"/>
              <a:t>DIRECT LOANS: UNDERGRADUATE 2023-2024</a:t>
            </a:r>
            <a:endParaRPr sz="3200" dirty="0"/>
          </a:p>
        </p:txBody>
      </p:sp>
      <p:sp>
        <p:nvSpPr>
          <p:cNvPr id="3" name="Content Placeholder 2"/>
          <p:cNvSpPr>
            <a:spLocks noGrp="1"/>
          </p:cNvSpPr>
          <p:nvPr>
            <p:ph type="body" idx="4294967295"/>
          </p:nvPr>
        </p:nvSpPr>
        <p:spPr>
          <a:xfrm>
            <a:off x="575895" y="1927406"/>
            <a:ext cx="11029616" cy="1109662"/>
          </a:xfrm>
        </p:spPr>
        <p:txBody>
          <a:bodyPr>
            <a:normAutofit/>
          </a:bodyPr>
          <a:lstStyle/>
          <a:p>
            <a:pPr marL="0" indent="0">
              <a:buNone/>
            </a:pPr>
            <a:r>
              <a:rPr lang="en-US" sz="2000" dirty="0">
                <a:solidFill>
                  <a:schemeClr val="accent2"/>
                </a:solidFill>
              </a:rPr>
              <a:t>Direct Subsidized and Unsubsidized Loans are two separate, unique types of loans that are awarded separately.</a:t>
            </a:r>
          </a:p>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3864331439"/>
              </p:ext>
            </p:extLst>
          </p:nvPr>
        </p:nvGraphicFramePr>
        <p:xfrm>
          <a:off x="657394" y="2748156"/>
          <a:ext cx="11029616" cy="3296209"/>
        </p:xfrm>
        <a:graphic>
          <a:graphicData uri="http://schemas.openxmlformats.org/drawingml/2006/table">
            <a:tbl>
              <a:tblPr firstRow="1" bandRow="1">
                <a:tableStyleId>{21E4AEA4-8DFA-4A89-87EB-49C32662AFE0}</a:tableStyleId>
              </a:tblPr>
              <a:tblGrid>
                <a:gridCol w="5451420">
                  <a:extLst>
                    <a:ext uri="{9D8B030D-6E8A-4147-A177-3AD203B41FA5}">
                      <a16:colId xmlns:a16="http://schemas.microsoft.com/office/drawing/2014/main" val="20000"/>
                    </a:ext>
                  </a:extLst>
                </a:gridCol>
                <a:gridCol w="5578196">
                  <a:extLst>
                    <a:ext uri="{9D8B030D-6E8A-4147-A177-3AD203B41FA5}">
                      <a16:colId xmlns:a16="http://schemas.microsoft.com/office/drawing/2014/main" val="20001"/>
                    </a:ext>
                  </a:extLst>
                </a:gridCol>
              </a:tblGrid>
              <a:tr h="43108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1" dirty="0">
                          <a:latin typeface="Verdana" panose="020B0604030504040204" pitchFamily="34" charset="0"/>
                          <a:ea typeface="Verdana" panose="020B0604030504040204" pitchFamily="34" charset="0"/>
                        </a:rPr>
                        <a:t>Subsidized Undergraduate</a:t>
                      </a:r>
                    </a:p>
                  </a:txBody>
                  <a:tcPr/>
                </a:tc>
                <a:tc>
                  <a:txBody>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lang="en-US" sz="2000" b="1" dirty="0">
                          <a:latin typeface="Verdana" panose="020B0604030504040204" pitchFamily="34" charset="0"/>
                          <a:ea typeface="Verdana" panose="020B0604030504040204" pitchFamily="34" charset="0"/>
                        </a:rPr>
                        <a:t>Unsubsidized Undergraduate</a:t>
                      </a:r>
                    </a:p>
                  </a:txBody>
                  <a:tcPr/>
                </a:tc>
                <a:extLst>
                  <a:ext uri="{0D108BD9-81ED-4DB2-BD59-A6C34878D82A}">
                    <a16:rowId xmlns:a16="http://schemas.microsoft.com/office/drawing/2014/main" val="10000"/>
                  </a:ext>
                </a:extLst>
              </a:tr>
              <a:tr h="380372">
                <a:tc>
                  <a:txBody>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lang="en-US" sz="2000" b="1" dirty="0">
                          <a:solidFill>
                            <a:schemeClr val="accent2"/>
                          </a:solidFill>
                          <a:latin typeface="Verdana" panose="020B0604030504040204" pitchFamily="34" charset="0"/>
                          <a:ea typeface="Verdana" panose="020B0604030504040204" pitchFamily="34" charset="0"/>
                        </a:rPr>
                        <a:t>Need-Based</a:t>
                      </a:r>
                    </a:p>
                  </a:txBody>
                  <a:tcPr/>
                </a:tc>
                <a:tc>
                  <a:txBody>
                    <a:bodyPr/>
                    <a:lstStyle/>
                    <a:p>
                      <a:pPr algn="ctr"/>
                      <a:r>
                        <a:rPr lang="en-US" sz="2000" b="1" dirty="0">
                          <a:solidFill>
                            <a:schemeClr val="accent2"/>
                          </a:solidFill>
                          <a:latin typeface="Verdana" panose="020B0604030504040204" pitchFamily="34" charset="0"/>
                          <a:ea typeface="Verdana" panose="020B0604030504040204" pitchFamily="34" charset="0"/>
                        </a:rPr>
                        <a:t>Not Need-Based</a:t>
                      </a:r>
                    </a:p>
                  </a:txBody>
                  <a:tcPr/>
                </a:tc>
                <a:extLst>
                  <a:ext uri="{0D108BD9-81ED-4DB2-BD59-A6C34878D82A}">
                    <a16:rowId xmlns:a16="http://schemas.microsoft.com/office/drawing/2014/main" val="10001"/>
                  </a:ext>
                </a:extLst>
              </a:tr>
              <a:tr h="2407476">
                <a:tc>
                  <a:txBody>
                    <a:bodyPr/>
                    <a:lstStyle/>
                    <a:p>
                      <a:pPr algn="ctr"/>
                      <a:r>
                        <a:rPr lang="en-US" sz="2000" b="0" dirty="0">
                          <a:solidFill>
                            <a:schemeClr val="accent2"/>
                          </a:solidFill>
                          <a:latin typeface="Verdana" panose="020B0604030504040204" pitchFamily="34" charset="0"/>
                          <a:ea typeface="Verdana" panose="020B0604030504040204" pitchFamily="34" charset="0"/>
                        </a:rPr>
                        <a:t>Interest is fixed at 5.50% for new undergraduate loans disbursed during 2023-2024*; interest is subsidized while the student is in school and during deferment.</a:t>
                      </a:r>
                    </a:p>
                    <a:p>
                      <a:pPr algn="ctr"/>
                      <a:r>
                        <a:rPr lang="en-US" sz="2000" b="0" dirty="0">
                          <a:solidFill>
                            <a:schemeClr val="accent2"/>
                          </a:solidFill>
                          <a:latin typeface="Verdana" panose="020B0604030504040204" pitchFamily="34" charset="0"/>
                          <a:ea typeface="Verdana" panose="020B0604030504040204" pitchFamily="34" charset="0"/>
                        </a:rPr>
                        <a:t> Loan fees are 1.057% </a:t>
                      </a:r>
                    </a:p>
                    <a:p>
                      <a:pPr algn="ctr"/>
                      <a:endParaRPr lang="en-US" sz="2000" b="0" dirty="0">
                        <a:solidFill>
                          <a:schemeClr val="accent2"/>
                        </a:solidFill>
                        <a:latin typeface="Verdana" panose="020B0604030504040204" pitchFamily="34" charset="0"/>
                        <a:ea typeface="Verdana" panose="020B0604030504040204" pitchFamily="34" charset="0"/>
                      </a:endParaRPr>
                    </a:p>
                    <a:p>
                      <a:pPr algn="ctr"/>
                      <a:r>
                        <a:rPr lang="en-US" sz="1600" b="0" dirty="0">
                          <a:solidFill>
                            <a:schemeClr val="accent2"/>
                          </a:solidFill>
                          <a:latin typeface="Verdana" panose="020B0604030504040204" pitchFamily="34" charset="0"/>
                          <a:ea typeface="Verdana" panose="020B0604030504040204" pitchFamily="34" charset="0"/>
                        </a:rPr>
                        <a:t>(On or after 10/1/20 and before 10/1/24)</a:t>
                      </a:r>
                    </a:p>
                  </a:txBody>
                  <a:tcPr/>
                </a:tc>
                <a:tc>
                  <a:txBody>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lang="en-US" sz="2000" b="0" dirty="0">
                          <a:solidFill>
                            <a:schemeClr val="accent2"/>
                          </a:solidFill>
                          <a:latin typeface="Verdana" panose="020B0604030504040204" pitchFamily="34" charset="0"/>
                          <a:ea typeface="Verdana" panose="020B0604030504040204" pitchFamily="34" charset="0"/>
                        </a:rPr>
                        <a:t>Interest is fixed at 5.50% for all new loans disbursed during 2023-2024*; interest accrues from time of disbursement of the funds.</a:t>
                      </a:r>
                    </a:p>
                    <a:p>
                      <a:pPr marL="0" marR="0" lvl="2" indent="0" algn="ctr" defTabSz="914400" rtl="0" eaLnBrk="1" fontAlgn="auto" latinLnBrk="0" hangingPunct="1">
                        <a:lnSpc>
                          <a:spcPct val="100000"/>
                        </a:lnSpc>
                        <a:spcBef>
                          <a:spcPts val="0"/>
                        </a:spcBef>
                        <a:spcAft>
                          <a:spcPts val="0"/>
                        </a:spcAft>
                        <a:buClrTx/>
                        <a:buSzTx/>
                        <a:buFontTx/>
                        <a:buNone/>
                        <a:tabLst/>
                        <a:defRPr/>
                      </a:pPr>
                      <a:r>
                        <a:rPr lang="en-US" sz="2000" b="0" dirty="0">
                          <a:solidFill>
                            <a:schemeClr val="accent2"/>
                          </a:solidFill>
                          <a:latin typeface="Verdana" panose="020B0604030504040204" pitchFamily="34" charset="0"/>
                          <a:ea typeface="Verdana" panose="020B0604030504040204" pitchFamily="34" charset="0"/>
                        </a:rPr>
                        <a:t> Loan fees are 1.057% </a:t>
                      </a:r>
                    </a:p>
                    <a:p>
                      <a:pPr marL="0" marR="0" lvl="2" indent="0" algn="ctr" defTabSz="914400" rtl="0" eaLnBrk="1" fontAlgn="auto" latinLnBrk="0" hangingPunct="1">
                        <a:lnSpc>
                          <a:spcPct val="100000"/>
                        </a:lnSpc>
                        <a:spcBef>
                          <a:spcPts val="0"/>
                        </a:spcBef>
                        <a:spcAft>
                          <a:spcPts val="0"/>
                        </a:spcAft>
                        <a:buClrTx/>
                        <a:buSzTx/>
                        <a:buFontTx/>
                        <a:buNone/>
                        <a:tabLst/>
                        <a:defRPr/>
                      </a:pPr>
                      <a:endParaRPr lang="en-US" sz="2000" b="0" dirty="0">
                        <a:solidFill>
                          <a:schemeClr val="accent2"/>
                        </a:solidFill>
                        <a:latin typeface="Verdana" panose="020B0604030504040204" pitchFamily="34" charset="0"/>
                        <a:ea typeface="Verdana" panose="020B0604030504040204" pitchFamily="34" charset="0"/>
                      </a:endParaRPr>
                    </a:p>
                    <a:p>
                      <a:pPr marL="0" marR="0" lvl="2" indent="0" algn="ctr" defTabSz="914400" rtl="0" eaLnBrk="1" fontAlgn="auto" latinLnBrk="0" hangingPunct="1">
                        <a:lnSpc>
                          <a:spcPct val="100000"/>
                        </a:lnSpc>
                        <a:spcBef>
                          <a:spcPts val="0"/>
                        </a:spcBef>
                        <a:spcAft>
                          <a:spcPts val="0"/>
                        </a:spcAft>
                        <a:buClrTx/>
                        <a:buSzTx/>
                        <a:buFontTx/>
                        <a:buNone/>
                        <a:tabLst/>
                        <a:defRPr/>
                      </a:pPr>
                      <a:br>
                        <a:rPr lang="en-US" sz="1600" b="0" dirty="0">
                          <a:solidFill>
                            <a:schemeClr val="accent2"/>
                          </a:solidFill>
                          <a:latin typeface="Verdana" panose="020B0604030504040204" pitchFamily="34" charset="0"/>
                          <a:ea typeface="Verdana" panose="020B0604030504040204" pitchFamily="34" charset="0"/>
                        </a:rPr>
                      </a:br>
                      <a:r>
                        <a:rPr lang="en-US" sz="1600" b="0" dirty="0">
                          <a:solidFill>
                            <a:schemeClr val="accent2"/>
                          </a:solidFill>
                          <a:latin typeface="Verdana" panose="020B0604030504040204" pitchFamily="34" charset="0"/>
                          <a:ea typeface="Verdana" panose="020B0604030504040204" pitchFamily="34" charset="0"/>
                        </a:rPr>
                        <a:t>(On or after 10/1/20 and before 10/1/24)</a:t>
                      </a:r>
                      <a:endParaRPr lang="en-US" sz="2000" b="0" dirty="0">
                        <a:solidFill>
                          <a:schemeClr val="accent2"/>
                        </a:solidFill>
                        <a:latin typeface="Verdana" panose="020B0604030504040204" pitchFamily="34" charset="0"/>
                        <a:ea typeface="Verdana" panose="020B0604030504040204" pitchFamily="34" charset="0"/>
                      </a:endParaRPr>
                    </a:p>
                  </a:txBody>
                  <a:tcPr/>
                </a:tc>
                <a:extLst>
                  <a:ext uri="{0D108BD9-81ED-4DB2-BD59-A6C34878D82A}">
                    <a16:rowId xmlns:a16="http://schemas.microsoft.com/office/drawing/2014/main" val="10002"/>
                  </a:ext>
                </a:extLst>
              </a:tr>
            </a:tbl>
          </a:graphicData>
        </a:graphic>
      </p:graphicFrame>
      <p:sp>
        <p:nvSpPr>
          <p:cNvPr id="5" name="Rectangle 4"/>
          <p:cNvSpPr/>
          <p:nvPr/>
        </p:nvSpPr>
        <p:spPr>
          <a:xfrm>
            <a:off x="657394" y="6171913"/>
            <a:ext cx="10948116" cy="584775"/>
          </a:xfrm>
          <a:prstGeom prst="rect">
            <a:avLst/>
          </a:prstGeom>
        </p:spPr>
        <p:txBody>
          <a:bodyPr wrap="square">
            <a:spAutoFit/>
          </a:bodyPr>
          <a:lstStyle/>
          <a:p>
            <a:pPr defTabSz="914377" fontAlgn="base">
              <a:spcBef>
                <a:spcPct val="0"/>
              </a:spcBef>
              <a:spcAft>
                <a:spcPct val="0"/>
              </a:spcAft>
            </a:pPr>
            <a:r>
              <a:rPr lang="en-US" sz="1600" i="1" dirty="0">
                <a:solidFill>
                  <a:srgbClr val="2683C6"/>
                </a:solidFill>
                <a:latin typeface="Verdana" panose="020B0604030504040204" pitchFamily="34" charset="0"/>
                <a:ea typeface="Verdana" panose="020B0604030504040204" pitchFamily="34" charset="0"/>
              </a:rPr>
              <a:t>*Interest rates recalculated annually and are effective July 1</a:t>
            </a:r>
            <a:r>
              <a:rPr lang="en-US" sz="1600" i="1" baseline="30000" dirty="0">
                <a:solidFill>
                  <a:srgbClr val="2683C6"/>
                </a:solidFill>
                <a:latin typeface="Verdana" panose="020B0604030504040204" pitchFamily="34" charset="0"/>
                <a:ea typeface="Verdana" panose="020B0604030504040204" pitchFamily="34" charset="0"/>
              </a:rPr>
              <a:t>st</a:t>
            </a:r>
            <a:r>
              <a:rPr lang="en-US" sz="1600" i="1" dirty="0">
                <a:solidFill>
                  <a:srgbClr val="2683C6"/>
                </a:solidFill>
                <a:latin typeface="Verdana" panose="020B0604030504040204" pitchFamily="34" charset="0"/>
                <a:ea typeface="Verdana" panose="020B0604030504040204" pitchFamily="34" charset="0"/>
              </a:rPr>
              <a:t> based on the 10-year treasury note index plus 2.05%, capped at 8.25%. </a:t>
            </a:r>
          </a:p>
        </p:txBody>
      </p:sp>
    </p:spTree>
    <p:extLst>
      <p:ext uri="{BB962C8B-B14F-4D97-AF65-F5344CB8AC3E}">
        <p14:creationId xmlns:p14="http://schemas.microsoft.com/office/powerpoint/2010/main" val="151821777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Google Shape;189;p12">
            <a:extLst>
              <a:ext uri="{FF2B5EF4-FFF2-40B4-BE49-F238E27FC236}">
                <a16:creationId xmlns:a16="http://schemas.microsoft.com/office/drawing/2014/main" id="{3C1D819E-75AD-4ED4-8445-1B2A8D63C226}"/>
              </a:ext>
            </a:extLst>
          </p:cNvPr>
          <p:cNvSpPr txBox="1">
            <a:spLocks noGrp="1"/>
          </p:cNvSpPr>
          <p:nvPr>
            <p:ph type="title"/>
          </p:nvPr>
        </p:nvSpPr>
        <p:spPr>
          <a:prstGeom prst="rect">
            <a:avLst/>
          </a:prstGeom>
        </p:spPr>
        <p:txBody>
          <a:bodyPr spcFirstLastPara="1" vert="horz" wrap="square" lIns="121900" tIns="121900" rIns="121900" bIns="121900" rtlCol="0" anchor="b" anchorCtr="0">
            <a:noAutofit/>
          </a:bodyPr>
          <a:lstStyle/>
          <a:p>
            <a:pPr lvl="0"/>
            <a:r>
              <a:rPr lang="en-US" sz="3200" dirty="0"/>
              <a:t>DIRECT LOANS 2023-2024 – No Changes</a:t>
            </a:r>
            <a:endParaRPr sz="3200" dirty="0"/>
          </a:p>
        </p:txBody>
      </p:sp>
      <p:graphicFrame>
        <p:nvGraphicFramePr>
          <p:cNvPr id="2" name="Table 1">
            <a:extLst>
              <a:ext uri="{FF2B5EF4-FFF2-40B4-BE49-F238E27FC236}">
                <a16:creationId xmlns:a16="http://schemas.microsoft.com/office/drawing/2014/main" id="{D0F0B94E-13B9-B246-DE6B-50E42C0180B6}"/>
              </a:ext>
            </a:extLst>
          </p:cNvPr>
          <p:cNvGraphicFramePr>
            <a:graphicFrameLocks noGrp="1"/>
          </p:cNvGraphicFramePr>
          <p:nvPr>
            <p:extLst>
              <p:ext uri="{D42A27DB-BD31-4B8C-83A1-F6EECF244321}">
                <p14:modId xmlns:p14="http://schemas.microsoft.com/office/powerpoint/2010/main" val="1131828008"/>
              </p:ext>
            </p:extLst>
          </p:nvPr>
        </p:nvGraphicFramePr>
        <p:xfrm>
          <a:off x="628196" y="2204042"/>
          <a:ext cx="10925012" cy="3017520"/>
        </p:xfrm>
        <a:graphic>
          <a:graphicData uri="http://schemas.openxmlformats.org/drawingml/2006/table">
            <a:tbl>
              <a:tblPr firstRow="1" bandRow="1">
                <a:tableStyleId>{6E25E649-3F16-4E02-A733-19D2CDBF48F0}</a:tableStyleId>
              </a:tblPr>
              <a:tblGrid>
                <a:gridCol w="2731253">
                  <a:extLst>
                    <a:ext uri="{9D8B030D-6E8A-4147-A177-3AD203B41FA5}">
                      <a16:colId xmlns:a16="http://schemas.microsoft.com/office/drawing/2014/main" val="20000"/>
                    </a:ext>
                  </a:extLst>
                </a:gridCol>
                <a:gridCol w="2731253">
                  <a:extLst>
                    <a:ext uri="{9D8B030D-6E8A-4147-A177-3AD203B41FA5}">
                      <a16:colId xmlns:a16="http://schemas.microsoft.com/office/drawing/2014/main" val="20001"/>
                    </a:ext>
                  </a:extLst>
                </a:gridCol>
                <a:gridCol w="2731253">
                  <a:extLst>
                    <a:ext uri="{9D8B030D-6E8A-4147-A177-3AD203B41FA5}">
                      <a16:colId xmlns:a16="http://schemas.microsoft.com/office/drawing/2014/main" val="20002"/>
                    </a:ext>
                  </a:extLst>
                </a:gridCol>
                <a:gridCol w="2731253">
                  <a:extLst>
                    <a:ext uri="{9D8B030D-6E8A-4147-A177-3AD203B41FA5}">
                      <a16:colId xmlns:a16="http://schemas.microsoft.com/office/drawing/2014/main" val="20003"/>
                    </a:ext>
                  </a:extLst>
                </a:gridCol>
              </a:tblGrid>
              <a:tr h="1188720">
                <a:tc>
                  <a:txBody>
                    <a:bodyPr/>
                    <a:lstStyle/>
                    <a:p>
                      <a:pPr algn="ctr"/>
                      <a:r>
                        <a:rPr lang="en-US" sz="2000" b="1" dirty="0">
                          <a:latin typeface="Verdana" panose="020B0604030504040204" pitchFamily="34" charset="0"/>
                          <a:ea typeface="Verdana" panose="020B0604030504040204" pitchFamily="34" charset="0"/>
                        </a:rPr>
                        <a:t>Class Year</a:t>
                      </a:r>
                    </a:p>
                  </a:txBody>
                  <a:tcPr anchor="ctr">
                    <a:solidFill>
                      <a:srgbClr val="2D89CA"/>
                    </a:solidFill>
                  </a:tcPr>
                </a:tc>
                <a:tc>
                  <a:txBody>
                    <a:bodyPr/>
                    <a:lstStyle/>
                    <a:p>
                      <a:pPr algn="ctr"/>
                      <a:r>
                        <a:rPr lang="en-US" sz="2000" b="1" dirty="0">
                          <a:latin typeface="Verdana" panose="020B0604030504040204" pitchFamily="34" charset="0"/>
                          <a:ea typeface="Verdana" panose="020B0604030504040204" pitchFamily="34" charset="0"/>
                        </a:rPr>
                        <a:t>Maximum Subsidized Amount</a:t>
                      </a:r>
                    </a:p>
                  </a:txBody>
                  <a:tcPr anchor="ctr">
                    <a:solidFill>
                      <a:srgbClr val="2D89CA"/>
                    </a:solidFill>
                  </a:tcPr>
                </a:tc>
                <a:tc>
                  <a:txBody>
                    <a:bodyPr/>
                    <a:lstStyle/>
                    <a:p>
                      <a:pPr algn="ctr"/>
                      <a:r>
                        <a:rPr lang="en-US" sz="2000" b="1" dirty="0">
                          <a:latin typeface="Verdana" panose="020B0604030504040204" pitchFamily="34" charset="0"/>
                          <a:ea typeface="Verdana" panose="020B0604030504040204" pitchFamily="34" charset="0"/>
                        </a:rPr>
                        <a:t>Additional Unsubsidized Amount</a:t>
                      </a:r>
                    </a:p>
                  </a:txBody>
                  <a:tcPr anchor="ctr">
                    <a:solidFill>
                      <a:srgbClr val="2D89CA"/>
                    </a:solidFill>
                  </a:tcPr>
                </a:tc>
                <a:tc>
                  <a:txBody>
                    <a:bodyPr/>
                    <a:lstStyle/>
                    <a:p>
                      <a:pPr algn="ctr"/>
                      <a:r>
                        <a:rPr lang="en-US" sz="2000" b="1">
                          <a:latin typeface="Verdana" panose="020B0604030504040204" pitchFamily="34" charset="0"/>
                          <a:ea typeface="Verdana" panose="020B0604030504040204" pitchFamily="34" charset="0"/>
                        </a:rPr>
                        <a:t>Total Available to Borrow</a:t>
                      </a:r>
                    </a:p>
                  </a:txBody>
                  <a:tcPr anchor="ctr">
                    <a:solidFill>
                      <a:srgbClr val="2D89CA"/>
                    </a:solidFill>
                  </a:tcPr>
                </a:tc>
                <a:extLst>
                  <a:ext uri="{0D108BD9-81ED-4DB2-BD59-A6C34878D82A}">
                    <a16:rowId xmlns:a16="http://schemas.microsoft.com/office/drawing/2014/main" val="10000"/>
                  </a:ext>
                </a:extLst>
              </a:tr>
              <a:tr h="457200">
                <a:tc>
                  <a:txBody>
                    <a:bodyPr/>
                    <a:lstStyle/>
                    <a:p>
                      <a:pPr algn="ctr"/>
                      <a:r>
                        <a:rPr lang="en-US" sz="2000" dirty="0">
                          <a:solidFill>
                            <a:schemeClr val="accent2"/>
                          </a:solidFill>
                          <a:latin typeface="Verdana" panose="020B0604030504040204" pitchFamily="34" charset="0"/>
                          <a:ea typeface="Verdana" panose="020B0604030504040204" pitchFamily="34" charset="0"/>
                        </a:rPr>
                        <a:t>Freshman</a:t>
                      </a:r>
                    </a:p>
                  </a:txBody>
                  <a:tcPr anchor="ctr"/>
                </a:tc>
                <a:tc>
                  <a:txBody>
                    <a:bodyPr/>
                    <a:lstStyle/>
                    <a:p>
                      <a:pPr algn="ctr"/>
                      <a:r>
                        <a:rPr lang="en-US" sz="2000" dirty="0">
                          <a:solidFill>
                            <a:schemeClr val="accent2"/>
                          </a:solidFill>
                          <a:latin typeface="Verdana" panose="020B0604030504040204" pitchFamily="34" charset="0"/>
                          <a:ea typeface="Verdana" panose="020B0604030504040204" pitchFamily="34" charset="0"/>
                        </a:rPr>
                        <a:t>$3,500</a:t>
                      </a:r>
                    </a:p>
                  </a:txBody>
                  <a:tcPr anchor="ctr"/>
                </a:tc>
                <a:tc>
                  <a:txBody>
                    <a:bodyPr/>
                    <a:lstStyle/>
                    <a:p>
                      <a:pPr algn="ctr"/>
                      <a:r>
                        <a:rPr lang="en-US" sz="2000" dirty="0">
                          <a:solidFill>
                            <a:schemeClr val="accent2"/>
                          </a:solidFill>
                          <a:latin typeface="Verdana" panose="020B0604030504040204" pitchFamily="34" charset="0"/>
                          <a:ea typeface="Verdana" panose="020B0604030504040204" pitchFamily="34" charset="0"/>
                        </a:rPr>
                        <a:t>$2,000</a:t>
                      </a:r>
                    </a:p>
                  </a:txBody>
                  <a:tcPr anchor="ctr"/>
                </a:tc>
                <a:tc>
                  <a:txBody>
                    <a:bodyPr/>
                    <a:lstStyle/>
                    <a:p>
                      <a:pPr algn="ctr"/>
                      <a:r>
                        <a:rPr lang="en-US" sz="2000">
                          <a:solidFill>
                            <a:schemeClr val="accent2"/>
                          </a:solidFill>
                          <a:latin typeface="Verdana" panose="020B0604030504040204" pitchFamily="34" charset="0"/>
                          <a:ea typeface="Verdana" panose="020B0604030504040204" pitchFamily="34" charset="0"/>
                        </a:rPr>
                        <a:t>$5,500</a:t>
                      </a:r>
                    </a:p>
                  </a:txBody>
                  <a:tcPr anchor="ctr"/>
                </a:tc>
                <a:extLst>
                  <a:ext uri="{0D108BD9-81ED-4DB2-BD59-A6C34878D82A}">
                    <a16:rowId xmlns:a16="http://schemas.microsoft.com/office/drawing/2014/main" val="10001"/>
                  </a:ext>
                </a:extLst>
              </a:tr>
              <a:tr h="457200">
                <a:tc>
                  <a:txBody>
                    <a:bodyPr/>
                    <a:lstStyle/>
                    <a:p>
                      <a:pPr algn="ctr"/>
                      <a:r>
                        <a:rPr lang="en-US" sz="2000">
                          <a:solidFill>
                            <a:schemeClr val="accent2"/>
                          </a:solidFill>
                          <a:latin typeface="Verdana" panose="020B0604030504040204" pitchFamily="34" charset="0"/>
                          <a:ea typeface="Verdana" panose="020B0604030504040204" pitchFamily="34" charset="0"/>
                        </a:rPr>
                        <a:t>Sophomore</a:t>
                      </a:r>
                    </a:p>
                  </a:txBody>
                  <a:tcPr anchor="ctr"/>
                </a:tc>
                <a:tc>
                  <a:txBody>
                    <a:bodyPr/>
                    <a:lstStyle/>
                    <a:p>
                      <a:pPr algn="ctr"/>
                      <a:r>
                        <a:rPr lang="en-US" sz="2000" dirty="0">
                          <a:solidFill>
                            <a:schemeClr val="accent2"/>
                          </a:solidFill>
                          <a:latin typeface="Verdana" panose="020B0604030504040204" pitchFamily="34" charset="0"/>
                          <a:ea typeface="Verdana" panose="020B0604030504040204" pitchFamily="34" charset="0"/>
                        </a:rPr>
                        <a:t>$4,500</a:t>
                      </a:r>
                    </a:p>
                  </a:txBody>
                  <a:tcPr anchor="ctr"/>
                </a:tc>
                <a:tc>
                  <a:txBody>
                    <a:bodyPr/>
                    <a:lstStyle/>
                    <a:p>
                      <a:pPr algn="ctr"/>
                      <a:r>
                        <a:rPr lang="en-US" sz="2000" dirty="0">
                          <a:solidFill>
                            <a:schemeClr val="accent2"/>
                          </a:solidFill>
                          <a:latin typeface="Verdana" panose="020B0604030504040204" pitchFamily="34" charset="0"/>
                          <a:ea typeface="Verdana" panose="020B0604030504040204" pitchFamily="34" charset="0"/>
                        </a:rPr>
                        <a:t>$2,000</a:t>
                      </a:r>
                    </a:p>
                  </a:txBody>
                  <a:tcPr anchor="ctr"/>
                </a:tc>
                <a:tc>
                  <a:txBody>
                    <a:bodyPr/>
                    <a:lstStyle/>
                    <a:p>
                      <a:pPr algn="ctr"/>
                      <a:r>
                        <a:rPr lang="en-US" sz="2000" dirty="0">
                          <a:solidFill>
                            <a:schemeClr val="accent2"/>
                          </a:solidFill>
                          <a:latin typeface="Verdana" panose="020B0604030504040204" pitchFamily="34" charset="0"/>
                          <a:ea typeface="Verdana" panose="020B0604030504040204" pitchFamily="34" charset="0"/>
                        </a:rPr>
                        <a:t>$6,500</a:t>
                      </a:r>
                    </a:p>
                  </a:txBody>
                  <a:tcPr anchor="ctr"/>
                </a:tc>
                <a:extLst>
                  <a:ext uri="{0D108BD9-81ED-4DB2-BD59-A6C34878D82A}">
                    <a16:rowId xmlns:a16="http://schemas.microsoft.com/office/drawing/2014/main" val="10002"/>
                  </a:ext>
                </a:extLst>
              </a:tr>
              <a:tr h="457200">
                <a:tc>
                  <a:txBody>
                    <a:bodyPr/>
                    <a:lstStyle/>
                    <a:p>
                      <a:pPr algn="ctr"/>
                      <a:r>
                        <a:rPr lang="en-US" sz="2000">
                          <a:solidFill>
                            <a:schemeClr val="accent2"/>
                          </a:solidFill>
                          <a:latin typeface="Verdana" panose="020B0604030504040204" pitchFamily="34" charset="0"/>
                          <a:ea typeface="Verdana" panose="020B0604030504040204" pitchFamily="34" charset="0"/>
                        </a:rPr>
                        <a:t>Junior</a:t>
                      </a:r>
                    </a:p>
                  </a:txBody>
                  <a:tcPr anchor="ctr"/>
                </a:tc>
                <a:tc>
                  <a:txBody>
                    <a:bodyPr/>
                    <a:lstStyle/>
                    <a:p>
                      <a:pPr algn="ctr"/>
                      <a:r>
                        <a:rPr lang="en-US" sz="2000">
                          <a:solidFill>
                            <a:schemeClr val="accent2"/>
                          </a:solidFill>
                          <a:latin typeface="Verdana" panose="020B0604030504040204" pitchFamily="34" charset="0"/>
                          <a:ea typeface="Verdana" panose="020B0604030504040204" pitchFamily="34" charset="0"/>
                        </a:rPr>
                        <a:t>$5,500</a:t>
                      </a:r>
                    </a:p>
                  </a:txBody>
                  <a:tcPr anchor="ctr"/>
                </a:tc>
                <a:tc>
                  <a:txBody>
                    <a:bodyPr/>
                    <a:lstStyle/>
                    <a:p>
                      <a:pPr algn="ctr"/>
                      <a:r>
                        <a:rPr lang="en-US" sz="2000" dirty="0">
                          <a:solidFill>
                            <a:schemeClr val="accent2"/>
                          </a:solidFill>
                          <a:latin typeface="Verdana" panose="020B0604030504040204" pitchFamily="34" charset="0"/>
                          <a:ea typeface="Verdana" panose="020B0604030504040204" pitchFamily="34" charset="0"/>
                        </a:rPr>
                        <a:t>$2,000</a:t>
                      </a:r>
                    </a:p>
                  </a:txBody>
                  <a:tcPr anchor="ctr"/>
                </a:tc>
                <a:tc>
                  <a:txBody>
                    <a:bodyPr/>
                    <a:lstStyle/>
                    <a:p>
                      <a:pPr algn="ctr"/>
                      <a:r>
                        <a:rPr lang="en-US" sz="2000" dirty="0">
                          <a:solidFill>
                            <a:schemeClr val="accent2"/>
                          </a:solidFill>
                          <a:latin typeface="Verdana" panose="020B0604030504040204" pitchFamily="34" charset="0"/>
                          <a:ea typeface="Verdana" panose="020B0604030504040204" pitchFamily="34" charset="0"/>
                        </a:rPr>
                        <a:t>$7,500</a:t>
                      </a:r>
                    </a:p>
                  </a:txBody>
                  <a:tcPr anchor="ctr"/>
                </a:tc>
                <a:extLst>
                  <a:ext uri="{0D108BD9-81ED-4DB2-BD59-A6C34878D82A}">
                    <a16:rowId xmlns:a16="http://schemas.microsoft.com/office/drawing/2014/main" val="10003"/>
                  </a:ext>
                </a:extLst>
              </a:tr>
              <a:tr h="457200">
                <a:tc>
                  <a:txBody>
                    <a:bodyPr/>
                    <a:lstStyle/>
                    <a:p>
                      <a:pPr algn="ctr"/>
                      <a:r>
                        <a:rPr lang="en-US" sz="2000">
                          <a:solidFill>
                            <a:schemeClr val="accent2"/>
                          </a:solidFill>
                          <a:latin typeface="Verdana" panose="020B0604030504040204" pitchFamily="34" charset="0"/>
                          <a:ea typeface="Verdana" panose="020B0604030504040204" pitchFamily="34" charset="0"/>
                        </a:rPr>
                        <a:t>Senior</a:t>
                      </a:r>
                    </a:p>
                  </a:txBody>
                  <a:tcPr anchor="ctr"/>
                </a:tc>
                <a:tc>
                  <a:txBody>
                    <a:bodyPr/>
                    <a:lstStyle/>
                    <a:p>
                      <a:pPr algn="ctr"/>
                      <a:r>
                        <a:rPr lang="en-US" sz="2000" dirty="0">
                          <a:solidFill>
                            <a:schemeClr val="accent2"/>
                          </a:solidFill>
                          <a:latin typeface="Verdana" panose="020B0604030504040204" pitchFamily="34" charset="0"/>
                          <a:ea typeface="Verdana" panose="020B0604030504040204" pitchFamily="34" charset="0"/>
                        </a:rPr>
                        <a:t>$5,500</a:t>
                      </a:r>
                    </a:p>
                  </a:txBody>
                  <a:tcPr anchor="ctr"/>
                </a:tc>
                <a:tc>
                  <a:txBody>
                    <a:bodyPr/>
                    <a:lstStyle/>
                    <a:p>
                      <a:pPr algn="ctr"/>
                      <a:r>
                        <a:rPr lang="en-US" sz="2000">
                          <a:solidFill>
                            <a:schemeClr val="accent2"/>
                          </a:solidFill>
                          <a:latin typeface="Verdana" panose="020B0604030504040204" pitchFamily="34" charset="0"/>
                          <a:ea typeface="Verdana" panose="020B0604030504040204" pitchFamily="34" charset="0"/>
                        </a:rPr>
                        <a:t>$2,000</a:t>
                      </a:r>
                    </a:p>
                  </a:txBody>
                  <a:tcPr anchor="ctr"/>
                </a:tc>
                <a:tc>
                  <a:txBody>
                    <a:bodyPr/>
                    <a:lstStyle/>
                    <a:p>
                      <a:pPr algn="ctr"/>
                      <a:r>
                        <a:rPr lang="en-US" sz="2000" dirty="0">
                          <a:solidFill>
                            <a:schemeClr val="accent2"/>
                          </a:solidFill>
                          <a:latin typeface="Verdana" panose="020B0604030504040204" pitchFamily="34" charset="0"/>
                          <a:ea typeface="Verdana" panose="020B0604030504040204" pitchFamily="34" charset="0"/>
                        </a:rPr>
                        <a:t>$7,500</a:t>
                      </a:r>
                    </a:p>
                  </a:txBody>
                  <a:tcPr anchor="ctr"/>
                </a:tc>
                <a:extLst>
                  <a:ext uri="{0D108BD9-81ED-4DB2-BD59-A6C34878D82A}">
                    <a16:rowId xmlns:a16="http://schemas.microsoft.com/office/drawing/2014/main" val="10004"/>
                  </a:ext>
                </a:extLst>
              </a:tr>
            </a:tbl>
          </a:graphicData>
        </a:graphic>
      </p:graphicFrame>
      <p:sp>
        <p:nvSpPr>
          <p:cNvPr id="6" name="Content Placeholder 2">
            <a:extLst>
              <a:ext uri="{FF2B5EF4-FFF2-40B4-BE49-F238E27FC236}">
                <a16:creationId xmlns:a16="http://schemas.microsoft.com/office/drawing/2014/main" id="{4805A704-BAEA-9CF3-1D25-ACF11AE86ACC}"/>
              </a:ext>
            </a:extLst>
          </p:cNvPr>
          <p:cNvSpPr txBox="1">
            <a:spLocks/>
          </p:cNvSpPr>
          <p:nvPr/>
        </p:nvSpPr>
        <p:spPr>
          <a:xfrm>
            <a:off x="628195" y="5575177"/>
            <a:ext cx="10977315" cy="1090421"/>
          </a:xfrm>
          <a:prstGeom prst="rect">
            <a:avLst/>
          </a:prstGeom>
        </p:spPr>
        <p:txBody>
          <a:bodyPr vert="horz" lIns="91440" tIns="45720" rIns="91440" bIns="45720" rtlCol="0" anchor="t" anchorCtr="0">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2800" kern="1200">
                <a:solidFill>
                  <a:srgbClr val="2683C6"/>
                </a:solidFill>
                <a:latin typeface="Verdana" panose="020B0604030504040204" pitchFamily="34" charset="0"/>
                <a:ea typeface="Verdana" panose="020B0604030504040204" pitchFamily="34" charset="0"/>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2400" kern="1200">
                <a:solidFill>
                  <a:srgbClr val="2683C6"/>
                </a:solidFill>
                <a:latin typeface="Verdana" panose="020B0604030504040204" pitchFamily="34" charset="0"/>
                <a:ea typeface="Verdana" panose="020B0604030504040204" pitchFamily="34" charset="0"/>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2000" kern="1200">
                <a:solidFill>
                  <a:srgbClr val="2683C6"/>
                </a:solidFill>
                <a:latin typeface="Verdana" panose="020B0604030504040204" pitchFamily="34" charset="0"/>
                <a:ea typeface="Verdana" panose="020B0604030504040204" pitchFamily="34" charset="0"/>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rgbClr val="2683C6"/>
                </a:solidFill>
                <a:latin typeface="Verdana" panose="020B0604030504040204" pitchFamily="34" charset="0"/>
                <a:ea typeface="Verdana" panose="020B0604030504040204" pitchFamily="34" charset="0"/>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rgbClr val="2683C6"/>
                </a:solidFill>
                <a:latin typeface="Verdana" panose="020B0604030504040204" pitchFamily="34" charset="0"/>
                <a:ea typeface="Verdana" panose="020B0604030504040204" pitchFamily="34" charset="0"/>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Font typeface="Wingdings 2" panose="05020102010507070707" pitchFamily="18" charset="2"/>
              <a:buNone/>
            </a:pPr>
            <a:r>
              <a:rPr lang="en-US" sz="2000" dirty="0"/>
              <a:t>Undergraduate Independent Students and Dependent Students whose parents have been denied the PLUS Loan are eligible for additional Direct Unsubsidized Loans ($4,000 as freshmen and sophomores and $5,000 as juniors and seniors).</a:t>
            </a:r>
            <a:endParaRPr lang="en-US" dirty="0"/>
          </a:p>
        </p:txBody>
      </p:sp>
    </p:spTree>
    <p:extLst>
      <p:ext uri="{BB962C8B-B14F-4D97-AF65-F5344CB8AC3E}">
        <p14:creationId xmlns:p14="http://schemas.microsoft.com/office/powerpoint/2010/main" val="118684822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3" name="Rectangle 2">
            <a:extLst>
              <a:ext uri="{FF2B5EF4-FFF2-40B4-BE49-F238E27FC236}">
                <a16:creationId xmlns:a16="http://schemas.microsoft.com/office/drawing/2014/main" id="{3946B4FC-91F8-41F9-9688-6D7CC4F3EB24}"/>
              </a:ext>
            </a:extLst>
          </p:cNvPr>
          <p:cNvSpPr/>
          <p:nvPr/>
        </p:nvSpPr>
        <p:spPr>
          <a:xfrm>
            <a:off x="443410" y="810985"/>
            <a:ext cx="3709568" cy="56769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Verdana" panose="020B0604030504040204" pitchFamily="34" charset="0"/>
              <a:ea typeface="+mn-ea"/>
              <a:cs typeface="+mn-cs"/>
            </a:endParaRPr>
          </a:p>
        </p:txBody>
      </p:sp>
      <p:sp>
        <p:nvSpPr>
          <p:cNvPr id="189" name="Google Shape;189;p12"/>
          <p:cNvSpPr txBox="1">
            <a:spLocks noGrp="1"/>
          </p:cNvSpPr>
          <p:nvPr>
            <p:ph type="title" idx="4294967295"/>
          </p:nvPr>
        </p:nvSpPr>
        <p:spPr>
          <a:xfrm>
            <a:off x="701169" y="1073150"/>
            <a:ext cx="3194050" cy="4711700"/>
          </a:xfrm>
          <a:prstGeom prst="rect">
            <a:avLst/>
          </a:prstGeom>
        </p:spPr>
        <p:txBody>
          <a:bodyPr spcFirstLastPara="1" vert="horz" lIns="91440" tIns="45720" rIns="91440" bIns="45720" rtlCol="0" anchor="ctr" anchorCtr="0">
            <a:normAutofit/>
          </a:bodyPr>
          <a:lstStyle/>
          <a:p>
            <a:pPr algn="ctr"/>
            <a:r>
              <a:rPr lang="en-US" sz="3200" dirty="0">
                <a:latin typeface="Verdana" panose="020B0604030504040204" pitchFamily="34" charset="0"/>
                <a:ea typeface="Verdana" panose="020B0604030504040204" pitchFamily="34" charset="0"/>
              </a:rPr>
              <a:t>Federal Parent PLUS loan</a:t>
            </a:r>
          </a:p>
        </p:txBody>
      </p:sp>
      <p:sp>
        <p:nvSpPr>
          <p:cNvPr id="33" name="Text Placeholder 4">
            <a:extLst>
              <a:ext uri="{FF2B5EF4-FFF2-40B4-BE49-F238E27FC236}">
                <a16:creationId xmlns:a16="http://schemas.microsoft.com/office/drawing/2014/main" id="{7175463E-D84A-4D3E-9726-5D482C90F622}"/>
              </a:ext>
            </a:extLst>
          </p:cNvPr>
          <p:cNvSpPr>
            <a:spLocks noGrp="1"/>
          </p:cNvSpPr>
          <p:nvPr>
            <p:ph type="body" idx="4294967295"/>
          </p:nvPr>
        </p:nvSpPr>
        <p:spPr>
          <a:xfrm>
            <a:off x="4425950" y="884804"/>
            <a:ext cx="7051675" cy="5529262"/>
          </a:xfrm>
        </p:spPr>
        <p:txBody>
          <a:bodyPr vert="horz" lIns="91440" tIns="45720" rIns="91440" bIns="45720" rtlCol="0" anchor="ctr">
            <a:normAutofit fontScale="77500" lnSpcReduction="20000"/>
          </a:bodyPr>
          <a:lstStyle/>
          <a:p>
            <a:r>
              <a:rPr lang="en-US" dirty="0"/>
              <a:t>Loan to parents of dependent students.</a:t>
            </a:r>
            <a:br>
              <a:rPr lang="en-US" dirty="0"/>
            </a:br>
            <a:endParaRPr lang="en-US" sz="1500" dirty="0"/>
          </a:p>
          <a:p>
            <a:r>
              <a:rPr lang="en-US" dirty="0"/>
              <a:t>Loan limits up to cost of attendance less any financial aid received.</a:t>
            </a:r>
            <a:br>
              <a:rPr lang="en-US" dirty="0"/>
            </a:br>
            <a:endParaRPr lang="en-US" sz="1500" dirty="0"/>
          </a:p>
          <a:p>
            <a:r>
              <a:rPr lang="en-US" dirty="0"/>
              <a:t>Interest rate is 8.05%% fixed.*</a:t>
            </a:r>
            <a:br>
              <a:rPr lang="en-US" dirty="0"/>
            </a:br>
            <a:endParaRPr lang="en-US" sz="1500" dirty="0"/>
          </a:p>
          <a:p>
            <a:r>
              <a:rPr lang="en-US" dirty="0"/>
              <a:t>Loan fees are 4.228% (On or after 10/1/20 and before 10/1/24).</a:t>
            </a:r>
            <a:br>
              <a:rPr lang="en-US" dirty="0"/>
            </a:br>
            <a:endParaRPr lang="en-US" sz="1500" dirty="0"/>
          </a:p>
          <a:p>
            <a:r>
              <a:rPr lang="en-US" dirty="0"/>
              <a:t>Repayment begins within 60 days of full disbursement; payments may be deferred while student is in school.</a:t>
            </a:r>
            <a:br>
              <a:rPr lang="en-US" dirty="0"/>
            </a:br>
            <a:endParaRPr lang="en-US" sz="1400" dirty="0"/>
          </a:p>
          <a:p>
            <a:r>
              <a:rPr lang="en-US" dirty="0"/>
              <a:t>FAFSA completion is required.</a:t>
            </a:r>
          </a:p>
          <a:p>
            <a:pPr lvl="1"/>
            <a:endParaRPr lang="en-US" sz="1400" dirty="0"/>
          </a:p>
          <a:p>
            <a:pPr marL="324000" lvl="1" indent="0">
              <a:buNone/>
            </a:pPr>
            <a:r>
              <a:rPr lang="en-US" sz="2000" i="1" dirty="0">
                <a:solidFill>
                  <a:srgbClr val="2683C6"/>
                </a:solidFill>
                <a:latin typeface="Verdana" panose="020B0604030504040204" pitchFamily="34" charset="0"/>
                <a:ea typeface="Verdana" panose="020B0604030504040204" pitchFamily="34" charset="0"/>
              </a:rPr>
              <a:t>*Interest rates recalculated annually and are effective July 1st based on the 10-year Treasury note index plus 4.6%, capped at 10.5%</a:t>
            </a:r>
          </a:p>
        </p:txBody>
      </p:sp>
    </p:spTree>
    <p:extLst>
      <p:ext uri="{BB962C8B-B14F-4D97-AF65-F5344CB8AC3E}">
        <p14:creationId xmlns:p14="http://schemas.microsoft.com/office/powerpoint/2010/main" val="29357312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14"/>
          <p:cNvSpPr txBox="1">
            <a:spLocks noGrp="1"/>
          </p:cNvSpPr>
          <p:nvPr>
            <p:ph type="ctrTitle"/>
          </p:nvPr>
        </p:nvSpPr>
        <p:spPr>
          <a:xfrm>
            <a:off x="708945" y="3932464"/>
            <a:ext cx="10461818" cy="1475013"/>
          </a:xfrm>
          <a:prstGeom prst="rect">
            <a:avLst/>
          </a:prstGeom>
        </p:spPr>
        <p:txBody>
          <a:bodyPr spcFirstLastPara="1" vert="horz" wrap="square" lIns="121900" tIns="121900" rIns="121900" bIns="121900" rtlCol="0" anchor="b" anchorCtr="0">
            <a:noAutofit/>
          </a:bodyPr>
          <a:lstStyle/>
          <a:p>
            <a:r>
              <a:rPr lang="en-US" sz="4400" dirty="0">
                <a:solidFill>
                  <a:schemeClr val="bg1"/>
                </a:solidFill>
              </a:rPr>
              <a:t>Ohio aid programs</a:t>
            </a:r>
          </a:p>
        </p:txBody>
      </p:sp>
    </p:spTree>
    <p:extLst>
      <p:ext uri="{BB962C8B-B14F-4D97-AF65-F5344CB8AC3E}">
        <p14:creationId xmlns:p14="http://schemas.microsoft.com/office/powerpoint/2010/main" val="130729815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3" name="Rectangle 2">
            <a:extLst>
              <a:ext uri="{FF2B5EF4-FFF2-40B4-BE49-F238E27FC236}">
                <a16:creationId xmlns:a16="http://schemas.microsoft.com/office/drawing/2014/main" id="{3946B4FC-91F8-41F9-9688-6D7CC4F3EB24}"/>
              </a:ext>
            </a:extLst>
          </p:cNvPr>
          <p:cNvSpPr/>
          <p:nvPr/>
        </p:nvSpPr>
        <p:spPr>
          <a:xfrm>
            <a:off x="443410" y="810985"/>
            <a:ext cx="3709568" cy="56769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Verdana" panose="020B0604030504040204" pitchFamily="34" charset="0"/>
              <a:ea typeface="+mn-ea"/>
              <a:cs typeface="+mn-cs"/>
            </a:endParaRPr>
          </a:p>
        </p:txBody>
      </p:sp>
      <p:sp>
        <p:nvSpPr>
          <p:cNvPr id="189" name="Google Shape;189;p12"/>
          <p:cNvSpPr txBox="1">
            <a:spLocks noGrp="1"/>
          </p:cNvSpPr>
          <p:nvPr>
            <p:ph type="title"/>
          </p:nvPr>
        </p:nvSpPr>
        <p:spPr>
          <a:xfrm>
            <a:off x="696686" y="1166604"/>
            <a:ext cx="3192461" cy="4711539"/>
          </a:xfrm>
          <a:prstGeom prst="rect">
            <a:avLst/>
          </a:prstGeom>
        </p:spPr>
        <p:txBody>
          <a:bodyPr spcFirstLastPara="1" vert="horz" lIns="91440" tIns="45720" rIns="91440" bIns="45720" rtlCol="0" anchor="ctr" anchorCtr="0">
            <a:normAutofit/>
          </a:bodyPr>
          <a:lstStyle/>
          <a:p>
            <a:pPr algn="ctr"/>
            <a:r>
              <a:rPr lang="en-US" sz="3200" dirty="0">
                <a:solidFill>
                  <a:schemeClr val="bg1"/>
                </a:solidFill>
              </a:rPr>
              <a:t>OHIO COLLEGE OPPORTUNITY GRANT (</a:t>
            </a:r>
            <a:r>
              <a:rPr lang="en-US" sz="3200" dirty="0" err="1">
                <a:solidFill>
                  <a:schemeClr val="bg1"/>
                </a:solidFill>
              </a:rPr>
              <a:t>ocog</a:t>
            </a:r>
            <a:r>
              <a:rPr lang="en-US" sz="3200" dirty="0">
                <a:solidFill>
                  <a:schemeClr val="bg1"/>
                </a:solidFill>
              </a:rPr>
              <a:t>)</a:t>
            </a:r>
            <a:endParaRPr lang="en-US" sz="3200" dirty="0"/>
          </a:p>
        </p:txBody>
      </p:sp>
      <p:sp>
        <p:nvSpPr>
          <p:cNvPr id="2" name="Rectangle 1">
            <a:extLst>
              <a:ext uri="{FF2B5EF4-FFF2-40B4-BE49-F238E27FC236}">
                <a16:creationId xmlns:a16="http://schemas.microsoft.com/office/drawing/2014/main" id="{7EEB1E98-2823-415D-AC47-F2BAC2B88919}"/>
              </a:ext>
            </a:extLst>
          </p:cNvPr>
          <p:cNvSpPr/>
          <p:nvPr/>
        </p:nvSpPr>
        <p:spPr>
          <a:xfrm>
            <a:off x="4152978" y="614407"/>
            <a:ext cx="7860477" cy="58734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Verdana" panose="020B0604030504040204" pitchFamily="34" charset="0"/>
              <a:ea typeface="+mn-ea"/>
              <a:cs typeface="+mn-cs"/>
            </a:endParaRPr>
          </a:p>
        </p:txBody>
      </p:sp>
      <p:sp>
        <p:nvSpPr>
          <p:cNvPr id="33" name="Text Placeholder 4">
            <a:extLst>
              <a:ext uri="{FF2B5EF4-FFF2-40B4-BE49-F238E27FC236}">
                <a16:creationId xmlns:a16="http://schemas.microsoft.com/office/drawing/2014/main" id="{7175463E-D84A-4D3E-9726-5D482C90F622}"/>
              </a:ext>
            </a:extLst>
          </p:cNvPr>
          <p:cNvSpPr>
            <a:spLocks noGrp="1"/>
          </p:cNvSpPr>
          <p:nvPr>
            <p:ph type="body" idx="4294967295"/>
          </p:nvPr>
        </p:nvSpPr>
        <p:spPr>
          <a:xfrm>
            <a:off x="4320845" y="614407"/>
            <a:ext cx="7427745" cy="5873479"/>
          </a:xfrm>
        </p:spPr>
        <p:txBody>
          <a:bodyPr vert="horz" lIns="91440" tIns="45720" rIns="91440" bIns="45720" rtlCol="0" anchor="ctr">
            <a:normAutofit/>
          </a:bodyPr>
          <a:lstStyle/>
          <a:p>
            <a:pPr marL="0" indent="0" algn="ctr">
              <a:spcAft>
                <a:spcPts val="1200"/>
              </a:spcAft>
              <a:buSzPct val="85000"/>
              <a:buNone/>
            </a:pPr>
            <a:r>
              <a:rPr lang="en-US" sz="2400" b="1" dirty="0"/>
              <a:t>2023-2024 ELIGIBILITY</a:t>
            </a:r>
          </a:p>
          <a:p>
            <a:pPr marL="0" indent="0">
              <a:spcAft>
                <a:spcPts val="1200"/>
              </a:spcAft>
              <a:buSzPct val="85000"/>
              <a:buNone/>
            </a:pPr>
            <a:r>
              <a:rPr lang="en-US" sz="2200" dirty="0"/>
              <a:t>Ohio’s only need-based grant program. </a:t>
            </a:r>
          </a:p>
          <a:p>
            <a:pPr marL="0" indent="0">
              <a:spcAft>
                <a:spcPts val="1200"/>
              </a:spcAft>
              <a:buSzPct val="85000"/>
              <a:buNone/>
            </a:pPr>
            <a:r>
              <a:rPr lang="en-US" sz="2200" dirty="0"/>
              <a:t>Must file Free Application for Federal Student Aid (FAFSA).</a:t>
            </a:r>
          </a:p>
          <a:p>
            <a:pPr marL="0" indent="0">
              <a:buSzPct val="85000"/>
              <a:buNone/>
            </a:pPr>
            <a:r>
              <a:rPr lang="en-US" sz="2200" dirty="0"/>
              <a:t>Student’s must be:</a:t>
            </a:r>
          </a:p>
          <a:p>
            <a:pPr lvl="1">
              <a:buSzPct val="85000"/>
            </a:pPr>
            <a:r>
              <a:rPr lang="en-US" sz="1800" dirty="0"/>
              <a:t>Ohio residents.</a:t>
            </a:r>
          </a:p>
          <a:p>
            <a:pPr lvl="1">
              <a:buSzPct val="85000"/>
            </a:pPr>
            <a:r>
              <a:rPr lang="en-US" sz="1800" dirty="0"/>
              <a:t>Enrolled in an eligible degree-granting program at an eligible institution.</a:t>
            </a:r>
          </a:p>
          <a:p>
            <a:pPr lvl="1">
              <a:buSzPct val="85000"/>
            </a:pPr>
            <a:r>
              <a:rPr lang="en-US" sz="1800" dirty="0"/>
              <a:t>EFC (SAI for 2024-25) must not exceed 3750. Household income must not exceed $96,000.</a:t>
            </a:r>
            <a:br>
              <a:rPr lang="en-US" sz="2400" dirty="0"/>
            </a:br>
            <a:endParaRPr lang="en-US" sz="1050" dirty="0"/>
          </a:p>
        </p:txBody>
      </p:sp>
      <p:sp>
        <p:nvSpPr>
          <p:cNvPr id="4" name="Rectangle 3">
            <a:extLst>
              <a:ext uri="{FF2B5EF4-FFF2-40B4-BE49-F238E27FC236}">
                <a16:creationId xmlns:a16="http://schemas.microsoft.com/office/drawing/2014/main" id="{FB0A759E-C77E-9133-7CFD-80271A7F09E9}"/>
              </a:ext>
            </a:extLst>
          </p:cNvPr>
          <p:cNvSpPr/>
          <p:nvPr/>
        </p:nvSpPr>
        <p:spPr>
          <a:xfrm>
            <a:off x="4152978" y="582220"/>
            <a:ext cx="7595612" cy="1965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ndParaRPr>
          </a:p>
        </p:txBody>
      </p:sp>
    </p:spTree>
    <p:extLst>
      <p:ext uri="{BB962C8B-B14F-4D97-AF65-F5344CB8AC3E}">
        <p14:creationId xmlns:p14="http://schemas.microsoft.com/office/powerpoint/2010/main" val="28786537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37D6DC4-07CE-D35C-8E85-9F413C4155DE}"/>
              </a:ext>
            </a:extLst>
          </p:cNvPr>
          <p:cNvSpPr>
            <a:spLocks noGrp="1"/>
          </p:cNvSpPr>
          <p:nvPr>
            <p:ph type="title"/>
          </p:nvPr>
        </p:nvSpPr>
        <p:spPr/>
        <p:txBody>
          <a:bodyPr>
            <a:normAutofit/>
          </a:bodyPr>
          <a:lstStyle/>
          <a:p>
            <a:r>
              <a:rPr lang="en-US" sz="3200" dirty="0"/>
              <a:t>Changes for 2024-2025</a:t>
            </a:r>
          </a:p>
        </p:txBody>
      </p:sp>
      <p:pic>
        <p:nvPicPr>
          <p:cNvPr id="6" name="Picture 5" descr="Screenshot continuation of the Parent Financials section, which asks the parent if their family size has changed from the number of individuals claimed on their 2022 tax return. ">
            <a:extLst>
              <a:ext uri="{FF2B5EF4-FFF2-40B4-BE49-F238E27FC236}">
                <a16:creationId xmlns:a16="http://schemas.microsoft.com/office/drawing/2014/main" id="{983A1828-ACBB-24FA-FEA7-791C7791D71F}"/>
              </a:ext>
            </a:extLst>
          </p:cNvPr>
          <p:cNvPicPr>
            <a:picLocks noChangeAspect="1"/>
          </p:cNvPicPr>
          <p:nvPr/>
        </p:nvPicPr>
        <p:blipFill>
          <a:blip r:embed="rId3"/>
          <a:stretch>
            <a:fillRect/>
          </a:stretch>
        </p:blipFill>
        <p:spPr>
          <a:xfrm>
            <a:off x="5393215" y="2010968"/>
            <a:ext cx="6217593" cy="4375657"/>
          </a:xfrm>
          <a:prstGeom prst="rect">
            <a:avLst/>
          </a:prstGeom>
          <a:ln w="12700">
            <a:solidFill>
              <a:schemeClr val="tx1"/>
            </a:solidFill>
          </a:ln>
          <a:effectLst>
            <a:outerShdw blurRad="50800" dist="38100" dir="2700000" algn="tl" rotWithShape="0">
              <a:prstClr val="black">
                <a:alpha val="40000"/>
              </a:prstClr>
            </a:outerShdw>
          </a:effectLst>
        </p:spPr>
      </p:pic>
      <p:sp>
        <p:nvSpPr>
          <p:cNvPr id="2" name="Oval 1">
            <a:extLst>
              <a:ext uri="{FF2B5EF4-FFF2-40B4-BE49-F238E27FC236}">
                <a16:creationId xmlns:a16="http://schemas.microsoft.com/office/drawing/2014/main" id="{6963A423-A61B-FD1B-3167-0278D028DAC5}"/>
              </a:ext>
            </a:extLst>
          </p:cNvPr>
          <p:cNvSpPr/>
          <p:nvPr/>
        </p:nvSpPr>
        <p:spPr>
          <a:xfrm>
            <a:off x="5845790" y="5317148"/>
            <a:ext cx="2364298" cy="511629"/>
          </a:xfrm>
          <a:prstGeom prst="ellipse">
            <a:avLst/>
          </a:prstGeom>
          <a:noFill/>
          <a:ln w="57150">
            <a:solidFill>
              <a:srgbClr val="4AD1D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4AD61F3-F092-ED8F-758F-3DA2D4ADF389}"/>
              </a:ext>
            </a:extLst>
          </p:cNvPr>
          <p:cNvSpPr txBox="1"/>
          <p:nvPr/>
        </p:nvSpPr>
        <p:spPr>
          <a:xfrm>
            <a:off x="1193917" y="2497941"/>
            <a:ext cx="3382177" cy="369332"/>
          </a:xfrm>
          <a:prstGeom prst="rect">
            <a:avLst/>
          </a:prstGeom>
          <a:noFill/>
        </p:spPr>
        <p:txBody>
          <a:bodyPr wrap="square" rtlCol="0">
            <a:spAutoFit/>
          </a:bodyPr>
          <a:lstStyle/>
          <a:p>
            <a:pPr algn="ctr"/>
            <a:r>
              <a:rPr lang="en-US" dirty="0">
                <a:solidFill>
                  <a:srgbClr val="2683C6"/>
                </a:solidFill>
                <a:latin typeface="Verdana" panose="020B0604030504040204" pitchFamily="34" charset="0"/>
                <a:ea typeface="Verdana" panose="020B0604030504040204" pitchFamily="34" charset="0"/>
              </a:rPr>
              <a:t>Student</a:t>
            </a:r>
          </a:p>
        </p:txBody>
      </p:sp>
      <p:sp>
        <p:nvSpPr>
          <p:cNvPr id="10" name="TextBox 9">
            <a:extLst>
              <a:ext uri="{FF2B5EF4-FFF2-40B4-BE49-F238E27FC236}">
                <a16:creationId xmlns:a16="http://schemas.microsoft.com/office/drawing/2014/main" id="{8F36271E-23AE-B436-7022-4C9BBAE3C078}"/>
              </a:ext>
            </a:extLst>
          </p:cNvPr>
          <p:cNvSpPr txBox="1"/>
          <p:nvPr/>
        </p:nvSpPr>
        <p:spPr>
          <a:xfrm>
            <a:off x="1193918" y="3390307"/>
            <a:ext cx="3382176" cy="369332"/>
          </a:xfrm>
          <a:prstGeom prst="rect">
            <a:avLst/>
          </a:prstGeom>
          <a:noFill/>
        </p:spPr>
        <p:txBody>
          <a:bodyPr wrap="square" rtlCol="0">
            <a:spAutoFit/>
          </a:bodyPr>
          <a:lstStyle/>
          <a:p>
            <a:pPr algn="ctr"/>
            <a:r>
              <a:rPr lang="en-US" dirty="0">
                <a:solidFill>
                  <a:srgbClr val="2683C6"/>
                </a:solidFill>
                <a:latin typeface="Verdana" panose="020B0604030504040204" pitchFamily="34" charset="0"/>
                <a:ea typeface="Verdana" panose="020B0604030504040204" pitchFamily="34" charset="0"/>
              </a:rPr>
              <a:t>Parent(s)/Contributor(s)</a:t>
            </a:r>
          </a:p>
        </p:txBody>
      </p:sp>
      <p:sp>
        <p:nvSpPr>
          <p:cNvPr id="12" name="TextBox 11">
            <a:extLst>
              <a:ext uri="{FF2B5EF4-FFF2-40B4-BE49-F238E27FC236}">
                <a16:creationId xmlns:a16="http://schemas.microsoft.com/office/drawing/2014/main" id="{BEC97DAC-3D2E-016A-4BE1-7260D0E92230}"/>
              </a:ext>
            </a:extLst>
          </p:cNvPr>
          <p:cNvSpPr txBox="1"/>
          <p:nvPr/>
        </p:nvSpPr>
        <p:spPr>
          <a:xfrm>
            <a:off x="1193918" y="4368117"/>
            <a:ext cx="3382176" cy="369332"/>
          </a:xfrm>
          <a:prstGeom prst="rect">
            <a:avLst/>
          </a:prstGeom>
          <a:noFill/>
        </p:spPr>
        <p:txBody>
          <a:bodyPr wrap="square" rtlCol="0">
            <a:spAutoFit/>
          </a:bodyPr>
          <a:lstStyle/>
          <a:p>
            <a:pPr algn="ctr"/>
            <a:r>
              <a:rPr lang="en-US" dirty="0">
                <a:solidFill>
                  <a:srgbClr val="2683C6"/>
                </a:solidFill>
                <a:latin typeface="Verdana" panose="020B0604030504040204" pitchFamily="34" charset="0"/>
                <a:ea typeface="Verdana" panose="020B0604030504040204" pitchFamily="34" charset="0"/>
              </a:rPr>
              <a:t>Other Children/Dependents</a:t>
            </a:r>
          </a:p>
        </p:txBody>
      </p:sp>
      <p:sp>
        <p:nvSpPr>
          <p:cNvPr id="15" name="TextBox 14">
            <a:extLst>
              <a:ext uri="{FF2B5EF4-FFF2-40B4-BE49-F238E27FC236}">
                <a16:creationId xmlns:a16="http://schemas.microsoft.com/office/drawing/2014/main" id="{63B7F3C7-91F3-C704-8028-21B0DAC40084}"/>
              </a:ext>
            </a:extLst>
          </p:cNvPr>
          <p:cNvSpPr txBox="1"/>
          <p:nvPr/>
        </p:nvSpPr>
        <p:spPr>
          <a:xfrm>
            <a:off x="1193919" y="5459445"/>
            <a:ext cx="3382175" cy="369332"/>
          </a:xfrm>
          <a:prstGeom prst="rect">
            <a:avLst/>
          </a:prstGeom>
          <a:noFill/>
        </p:spPr>
        <p:txBody>
          <a:bodyPr wrap="square" rtlCol="0">
            <a:spAutoFit/>
          </a:bodyPr>
          <a:lstStyle/>
          <a:p>
            <a:pPr algn="ctr"/>
            <a:r>
              <a:rPr lang="en-US" dirty="0">
                <a:solidFill>
                  <a:srgbClr val="2683C6"/>
                </a:solidFill>
                <a:latin typeface="Verdana" panose="020B0604030504040204" pitchFamily="34" charset="0"/>
                <a:ea typeface="Verdana" panose="020B0604030504040204" pitchFamily="34" charset="0"/>
              </a:rPr>
              <a:t>Family Size</a:t>
            </a:r>
          </a:p>
        </p:txBody>
      </p:sp>
      <p:sp>
        <p:nvSpPr>
          <p:cNvPr id="17" name="Plus Sign 16">
            <a:extLst>
              <a:ext uri="{FF2B5EF4-FFF2-40B4-BE49-F238E27FC236}">
                <a16:creationId xmlns:a16="http://schemas.microsoft.com/office/drawing/2014/main" id="{43A84093-6E7F-2138-84CF-9E211949B737}"/>
              </a:ext>
            </a:extLst>
          </p:cNvPr>
          <p:cNvSpPr/>
          <p:nvPr/>
        </p:nvSpPr>
        <p:spPr>
          <a:xfrm>
            <a:off x="2571023" y="2814809"/>
            <a:ext cx="627962" cy="627962"/>
          </a:xfrm>
          <a:prstGeom prst="mathPlus">
            <a:avLst/>
          </a:prstGeom>
          <a:solidFill>
            <a:srgbClr val="4AD1D8"/>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Plus Sign 17">
            <a:extLst>
              <a:ext uri="{FF2B5EF4-FFF2-40B4-BE49-F238E27FC236}">
                <a16:creationId xmlns:a16="http://schemas.microsoft.com/office/drawing/2014/main" id="{2D31280B-A068-2B49-8498-A2FF392FDB76}"/>
              </a:ext>
            </a:extLst>
          </p:cNvPr>
          <p:cNvSpPr/>
          <p:nvPr/>
        </p:nvSpPr>
        <p:spPr>
          <a:xfrm>
            <a:off x="2571023" y="3759639"/>
            <a:ext cx="627962" cy="627962"/>
          </a:xfrm>
          <a:prstGeom prst="mathPlus">
            <a:avLst/>
          </a:prstGeom>
          <a:solidFill>
            <a:srgbClr val="4AD1D8"/>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Equals 19">
            <a:extLst>
              <a:ext uri="{FF2B5EF4-FFF2-40B4-BE49-F238E27FC236}">
                <a16:creationId xmlns:a16="http://schemas.microsoft.com/office/drawing/2014/main" id="{32412CF4-F38F-9CE3-CF9B-CDB8D1ECD3BD}"/>
              </a:ext>
            </a:extLst>
          </p:cNvPr>
          <p:cNvSpPr/>
          <p:nvPr/>
        </p:nvSpPr>
        <p:spPr>
          <a:xfrm>
            <a:off x="2463615" y="4704469"/>
            <a:ext cx="842778" cy="842778"/>
          </a:xfrm>
          <a:prstGeom prst="mathEqual">
            <a:avLst/>
          </a:prstGeom>
          <a:solidFill>
            <a:srgbClr val="4AD1D8"/>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Rectangle 20">
            <a:extLst>
              <a:ext uri="{FF2B5EF4-FFF2-40B4-BE49-F238E27FC236}">
                <a16:creationId xmlns:a16="http://schemas.microsoft.com/office/drawing/2014/main" id="{CC85D555-90A6-A0B9-D9A9-252B411811B7}"/>
              </a:ext>
            </a:extLst>
          </p:cNvPr>
          <p:cNvSpPr/>
          <p:nvPr/>
        </p:nvSpPr>
        <p:spPr>
          <a:xfrm>
            <a:off x="1014946" y="2272485"/>
            <a:ext cx="3715386" cy="389407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535635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Google Shape;189;p12">
            <a:extLst>
              <a:ext uri="{FF2B5EF4-FFF2-40B4-BE49-F238E27FC236}">
                <a16:creationId xmlns:a16="http://schemas.microsoft.com/office/drawing/2014/main" id="{096BDFFF-DC8A-48CA-9274-0C912F403397}"/>
              </a:ext>
            </a:extLst>
          </p:cNvPr>
          <p:cNvSpPr txBox="1">
            <a:spLocks noGrp="1"/>
          </p:cNvSpPr>
          <p:nvPr>
            <p:ph type="title"/>
          </p:nvPr>
        </p:nvSpPr>
        <p:spPr>
          <a:prstGeom prst="rect">
            <a:avLst/>
          </a:prstGeom>
        </p:spPr>
        <p:txBody>
          <a:bodyPr spcFirstLastPara="1" vert="horz" wrap="square" lIns="121900" tIns="121900" rIns="121900" bIns="121900" rtlCol="0" anchor="b" anchorCtr="0">
            <a:noAutofit/>
          </a:bodyPr>
          <a:lstStyle/>
          <a:p>
            <a:pPr lvl="0"/>
            <a:r>
              <a:rPr lang="en-US" sz="3200" dirty="0">
                <a:solidFill>
                  <a:schemeClr val="bg1"/>
                </a:solidFill>
              </a:rPr>
              <a:t>OHIO COLLEGE OPPORTUNITY GRANT (</a:t>
            </a:r>
            <a:r>
              <a:rPr lang="en-US" sz="3200" dirty="0" err="1">
                <a:solidFill>
                  <a:schemeClr val="bg1"/>
                </a:solidFill>
              </a:rPr>
              <a:t>ocog</a:t>
            </a:r>
            <a:r>
              <a:rPr lang="en-US" sz="3200" dirty="0">
                <a:solidFill>
                  <a:schemeClr val="bg1"/>
                </a:solidFill>
              </a:rPr>
              <a:t>)</a:t>
            </a:r>
            <a:endParaRPr sz="2200" dirty="0"/>
          </a:p>
        </p:txBody>
      </p:sp>
      <p:sp>
        <p:nvSpPr>
          <p:cNvPr id="3" name="Content Placeholder 2"/>
          <p:cNvSpPr>
            <a:spLocks noGrp="1"/>
          </p:cNvSpPr>
          <p:nvPr>
            <p:ph type="body" idx="4294967295"/>
          </p:nvPr>
        </p:nvSpPr>
        <p:spPr>
          <a:xfrm>
            <a:off x="575894" y="2155700"/>
            <a:ext cx="11029616" cy="4411355"/>
          </a:xfrm>
        </p:spPr>
        <p:txBody>
          <a:bodyPr>
            <a:noAutofit/>
          </a:bodyPr>
          <a:lstStyle/>
          <a:p>
            <a:pPr marL="0" indent="0">
              <a:lnSpc>
                <a:spcPct val="150000"/>
              </a:lnSpc>
              <a:buSzPct val="85000"/>
              <a:buNone/>
            </a:pPr>
            <a:r>
              <a:rPr lang="en-US" dirty="0"/>
              <a:t>Grant amounts are determined by institution type</a:t>
            </a:r>
          </a:p>
          <a:p>
            <a:pPr lvl="2">
              <a:buSzPct val="85000"/>
            </a:pPr>
            <a:r>
              <a:rPr lang="en-US" sz="2200" dirty="0"/>
              <a:t>Community College or Regional campus - $0.00</a:t>
            </a:r>
          </a:p>
          <a:p>
            <a:pPr lvl="2">
              <a:buSzPct val="85000"/>
            </a:pPr>
            <a:r>
              <a:rPr lang="en-US" sz="2200" dirty="0"/>
              <a:t>Public, 4-year, Main campus – up to $3200.00</a:t>
            </a:r>
          </a:p>
          <a:p>
            <a:pPr lvl="2">
              <a:buSzPct val="85000"/>
            </a:pPr>
            <a:r>
              <a:rPr lang="en-US" sz="2200" dirty="0"/>
              <a:t>Private, Non-Profit – up to $4700.00</a:t>
            </a:r>
          </a:p>
          <a:p>
            <a:pPr lvl="2">
              <a:buSzPct val="85000"/>
            </a:pPr>
            <a:r>
              <a:rPr lang="en-US" sz="2200" dirty="0"/>
              <a:t>Proprietary – $1850.00</a:t>
            </a:r>
          </a:p>
          <a:p>
            <a:pPr marL="36000" indent="0">
              <a:buSzPct val="85000"/>
              <a:buNone/>
            </a:pPr>
            <a:endParaRPr lang="en-US" sz="3000" dirty="0"/>
          </a:p>
          <a:p>
            <a:pPr marL="36000" indent="0" algn="ctr">
              <a:spcAft>
                <a:spcPts val="0"/>
              </a:spcAft>
              <a:buSzPct val="85000"/>
              <a:buNone/>
            </a:pPr>
            <a:r>
              <a:rPr lang="en-US" sz="2600" dirty="0"/>
              <a:t>More information available at: </a:t>
            </a:r>
          </a:p>
          <a:p>
            <a:pPr marL="36000" indent="0" algn="ctr">
              <a:buSzPct val="85000"/>
              <a:buNone/>
            </a:pPr>
            <a:r>
              <a:rPr lang="en-US" sz="2600" dirty="0">
                <a:hlinkClick r:id="rId3"/>
              </a:rPr>
              <a:t>highered.ohio.gov </a:t>
            </a:r>
            <a:endParaRPr lang="en-US" sz="2600" dirty="0"/>
          </a:p>
          <a:p>
            <a:pPr lvl="1">
              <a:buSzPct val="85000"/>
            </a:pPr>
            <a:endParaRPr lang="en-US" sz="1800" dirty="0"/>
          </a:p>
          <a:p>
            <a:pPr marL="0" indent="0">
              <a:buSzPct val="85000"/>
              <a:buNone/>
            </a:pPr>
            <a:endParaRPr lang="en-US" sz="2200" dirty="0"/>
          </a:p>
        </p:txBody>
      </p:sp>
    </p:spTree>
    <p:extLst>
      <p:ext uri="{BB962C8B-B14F-4D97-AF65-F5344CB8AC3E}">
        <p14:creationId xmlns:p14="http://schemas.microsoft.com/office/powerpoint/2010/main" val="360849455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3" name="Rectangle 2">
            <a:extLst>
              <a:ext uri="{FF2B5EF4-FFF2-40B4-BE49-F238E27FC236}">
                <a16:creationId xmlns:a16="http://schemas.microsoft.com/office/drawing/2014/main" id="{3946B4FC-91F8-41F9-9688-6D7CC4F3EB24}"/>
              </a:ext>
            </a:extLst>
          </p:cNvPr>
          <p:cNvSpPr/>
          <p:nvPr/>
        </p:nvSpPr>
        <p:spPr>
          <a:xfrm>
            <a:off x="443410" y="810985"/>
            <a:ext cx="3709568" cy="56769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Verdana" panose="020B0604030504040204" pitchFamily="34" charset="0"/>
              <a:ea typeface="+mn-ea"/>
              <a:cs typeface="+mn-cs"/>
            </a:endParaRPr>
          </a:p>
        </p:txBody>
      </p:sp>
      <p:sp>
        <p:nvSpPr>
          <p:cNvPr id="189" name="Google Shape;189;p12"/>
          <p:cNvSpPr txBox="1">
            <a:spLocks noGrp="1"/>
          </p:cNvSpPr>
          <p:nvPr>
            <p:ph type="title"/>
          </p:nvPr>
        </p:nvSpPr>
        <p:spPr>
          <a:xfrm>
            <a:off x="696686" y="1166604"/>
            <a:ext cx="3192461" cy="4711539"/>
          </a:xfrm>
          <a:prstGeom prst="rect">
            <a:avLst/>
          </a:prstGeom>
        </p:spPr>
        <p:txBody>
          <a:bodyPr spcFirstLastPara="1" vert="horz" lIns="91440" tIns="45720" rIns="91440" bIns="45720" rtlCol="0" anchor="ctr" anchorCtr="0">
            <a:normAutofit/>
          </a:bodyPr>
          <a:lstStyle/>
          <a:p>
            <a:pPr algn="ctr"/>
            <a:r>
              <a:rPr lang="en-US" sz="3200" dirty="0">
                <a:solidFill>
                  <a:schemeClr val="bg1"/>
                </a:solidFill>
              </a:rPr>
              <a:t>OTHER Aid Programs</a:t>
            </a:r>
            <a:endParaRPr lang="en-US" sz="3200" dirty="0"/>
          </a:p>
        </p:txBody>
      </p:sp>
      <p:sp>
        <p:nvSpPr>
          <p:cNvPr id="2" name="Rectangle 1">
            <a:extLst>
              <a:ext uri="{FF2B5EF4-FFF2-40B4-BE49-F238E27FC236}">
                <a16:creationId xmlns:a16="http://schemas.microsoft.com/office/drawing/2014/main" id="{7EEB1E98-2823-415D-AC47-F2BAC2B88919}"/>
              </a:ext>
            </a:extLst>
          </p:cNvPr>
          <p:cNvSpPr/>
          <p:nvPr/>
        </p:nvSpPr>
        <p:spPr>
          <a:xfrm>
            <a:off x="4152978" y="614407"/>
            <a:ext cx="7860477" cy="58734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Verdana" panose="020B0604030504040204" pitchFamily="34" charset="0"/>
              <a:ea typeface="+mn-ea"/>
              <a:cs typeface="+mn-cs"/>
            </a:endParaRPr>
          </a:p>
        </p:txBody>
      </p:sp>
      <p:sp>
        <p:nvSpPr>
          <p:cNvPr id="33" name="Text Placeholder 4">
            <a:extLst>
              <a:ext uri="{FF2B5EF4-FFF2-40B4-BE49-F238E27FC236}">
                <a16:creationId xmlns:a16="http://schemas.microsoft.com/office/drawing/2014/main" id="{7175463E-D84A-4D3E-9726-5D482C90F622}"/>
              </a:ext>
            </a:extLst>
          </p:cNvPr>
          <p:cNvSpPr>
            <a:spLocks noGrp="1"/>
          </p:cNvSpPr>
          <p:nvPr>
            <p:ph type="body" idx="4294967295"/>
          </p:nvPr>
        </p:nvSpPr>
        <p:spPr>
          <a:xfrm>
            <a:off x="4320845" y="614407"/>
            <a:ext cx="7427745" cy="5873479"/>
          </a:xfrm>
        </p:spPr>
        <p:txBody>
          <a:bodyPr vert="horz" lIns="91440" tIns="45720" rIns="91440" bIns="45720" rtlCol="0" anchor="ctr">
            <a:normAutofit/>
          </a:bodyPr>
          <a:lstStyle/>
          <a:p>
            <a:pPr>
              <a:spcAft>
                <a:spcPts val="1200"/>
              </a:spcAft>
              <a:buSzPct val="85000"/>
            </a:pPr>
            <a:r>
              <a:rPr lang="en-US" sz="2400" dirty="0"/>
              <a:t>Ohio Safety Officers College Memorial Fund</a:t>
            </a:r>
            <a:br>
              <a:rPr lang="en-US" sz="2400" dirty="0"/>
            </a:br>
            <a:endParaRPr lang="en-US" sz="1050" dirty="0"/>
          </a:p>
          <a:p>
            <a:pPr>
              <a:spcAft>
                <a:spcPts val="1200"/>
              </a:spcAft>
              <a:buSzPct val="85000"/>
            </a:pPr>
            <a:r>
              <a:rPr lang="en-US" sz="2400" dirty="0"/>
              <a:t>Ohio War Orphans &amp; Severely Disabled Veterans’ Children Scholarship</a:t>
            </a:r>
            <a:br>
              <a:rPr lang="en-US" sz="2400" dirty="0"/>
            </a:br>
            <a:endParaRPr lang="en-US" sz="1050" dirty="0"/>
          </a:p>
          <a:p>
            <a:pPr>
              <a:spcAft>
                <a:spcPts val="1200"/>
              </a:spcAft>
              <a:buSzPct val="85000"/>
            </a:pPr>
            <a:r>
              <a:rPr lang="en-US" sz="2400" dirty="0"/>
              <a:t>Ohio National Guard (ONG)</a:t>
            </a:r>
            <a:br>
              <a:rPr lang="en-US" sz="2400" dirty="0"/>
            </a:br>
            <a:endParaRPr lang="en-US" sz="1050" dirty="0"/>
          </a:p>
          <a:p>
            <a:pPr>
              <a:spcAft>
                <a:spcPts val="1200"/>
              </a:spcAft>
              <a:buSzPct val="85000"/>
            </a:pPr>
            <a:r>
              <a:rPr lang="en-US" sz="2400" dirty="0"/>
              <a:t>Nurse Education Assistance Loan Program (NEALP)</a:t>
            </a:r>
            <a:endParaRPr lang="en-US" sz="1050" dirty="0"/>
          </a:p>
        </p:txBody>
      </p:sp>
      <p:sp>
        <p:nvSpPr>
          <p:cNvPr id="4" name="Rectangle 3">
            <a:extLst>
              <a:ext uri="{FF2B5EF4-FFF2-40B4-BE49-F238E27FC236}">
                <a16:creationId xmlns:a16="http://schemas.microsoft.com/office/drawing/2014/main" id="{C5D52B6C-F418-9591-F874-7660B82DB0D0}"/>
              </a:ext>
            </a:extLst>
          </p:cNvPr>
          <p:cNvSpPr/>
          <p:nvPr/>
        </p:nvSpPr>
        <p:spPr>
          <a:xfrm>
            <a:off x="4152978" y="582220"/>
            <a:ext cx="7595612" cy="1965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ndParaRPr>
          </a:p>
        </p:txBody>
      </p:sp>
    </p:spTree>
    <p:extLst>
      <p:ext uri="{BB962C8B-B14F-4D97-AF65-F5344CB8AC3E}">
        <p14:creationId xmlns:p14="http://schemas.microsoft.com/office/powerpoint/2010/main" val="230377800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Google Shape;189;p12">
            <a:extLst>
              <a:ext uri="{FF2B5EF4-FFF2-40B4-BE49-F238E27FC236}">
                <a16:creationId xmlns:a16="http://schemas.microsoft.com/office/drawing/2014/main" id="{096BDFFF-DC8A-48CA-9274-0C912F403397}"/>
              </a:ext>
            </a:extLst>
          </p:cNvPr>
          <p:cNvSpPr txBox="1">
            <a:spLocks noGrp="1"/>
          </p:cNvSpPr>
          <p:nvPr>
            <p:ph type="title"/>
          </p:nvPr>
        </p:nvSpPr>
        <p:spPr>
          <a:prstGeom prst="rect">
            <a:avLst/>
          </a:prstGeom>
        </p:spPr>
        <p:txBody>
          <a:bodyPr spcFirstLastPara="1" vert="horz" wrap="square" lIns="121900" tIns="121900" rIns="121900" bIns="121900" rtlCol="0" anchor="b" anchorCtr="0">
            <a:noAutofit/>
          </a:bodyPr>
          <a:lstStyle/>
          <a:p>
            <a:pPr lvl="0"/>
            <a:r>
              <a:rPr lang="en-US" sz="3200" dirty="0">
                <a:solidFill>
                  <a:schemeClr val="bg1"/>
                </a:solidFill>
              </a:rPr>
              <a:t>OTHER AID PROGRAMS</a:t>
            </a:r>
            <a:endParaRPr sz="3200" dirty="0"/>
          </a:p>
        </p:txBody>
      </p:sp>
      <p:sp>
        <p:nvSpPr>
          <p:cNvPr id="3" name="Content Placeholder 2"/>
          <p:cNvSpPr>
            <a:spLocks noGrp="1"/>
          </p:cNvSpPr>
          <p:nvPr>
            <p:ph type="body" idx="4294967295"/>
          </p:nvPr>
        </p:nvSpPr>
        <p:spPr>
          <a:xfrm>
            <a:off x="575894" y="2035630"/>
            <a:ext cx="11029616" cy="4680856"/>
          </a:xfrm>
        </p:spPr>
        <p:txBody>
          <a:bodyPr>
            <a:normAutofit fontScale="55000" lnSpcReduction="20000"/>
          </a:bodyPr>
          <a:lstStyle/>
          <a:p>
            <a:pPr>
              <a:buSzPct val="85000"/>
            </a:pPr>
            <a:r>
              <a:rPr lang="en-US" sz="4000" b="1" dirty="0"/>
              <a:t>Ohio Safety Officers College Memorial Fund </a:t>
            </a:r>
            <a:r>
              <a:rPr lang="en-US" sz="4000" dirty="0"/>
              <a:t>– </a:t>
            </a:r>
            <a:r>
              <a:rPr lang="en-US" sz="3500" dirty="0"/>
              <a:t>provides undergraduate tuition assistance to a child, spouse, and qualified former spouse of peace officers, fire fighters and certain other safety officers who are killed in the line-of-duty, anywhere in the United States.</a:t>
            </a:r>
          </a:p>
          <a:p>
            <a:pPr>
              <a:buSzPct val="85000"/>
            </a:pPr>
            <a:endParaRPr lang="en-US" sz="2200" dirty="0"/>
          </a:p>
          <a:p>
            <a:pPr>
              <a:buSzPct val="85000"/>
            </a:pPr>
            <a:r>
              <a:rPr lang="en-US" sz="4000" b="1" dirty="0"/>
              <a:t>Ohio National Guard (ONG) </a:t>
            </a:r>
            <a:r>
              <a:rPr lang="en-US" sz="4000" dirty="0"/>
              <a:t>–</a:t>
            </a:r>
            <a:r>
              <a:rPr lang="en-US" sz="4000" b="1" dirty="0"/>
              <a:t> </a:t>
            </a:r>
            <a:r>
              <a:rPr lang="en-US" sz="3500" dirty="0"/>
              <a:t>provides scholarships to current members of the Ohio Army &amp; Air National Guard, as well as former members with qualifying deployment time</a:t>
            </a:r>
          </a:p>
          <a:p>
            <a:pPr>
              <a:buSzPct val="85000"/>
            </a:pPr>
            <a:endParaRPr lang="en-US" sz="2400" dirty="0"/>
          </a:p>
          <a:p>
            <a:pPr>
              <a:spcAft>
                <a:spcPts val="2400"/>
              </a:spcAft>
              <a:buSzPct val="85000"/>
            </a:pPr>
            <a:r>
              <a:rPr lang="en-US" sz="4000" b="1" dirty="0"/>
              <a:t>Ohio War Orphans </a:t>
            </a:r>
            <a:r>
              <a:rPr lang="en-US" sz="3600" dirty="0"/>
              <a:t>–</a:t>
            </a:r>
            <a:r>
              <a:rPr lang="en-US" sz="3500" dirty="0"/>
              <a:t> awards tuition assistance to the children of deceased or severely disabled Ohio veterans who served in the armed forces during a period of declared war or conflict.</a:t>
            </a:r>
            <a:endParaRPr lang="en-US" sz="2400" dirty="0"/>
          </a:p>
          <a:p>
            <a:r>
              <a:rPr lang="en-US" sz="4000" b="1" dirty="0"/>
              <a:t>Nursing Education Assistance Loan Program (NEALP) </a:t>
            </a:r>
            <a:r>
              <a:rPr lang="en-US" sz="4000" dirty="0"/>
              <a:t>–</a:t>
            </a:r>
            <a:r>
              <a:rPr lang="en-US" sz="4000" b="1" dirty="0"/>
              <a:t> </a:t>
            </a:r>
            <a:r>
              <a:rPr lang="en-US" sz="3500" dirty="0"/>
              <a:t>provides  forgivable loans to Ohio students enrolled in an approved Ohio nurse education program. Forgiveness is contingent upon meeting post-graduation work requirements.</a:t>
            </a:r>
          </a:p>
          <a:p>
            <a:pPr>
              <a:buSzPct val="85000"/>
            </a:pPr>
            <a:endParaRPr lang="en-US" sz="2400" dirty="0"/>
          </a:p>
          <a:p>
            <a:pPr>
              <a:buSzPct val="85000"/>
            </a:pPr>
            <a:endParaRPr lang="en-US" sz="2200" dirty="0"/>
          </a:p>
        </p:txBody>
      </p:sp>
    </p:spTree>
    <p:extLst>
      <p:ext uri="{BB962C8B-B14F-4D97-AF65-F5344CB8AC3E}">
        <p14:creationId xmlns:p14="http://schemas.microsoft.com/office/powerpoint/2010/main" val="188617160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Google Shape;189;p12">
            <a:extLst>
              <a:ext uri="{FF2B5EF4-FFF2-40B4-BE49-F238E27FC236}">
                <a16:creationId xmlns:a16="http://schemas.microsoft.com/office/drawing/2014/main" id="{096BDFFF-DC8A-48CA-9274-0C912F403397}"/>
              </a:ext>
            </a:extLst>
          </p:cNvPr>
          <p:cNvSpPr txBox="1">
            <a:spLocks noGrp="1"/>
          </p:cNvSpPr>
          <p:nvPr>
            <p:ph type="title"/>
          </p:nvPr>
        </p:nvSpPr>
        <p:spPr>
          <a:prstGeom prst="rect">
            <a:avLst/>
          </a:prstGeom>
        </p:spPr>
        <p:txBody>
          <a:bodyPr spcFirstLastPara="1" vert="horz" wrap="square" lIns="121900" tIns="121900" rIns="121900" bIns="121900" rtlCol="0" anchor="b" anchorCtr="0">
            <a:noAutofit/>
          </a:bodyPr>
          <a:lstStyle/>
          <a:p>
            <a:pPr lvl="0"/>
            <a:r>
              <a:rPr lang="en-US" sz="3200" dirty="0">
                <a:solidFill>
                  <a:schemeClr val="bg1"/>
                </a:solidFill>
              </a:rPr>
              <a:t>OTHER AID PROGRAMS</a:t>
            </a:r>
            <a:endParaRPr sz="3200" dirty="0"/>
          </a:p>
        </p:txBody>
      </p:sp>
      <p:sp>
        <p:nvSpPr>
          <p:cNvPr id="3" name="Content Placeholder 2"/>
          <p:cNvSpPr>
            <a:spLocks noGrp="1"/>
          </p:cNvSpPr>
          <p:nvPr>
            <p:ph type="body" idx="4294967295"/>
          </p:nvPr>
        </p:nvSpPr>
        <p:spPr>
          <a:xfrm>
            <a:off x="575894" y="2100026"/>
            <a:ext cx="11029616" cy="4680856"/>
          </a:xfrm>
        </p:spPr>
        <p:txBody>
          <a:bodyPr>
            <a:normAutofit fontScale="55000" lnSpcReduction="20000"/>
          </a:bodyPr>
          <a:lstStyle/>
          <a:p>
            <a:pPr>
              <a:buSzPct val="85000"/>
            </a:pPr>
            <a:r>
              <a:rPr lang="en-US" sz="4000" b="1" dirty="0"/>
              <a:t>Ohio Safety Officers College Memorial Fund </a:t>
            </a:r>
            <a:r>
              <a:rPr lang="en-US" sz="4000" dirty="0"/>
              <a:t>–</a:t>
            </a:r>
            <a:r>
              <a:rPr lang="en-US" sz="4000" b="1" dirty="0"/>
              <a:t> </a:t>
            </a:r>
            <a:r>
              <a:rPr lang="en-US" sz="3500" dirty="0"/>
              <a:t>covers </a:t>
            </a:r>
            <a:r>
              <a:rPr lang="en-US" sz="3500" b="1" dirty="0"/>
              <a:t>100%</a:t>
            </a:r>
            <a:r>
              <a:rPr lang="en-US" sz="3500" dirty="0"/>
              <a:t> of tuition and fees at public colleges and $10,692 at private colleges.</a:t>
            </a:r>
          </a:p>
          <a:p>
            <a:pPr>
              <a:buSzPct val="85000"/>
            </a:pPr>
            <a:endParaRPr lang="en-US" sz="2200" dirty="0"/>
          </a:p>
          <a:p>
            <a:pPr>
              <a:buSzPct val="85000"/>
            </a:pPr>
            <a:r>
              <a:rPr lang="en-US" sz="4000" b="1" dirty="0"/>
              <a:t>Ohio National Guard (ONG) </a:t>
            </a:r>
            <a:r>
              <a:rPr lang="en-US" sz="4000" dirty="0"/>
              <a:t>–</a:t>
            </a:r>
            <a:r>
              <a:rPr lang="en-US" sz="4000" b="1" dirty="0"/>
              <a:t> </a:t>
            </a:r>
            <a:r>
              <a:rPr lang="en-US" sz="3500" dirty="0"/>
              <a:t>covers </a:t>
            </a:r>
            <a:r>
              <a:rPr lang="en-US" sz="3500" b="1" dirty="0"/>
              <a:t>100%</a:t>
            </a:r>
            <a:r>
              <a:rPr lang="en-US" sz="3500" dirty="0"/>
              <a:t> of instructional and general fee charges at public institutions and an equivalent amount at private colleges after considering federal aid and Department of Defense funding.</a:t>
            </a:r>
          </a:p>
          <a:p>
            <a:pPr>
              <a:buSzPct val="85000"/>
            </a:pPr>
            <a:endParaRPr lang="en-US" sz="2400" dirty="0"/>
          </a:p>
          <a:p>
            <a:pPr>
              <a:buSzPct val="85000"/>
            </a:pPr>
            <a:r>
              <a:rPr lang="en-US" sz="4000" b="1" dirty="0"/>
              <a:t>Ohio War Orphans </a:t>
            </a:r>
            <a:r>
              <a:rPr lang="en-US" sz="4000" dirty="0"/>
              <a:t>–</a:t>
            </a:r>
            <a:r>
              <a:rPr lang="en-US" sz="4000" b="1" dirty="0"/>
              <a:t> </a:t>
            </a:r>
            <a:r>
              <a:rPr lang="en-US" sz="3500" dirty="0"/>
              <a:t>covers </a:t>
            </a:r>
            <a:r>
              <a:rPr lang="en-US" sz="3500" b="1" dirty="0"/>
              <a:t>83% </a:t>
            </a:r>
            <a:r>
              <a:rPr lang="en-US" sz="3500" dirty="0"/>
              <a:t>of tuition and general fees at public colleges and $6,490 at private colleges.</a:t>
            </a:r>
          </a:p>
          <a:p>
            <a:pPr>
              <a:buSzPct val="85000"/>
            </a:pPr>
            <a:endParaRPr lang="en-US" sz="2400" dirty="0"/>
          </a:p>
          <a:p>
            <a:r>
              <a:rPr lang="en-US" sz="4000" b="1" dirty="0"/>
              <a:t>Nursing Education Assistance Loan Program (NEALP)</a:t>
            </a:r>
          </a:p>
          <a:p>
            <a:pPr lvl="1">
              <a:buFont typeface="Verdana" panose="02070309020205020404" pitchFamily="49" charset="0"/>
              <a:buChar char="o"/>
            </a:pPr>
            <a:r>
              <a:rPr lang="en-US" sz="3600" dirty="0"/>
              <a:t>Loan forgiveness program</a:t>
            </a:r>
          </a:p>
          <a:p>
            <a:pPr lvl="1">
              <a:buFont typeface="Verdana" panose="02070309020205020404" pitchFamily="49" charset="0"/>
              <a:buChar char="o"/>
            </a:pPr>
            <a:r>
              <a:rPr lang="en-US" sz="3600" dirty="0"/>
              <a:t>RN = $1,650</a:t>
            </a:r>
          </a:p>
          <a:p>
            <a:pPr lvl="1">
              <a:buFont typeface="Verdana" panose="02070309020205020404" pitchFamily="49" charset="0"/>
              <a:buChar char="o"/>
            </a:pPr>
            <a:r>
              <a:rPr lang="en-US" sz="3600" dirty="0"/>
              <a:t>Nurse Educators = $6,000</a:t>
            </a:r>
          </a:p>
        </p:txBody>
      </p:sp>
    </p:spTree>
    <p:extLst>
      <p:ext uri="{BB962C8B-B14F-4D97-AF65-F5344CB8AC3E}">
        <p14:creationId xmlns:p14="http://schemas.microsoft.com/office/powerpoint/2010/main" val="3784612082"/>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Google Shape;189;p12">
            <a:extLst>
              <a:ext uri="{FF2B5EF4-FFF2-40B4-BE49-F238E27FC236}">
                <a16:creationId xmlns:a16="http://schemas.microsoft.com/office/drawing/2014/main" id="{096BDFFF-DC8A-48CA-9274-0C912F403397}"/>
              </a:ext>
            </a:extLst>
          </p:cNvPr>
          <p:cNvSpPr txBox="1">
            <a:spLocks noGrp="1"/>
          </p:cNvSpPr>
          <p:nvPr>
            <p:ph type="title"/>
          </p:nvPr>
        </p:nvSpPr>
        <p:spPr>
          <a:prstGeom prst="rect">
            <a:avLst/>
          </a:prstGeom>
        </p:spPr>
        <p:txBody>
          <a:bodyPr spcFirstLastPara="1" vert="horz" wrap="square" lIns="121900" tIns="121900" rIns="121900" bIns="121900" rtlCol="0" anchor="b" anchorCtr="0">
            <a:noAutofit/>
          </a:bodyPr>
          <a:lstStyle/>
          <a:p>
            <a:pPr lvl="0"/>
            <a:r>
              <a:rPr lang="en-US" sz="3200" dirty="0">
                <a:solidFill>
                  <a:schemeClr val="bg1"/>
                </a:solidFill>
              </a:rPr>
              <a:t>OTHER AID PROGRAMS</a:t>
            </a:r>
            <a:endParaRPr sz="3200" dirty="0"/>
          </a:p>
        </p:txBody>
      </p:sp>
      <p:sp>
        <p:nvSpPr>
          <p:cNvPr id="3" name="Content Placeholder 2"/>
          <p:cNvSpPr>
            <a:spLocks noGrp="1"/>
          </p:cNvSpPr>
          <p:nvPr>
            <p:ph type="body" idx="4294967295"/>
          </p:nvPr>
        </p:nvSpPr>
        <p:spPr>
          <a:xfrm>
            <a:off x="575894" y="1930472"/>
            <a:ext cx="11029616" cy="4822370"/>
          </a:xfrm>
        </p:spPr>
        <p:txBody>
          <a:bodyPr>
            <a:noAutofit/>
          </a:bodyPr>
          <a:lstStyle/>
          <a:p>
            <a:pPr marL="0" indent="0">
              <a:buSzPct val="85000"/>
              <a:buNone/>
            </a:pPr>
            <a:r>
              <a:rPr lang="en-US" dirty="0"/>
              <a:t>Require additional action beyond filing the FAFSA</a:t>
            </a:r>
          </a:p>
          <a:p>
            <a:pPr lvl="1">
              <a:buSzPct val="85000"/>
            </a:pPr>
            <a:r>
              <a:rPr lang="en-US" sz="2000" b="1" dirty="0"/>
              <a:t>Safety Officers </a:t>
            </a:r>
            <a:r>
              <a:rPr lang="en-US" sz="2000" dirty="0"/>
              <a:t>– Student must submit eligibility documents to the college/university</a:t>
            </a:r>
          </a:p>
          <a:p>
            <a:pPr lvl="1">
              <a:spcAft>
                <a:spcPts val="3000"/>
              </a:spcAft>
              <a:buSzPct val="85000"/>
            </a:pPr>
            <a:r>
              <a:rPr lang="en-US" sz="2000" b="1" dirty="0"/>
              <a:t>War Orphans, NEALP &amp; ONG </a:t>
            </a:r>
            <a:r>
              <a:rPr lang="en-US" sz="2000" dirty="0"/>
              <a:t>– Must complete supplemental application</a:t>
            </a:r>
            <a:endParaRPr lang="en-US" sz="2000" b="1" dirty="0"/>
          </a:p>
          <a:p>
            <a:pPr marL="0" indent="0">
              <a:buSzPct val="85000"/>
              <a:buNone/>
            </a:pPr>
            <a:r>
              <a:rPr lang="en-US" dirty="0"/>
              <a:t>Some programs have a service/work component</a:t>
            </a:r>
          </a:p>
          <a:p>
            <a:pPr lvl="1">
              <a:buSzPct val="85000"/>
            </a:pPr>
            <a:r>
              <a:rPr lang="en-US" sz="2000" b="1" dirty="0"/>
              <a:t>ONG </a:t>
            </a:r>
            <a:r>
              <a:rPr lang="en-US" sz="2000" dirty="0"/>
              <a:t>– Must serve in Ohio National Guard</a:t>
            </a:r>
            <a:endParaRPr lang="en-US" sz="2000" b="1" dirty="0"/>
          </a:p>
          <a:p>
            <a:pPr lvl="1">
              <a:buSzPct val="85000"/>
            </a:pPr>
            <a:r>
              <a:rPr lang="en-US" sz="2000" b="1" dirty="0"/>
              <a:t>NEALP </a:t>
            </a:r>
            <a:r>
              <a:rPr lang="en-US" sz="2000" dirty="0"/>
              <a:t>– Must complete 4 years of post-graduation employment in Ohio</a:t>
            </a:r>
            <a:endParaRPr lang="en-US" sz="2000" b="1" dirty="0"/>
          </a:p>
          <a:p>
            <a:pPr marL="36000" indent="0" algn="ctr">
              <a:spcAft>
                <a:spcPts val="0"/>
              </a:spcAft>
              <a:buSzPct val="85000"/>
              <a:buNone/>
            </a:pPr>
            <a:endParaRPr lang="en-US" sz="2400" dirty="0"/>
          </a:p>
          <a:p>
            <a:pPr marL="36000" indent="0" algn="ctr">
              <a:spcAft>
                <a:spcPts val="0"/>
              </a:spcAft>
              <a:buSzPct val="85000"/>
              <a:buNone/>
            </a:pPr>
            <a:r>
              <a:rPr lang="en-US" sz="2400" dirty="0"/>
              <a:t>Full eligibility information:</a:t>
            </a:r>
          </a:p>
          <a:p>
            <a:pPr marL="36000" indent="0" algn="ctr">
              <a:buSzPct val="85000"/>
              <a:buNone/>
            </a:pPr>
            <a:r>
              <a:rPr lang="en-US" sz="2400" dirty="0">
                <a:hlinkClick r:id="rId3"/>
              </a:rPr>
              <a:t>highered.ohio.gov</a:t>
            </a:r>
            <a:endParaRPr lang="en-US" sz="2200" dirty="0"/>
          </a:p>
        </p:txBody>
      </p:sp>
    </p:spTree>
    <p:extLst>
      <p:ext uri="{BB962C8B-B14F-4D97-AF65-F5344CB8AC3E}">
        <p14:creationId xmlns:p14="http://schemas.microsoft.com/office/powerpoint/2010/main" val="120738368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14"/>
          <p:cNvSpPr txBox="1">
            <a:spLocks noGrp="1"/>
          </p:cNvSpPr>
          <p:nvPr>
            <p:ph type="ctrTitle"/>
          </p:nvPr>
        </p:nvSpPr>
        <p:spPr>
          <a:xfrm>
            <a:off x="708945" y="3932464"/>
            <a:ext cx="10461818" cy="1475013"/>
          </a:xfrm>
          <a:prstGeom prst="rect">
            <a:avLst/>
          </a:prstGeom>
        </p:spPr>
        <p:txBody>
          <a:bodyPr spcFirstLastPara="1" vert="horz" wrap="square" lIns="121900" tIns="121900" rIns="121900" bIns="121900" rtlCol="0" anchor="b" anchorCtr="0">
            <a:noAutofit/>
          </a:bodyPr>
          <a:lstStyle/>
          <a:p>
            <a:r>
              <a:rPr lang="en-US" sz="4400" dirty="0">
                <a:solidFill>
                  <a:schemeClr val="bg1"/>
                </a:solidFill>
              </a:rPr>
              <a:t>Financial Aid Notifications</a:t>
            </a:r>
          </a:p>
        </p:txBody>
      </p:sp>
    </p:spTree>
    <p:extLst>
      <p:ext uri="{BB962C8B-B14F-4D97-AF65-F5344CB8AC3E}">
        <p14:creationId xmlns:p14="http://schemas.microsoft.com/office/powerpoint/2010/main" val="208585962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017E0BD-CCA7-4DE1-8E5A-E4E12C688389}"/>
              </a:ext>
            </a:extLst>
          </p:cNvPr>
          <p:cNvSpPr>
            <a:spLocks noGrp="1"/>
          </p:cNvSpPr>
          <p:nvPr>
            <p:ph type="title"/>
          </p:nvPr>
        </p:nvSpPr>
        <p:spPr/>
        <p:txBody>
          <a:bodyPr anchor="b" anchorCtr="0">
            <a:normAutofit/>
          </a:bodyPr>
          <a:lstStyle/>
          <a:p>
            <a:r>
              <a:rPr lang="en-US" cap="none" dirty="0"/>
              <a:t>Financial Aid Offers</a:t>
            </a:r>
          </a:p>
        </p:txBody>
      </p:sp>
      <p:graphicFrame>
        <p:nvGraphicFramePr>
          <p:cNvPr id="9" name="Content Placeholder 4">
            <a:extLst>
              <a:ext uri="{FF2B5EF4-FFF2-40B4-BE49-F238E27FC236}">
                <a16:creationId xmlns:a16="http://schemas.microsoft.com/office/drawing/2014/main" id="{70E1E6D8-B297-48CE-9B77-45B214B59A22}"/>
              </a:ext>
            </a:extLst>
          </p:cNvPr>
          <p:cNvGraphicFramePr>
            <a:graphicFrameLocks noGrp="1"/>
          </p:cNvGraphicFramePr>
          <p:nvPr>
            <p:ph idx="4294967295"/>
            <p:extLst>
              <p:ext uri="{D42A27DB-BD31-4B8C-83A1-F6EECF244321}">
                <p14:modId xmlns:p14="http://schemas.microsoft.com/office/powerpoint/2010/main" val="1265279891"/>
              </p:ext>
            </p:extLst>
          </p:nvPr>
        </p:nvGraphicFramePr>
        <p:xfrm>
          <a:off x="5321147" y="1683562"/>
          <a:ext cx="6297975" cy="50036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F176479F-236B-C0BD-CF45-B588576003C4}"/>
              </a:ext>
            </a:extLst>
          </p:cNvPr>
          <p:cNvSpPr txBox="1"/>
          <p:nvPr/>
        </p:nvSpPr>
        <p:spPr>
          <a:xfrm>
            <a:off x="778101" y="3031238"/>
            <a:ext cx="3584579" cy="2308324"/>
          </a:xfrm>
          <a:prstGeom prst="rect">
            <a:avLst/>
          </a:prstGeom>
          <a:noFill/>
        </p:spPr>
        <p:txBody>
          <a:bodyPr wrap="square">
            <a:spAutoFit/>
          </a:bodyPr>
          <a:lstStyle/>
          <a:p>
            <a:r>
              <a:rPr kumimoji="0" lang="en-US" sz="2400" b="0" i="0" u="none" strike="noStrike" kern="1200" cap="none" spc="0" normalizeH="0" baseline="0" noProof="0" dirty="0">
                <a:ln>
                  <a:noFill/>
                </a:ln>
                <a:solidFill>
                  <a:srgbClr val="2683C6"/>
                </a:solidFill>
                <a:effectLst/>
                <a:uLnTx/>
                <a:uFillTx/>
                <a:latin typeface="Verdana" panose="020B0604030504040204" pitchFamily="34" charset="0"/>
                <a:ea typeface="Verdana" panose="020B0604030504040204" pitchFamily="34" charset="0"/>
                <a:cs typeface="Calibri" panose="020F0502020204030204" pitchFamily="34" charset="0"/>
                <a:sym typeface="Roboto Condensed Light"/>
              </a:rPr>
              <a:t>Overview provided by each college listed on the FAFSA at which the student has been accepted</a:t>
            </a:r>
            <a:r>
              <a:rPr lang="en-US" sz="2400" dirty="0">
                <a:solidFill>
                  <a:srgbClr val="2683C6"/>
                </a:solidFill>
                <a:latin typeface="Verdana" panose="020B0604030504040204" pitchFamily="34" charset="0"/>
                <a:ea typeface="Verdana" panose="020B0604030504040204" pitchFamily="34" charset="0"/>
                <a:cs typeface="Calibri" panose="020F0502020204030204" pitchFamily="34" charset="0"/>
                <a:sym typeface="Roboto Condensed Light"/>
              </a:rPr>
              <a:t> and covers one academic year.</a:t>
            </a:r>
            <a:endParaRPr lang="en-US" sz="2400"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5738311"/>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52043D32-5A20-437C-863E-6EE108CFA88B}"/>
              </a:ext>
            </a:extLst>
          </p:cNvPr>
          <p:cNvSpPr>
            <a:spLocks noGrp="1"/>
          </p:cNvSpPr>
          <p:nvPr>
            <p:ph type="title"/>
          </p:nvPr>
        </p:nvSpPr>
        <p:spPr/>
        <p:txBody>
          <a:bodyPr>
            <a:normAutofit/>
          </a:bodyPr>
          <a:lstStyle/>
          <a:p>
            <a:r>
              <a:rPr lang="en-US" sz="3600" dirty="0"/>
              <a:t>OFFER NOTIFICATION Example #1</a:t>
            </a:r>
          </a:p>
        </p:txBody>
      </p:sp>
      <p:pic>
        <p:nvPicPr>
          <p:cNvPr id="14" name="Content Placeholder 13">
            <a:extLst>
              <a:ext uri="{FF2B5EF4-FFF2-40B4-BE49-F238E27FC236}">
                <a16:creationId xmlns:a16="http://schemas.microsoft.com/office/drawing/2014/main" id="{4C1FD358-E015-4443-BE16-2CF96599F7B4}"/>
              </a:ext>
            </a:extLst>
          </p:cNvPr>
          <p:cNvPicPr>
            <a:picLocks noGrp="1" noChangeAspect="1"/>
          </p:cNvPicPr>
          <p:nvPr>
            <p:ph sz="half" idx="1"/>
          </p:nvPr>
        </p:nvPicPr>
        <p:blipFill rotWithShape="1">
          <a:blip r:embed="rId3"/>
          <a:srcRect t="13818"/>
          <a:stretch/>
        </p:blipFill>
        <p:spPr>
          <a:xfrm>
            <a:off x="5659687" y="2156279"/>
            <a:ext cx="6345556" cy="4340747"/>
          </a:xfrm>
        </p:spPr>
      </p:pic>
      <p:sp>
        <p:nvSpPr>
          <p:cNvPr id="12" name="Content Placeholder 11">
            <a:extLst>
              <a:ext uri="{FF2B5EF4-FFF2-40B4-BE49-F238E27FC236}">
                <a16:creationId xmlns:a16="http://schemas.microsoft.com/office/drawing/2014/main" id="{9176B08A-5FC8-4145-BA88-51381893BB8F}"/>
              </a:ext>
            </a:extLst>
          </p:cNvPr>
          <p:cNvSpPr>
            <a:spLocks noGrp="1"/>
          </p:cNvSpPr>
          <p:nvPr>
            <p:ph sz="half" idx="2"/>
          </p:nvPr>
        </p:nvSpPr>
        <p:spPr>
          <a:xfrm>
            <a:off x="439578" y="2359024"/>
            <a:ext cx="5422392" cy="3633047"/>
          </a:xfrm>
        </p:spPr>
        <p:txBody>
          <a:bodyPr/>
          <a:lstStyle/>
          <a:p>
            <a:r>
              <a:rPr lang="en-US" dirty="0"/>
              <a:t>Provides details of COA (Cost of Attendance)</a:t>
            </a:r>
            <a:br>
              <a:rPr lang="en-US" dirty="0"/>
            </a:br>
            <a:endParaRPr lang="en-US" dirty="0"/>
          </a:p>
          <a:p>
            <a:r>
              <a:rPr lang="en-US" dirty="0"/>
              <a:t>Work-study awards are not guarantee of a job and do not apply to a student’s account.</a:t>
            </a:r>
          </a:p>
          <a:p>
            <a:endParaRPr lang="en-US" dirty="0"/>
          </a:p>
          <a:p>
            <a:pPr marL="0" indent="0">
              <a:buNone/>
            </a:pPr>
            <a:endParaRPr lang="en-US" dirty="0"/>
          </a:p>
        </p:txBody>
      </p:sp>
      <p:sp>
        <p:nvSpPr>
          <p:cNvPr id="2" name="Rectangle 1">
            <a:extLst>
              <a:ext uri="{FF2B5EF4-FFF2-40B4-BE49-F238E27FC236}">
                <a16:creationId xmlns:a16="http://schemas.microsoft.com/office/drawing/2014/main" id="{3EC08211-E85B-F1B7-93F0-74B9FE091D06}"/>
              </a:ext>
            </a:extLst>
          </p:cNvPr>
          <p:cNvSpPr/>
          <p:nvPr/>
        </p:nvSpPr>
        <p:spPr>
          <a:xfrm>
            <a:off x="6240880" y="3976401"/>
            <a:ext cx="5305257" cy="2190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ndParaRPr>
          </a:p>
        </p:txBody>
      </p:sp>
      <p:sp>
        <p:nvSpPr>
          <p:cNvPr id="3" name="TextBox 2">
            <a:extLst>
              <a:ext uri="{FF2B5EF4-FFF2-40B4-BE49-F238E27FC236}">
                <a16:creationId xmlns:a16="http://schemas.microsoft.com/office/drawing/2014/main" id="{B5CD271F-9E11-4668-13D9-E94F802F0440}"/>
              </a:ext>
            </a:extLst>
          </p:cNvPr>
          <p:cNvSpPr txBox="1"/>
          <p:nvPr/>
        </p:nvSpPr>
        <p:spPr>
          <a:xfrm>
            <a:off x="10869862" y="5978513"/>
            <a:ext cx="676275" cy="215444"/>
          </a:xfrm>
          <a:prstGeom prst="rect">
            <a:avLst/>
          </a:prstGeom>
          <a:solidFill>
            <a:schemeClr val="tx1"/>
          </a:solidFill>
        </p:spPr>
        <p:txBody>
          <a:bodyPr wrap="square" rtlCol="0">
            <a:spAutoFit/>
          </a:bodyPr>
          <a:lstStyle/>
          <a:p>
            <a:r>
              <a:rPr lang="en-US" sz="800" dirty="0">
                <a:solidFill>
                  <a:schemeClr val="bg1"/>
                </a:solidFill>
                <a:latin typeface="Verdana" panose="020B0604030504040204" pitchFamily="34" charset="0"/>
              </a:rPr>
              <a:t>$26,400</a:t>
            </a:r>
          </a:p>
        </p:txBody>
      </p:sp>
      <p:sp>
        <p:nvSpPr>
          <p:cNvPr id="5" name="Rectangle 4">
            <a:extLst>
              <a:ext uri="{FF2B5EF4-FFF2-40B4-BE49-F238E27FC236}">
                <a16:creationId xmlns:a16="http://schemas.microsoft.com/office/drawing/2014/main" id="{204C1160-8A73-6A8C-B1ED-9546871FE536}"/>
              </a:ext>
            </a:extLst>
          </p:cNvPr>
          <p:cNvSpPr/>
          <p:nvPr/>
        </p:nvSpPr>
        <p:spPr>
          <a:xfrm>
            <a:off x="439578" y="2342450"/>
            <a:ext cx="5012983" cy="949192"/>
          </a:xfrm>
          <a:prstGeom prst="rect">
            <a:avLst/>
          </a:prstGeom>
          <a:noFill/>
          <a:ln w="57150">
            <a:solidFill>
              <a:srgbClr val="4AD1D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ndParaRPr>
          </a:p>
        </p:txBody>
      </p:sp>
      <p:sp>
        <p:nvSpPr>
          <p:cNvPr id="6" name="Rectangle 5">
            <a:extLst>
              <a:ext uri="{FF2B5EF4-FFF2-40B4-BE49-F238E27FC236}">
                <a16:creationId xmlns:a16="http://schemas.microsoft.com/office/drawing/2014/main" id="{C6E48D31-95CF-BD87-B08A-2C7516071197}"/>
              </a:ext>
            </a:extLst>
          </p:cNvPr>
          <p:cNvSpPr/>
          <p:nvPr/>
        </p:nvSpPr>
        <p:spPr>
          <a:xfrm>
            <a:off x="6240878" y="2378462"/>
            <a:ext cx="3247859" cy="1138478"/>
          </a:xfrm>
          <a:prstGeom prst="rect">
            <a:avLst/>
          </a:prstGeom>
          <a:noFill/>
          <a:ln w="57150">
            <a:solidFill>
              <a:srgbClr val="4AD1D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ndParaRPr>
          </a:p>
        </p:txBody>
      </p:sp>
      <p:sp>
        <p:nvSpPr>
          <p:cNvPr id="7" name="Rectangle 6">
            <a:extLst>
              <a:ext uri="{FF2B5EF4-FFF2-40B4-BE49-F238E27FC236}">
                <a16:creationId xmlns:a16="http://schemas.microsoft.com/office/drawing/2014/main" id="{CD4F3095-E018-197A-2E3B-AD4A17A28AA0}"/>
              </a:ext>
            </a:extLst>
          </p:cNvPr>
          <p:cNvSpPr/>
          <p:nvPr/>
        </p:nvSpPr>
        <p:spPr>
          <a:xfrm>
            <a:off x="437389" y="3742731"/>
            <a:ext cx="5335774" cy="1798251"/>
          </a:xfrm>
          <a:prstGeom prst="rect">
            <a:avLst/>
          </a:prstGeom>
          <a:noFill/>
          <a:ln w="57150">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ndParaRPr>
          </a:p>
        </p:txBody>
      </p:sp>
      <p:sp>
        <p:nvSpPr>
          <p:cNvPr id="8" name="Rectangle 7">
            <a:extLst>
              <a:ext uri="{FF2B5EF4-FFF2-40B4-BE49-F238E27FC236}">
                <a16:creationId xmlns:a16="http://schemas.microsoft.com/office/drawing/2014/main" id="{3B8BCF06-F056-42E5-EBE4-567AA9F61858}"/>
              </a:ext>
            </a:extLst>
          </p:cNvPr>
          <p:cNvSpPr/>
          <p:nvPr/>
        </p:nvSpPr>
        <p:spPr>
          <a:xfrm>
            <a:off x="6247404" y="5631747"/>
            <a:ext cx="5305257" cy="182880"/>
          </a:xfrm>
          <a:prstGeom prst="rect">
            <a:avLst/>
          </a:prstGeom>
          <a:noFill/>
          <a:ln w="38100">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ndParaRPr>
          </a:p>
        </p:txBody>
      </p:sp>
      <p:sp>
        <p:nvSpPr>
          <p:cNvPr id="9" name="Rectangle 8">
            <a:extLst>
              <a:ext uri="{FF2B5EF4-FFF2-40B4-BE49-F238E27FC236}">
                <a16:creationId xmlns:a16="http://schemas.microsoft.com/office/drawing/2014/main" id="{77AD0640-AFCD-69E0-A420-35EC876352FE}"/>
              </a:ext>
            </a:extLst>
          </p:cNvPr>
          <p:cNvSpPr/>
          <p:nvPr/>
        </p:nvSpPr>
        <p:spPr>
          <a:xfrm>
            <a:off x="6240879" y="4195476"/>
            <a:ext cx="5348568" cy="333374"/>
          </a:xfrm>
          <a:prstGeom prst="rect">
            <a:avLst/>
          </a:prstGeom>
          <a:noFill/>
          <a:ln w="38100">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ndParaRPr>
          </a:p>
        </p:txBody>
      </p:sp>
    </p:spTree>
    <p:extLst>
      <p:ext uri="{BB962C8B-B14F-4D97-AF65-F5344CB8AC3E}">
        <p14:creationId xmlns:p14="http://schemas.microsoft.com/office/powerpoint/2010/main" val="62665831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52043D32-5A20-437C-863E-6EE108CFA88B}"/>
              </a:ext>
            </a:extLst>
          </p:cNvPr>
          <p:cNvSpPr>
            <a:spLocks noGrp="1"/>
          </p:cNvSpPr>
          <p:nvPr>
            <p:ph type="title"/>
          </p:nvPr>
        </p:nvSpPr>
        <p:spPr>
          <a:xfrm>
            <a:off x="593288" y="765944"/>
            <a:ext cx="11029616" cy="988332"/>
          </a:xfrm>
        </p:spPr>
        <p:txBody>
          <a:bodyPr>
            <a:normAutofit/>
          </a:bodyPr>
          <a:lstStyle/>
          <a:p>
            <a:r>
              <a:rPr lang="en-US" sz="3600" dirty="0"/>
              <a:t>OFFER NOTIFICATION Example #2</a:t>
            </a:r>
          </a:p>
        </p:txBody>
      </p:sp>
      <p:sp>
        <p:nvSpPr>
          <p:cNvPr id="12" name="Content Placeholder 11">
            <a:extLst>
              <a:ext uri="{FF2B5EF4-FFF2-40B4-BE49-F238E27FC236}">
                <a16:creationId xmlns:a16="http://schemas.microsoft.com/office/drawing/2014/main" id="{9176B08A-5FC8-4145-BA88-51381893BB8F}"/>
              </a:ext>
            </a:extLst>
          </p:cNvPr>
          <p:cNvSpPr>
            <a:spLocks noGrp="1"/>
          </p:cNvSpPr>
          <p:nvPr>
            <p:ph sz="half" idx="2"/>
          </p:nvPr>
        </p:nvSpPr>
        <p:spPr>
          <a:xfrm>
            <a:off x="593288" y="2283618"/>
            <a:ext cx="5422392" cy="3949773"/>
          </a:xfrm>
        </p:spPr>
        <p:txBody>
          <a:bodyPr>
            <a:normAutofit lnSpcReduction="10000"/>
          </a:bodyPr>
          <a:lstStyle/>
          <a:p>
            <a:r>
              <a:rPr lang="en-US" dirty="0"/>
              <a:t>Expense are broken into Direct and Indirect costs.</a:t>
            </a:r>
            <a:br>
              <a:rPr lang="en-US" dirty="0"/>
            </a:br>
            <a:endParaRPr lang="en-US" sz="1100" dirty="0"/>
          </a:p>
          <a:p>
            <a:pPr lvl="1"/>
            <a:r>
              <a:rPr lang="en-US" dirty="0"/>
              <a:t>Direct: tuition, fees, housing</a:t>
            </a:r>
            <a:br>
              <a:rPr lang="en-US" dirty="0"/>
            </a:br>
            <a:endParaRPr lang="en-US" sz="1100" dirty="0"/>
          </a:p>
          <a:p>
            <a:pPr lvl="1"/>
            <a:r>
              <a:rPr lang="en-US" dirty="0"/>
              <a:t>Indirect: books, transportation, misc. expenses</a:t>
            </a:r>
            <a:br>
              <a:rPr lang="en-US" dirty="0"/>
            </a:br>
            <a:endParaRPr lang="en-US" sz="1100" dirty="0"/>
          </a:p>
          <a:p>
            <a:r>
              <a:rPr lang="en-US" dirty="0"/>
              <a:t>Separates ‘gift aid’ and ‘self-help’ options.</a:t>
            </a:r>
          </a:p>
          <a:p>
            <a:endParaRPr lang="en-US" dirty="0"/>
          </a:p>
          <a:p>
            <a:pPr marL="0" indent="0">
              <a:buNone/>
            </a:pPr>
            <a:endParaRPr lang="en-US" dirty="0"/>
          </a:p>
        </p:txBody>
      </p:sp>
      <p:pic>
        <p:nvPicPr>
          <p:cNvPr id="5" name="Content Placeholder 4">
            <a:extLst>
              <a:ext uri="{FF2B5EF4-FFF2-40B4-BE49-F238E27FC236}">
                <a16:creationId xmlns:a16="http://schemas.microsoft.com/office/drawing/2014/main" id="{393B0DEA-097B-4457-A576-04607427597E}"/>
              </a:ext>
            </a:extLst>
          </p:cNvPr>
          <p:cNvPicPr>
            <a:picLocks noGrp="1" noChangeAspect="1"/>
          </p:cNvPicPr>
          <p:nvPr>
            <p:ph sz="half" idx="1"/>
          </p:nvPr>
        </p:nvPicPr>
        <p:blipFill>
          <a:blip r:embed="rId3"/>
          <a:stretch>
            <a:fillRect/>
          </a:stretch>
        </p:blipFill>
        <p:spPr>
          <a:xfrm>
            <a:off x="6472294" y="1966018"/>
            <a:ext cx="5271795" cy="4713975"/>
          </a:xfrm>
        </p:spPr>
      </p:pic>
      <p:sp>
        <p:nvSpPr>
          <p:cNvPr id="2" name="Rectangle 1">
            <a:extLst>
              <a:ext uri="{FF2B5EF4-FFF2-40B4-BE49-F238E27FC236}">
                <a16:creationId xmlns:a16="http://schemas.microsoft.com/office/drawing/2014/main" id="{0391E1C2-9C3F-3DDB-0616-8C330CC11C46}"/>
              </a:ext>
            </a:extLst>
          </p:cNvPr>
          <p:cNvSpPr/>
          <p:nvPr/>
        </p:nvSpPr>
        <p:spPr>
          <a:xfrm>
            <a:off x="6597534" y="2068859"/>
            <a:ext cx="4933949" cy="542925"/>
          </a:xfrm>
          <a:prstGeom prst="rect">
            <a:avLst/>
          </a:prstGeom>
          <a:noFill/>
          <a:ln w="57150">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ndParaRPr>
          </a:p>
        </p:txBody>
      </p:sp>
      <p:sp>
        <p:nvSpPr>
          <p:cNvPr id="3" name="Rectangle 2">
            <a:extLst>
              <a:ext uri="{FF2B5EF4-FFF2-40B4-BE49-F238E27FC236}">
                <a16:creationId xmlns:a16="http://schemas.microsoft.com/office/drawing/2014/main" id="{3C6832C6-3702-5976-7443-76804A791569}"/>
              </a:ext>
            </a:extLst>
          </p:cNvPr>
          <p:cNvSpPr/>
          <p:nvPr/>
        </p:nvSpPr>
        <p:spPr>
          <a:xfrm>
            <a:off x="6597534" y="3114039"/>
            <a:ext cx="4933949" cy="457200"/>
          </a:xfrm>
          <a:prstGeom prst="rect">
            <a:avLst/>
          </a:prstGeom>
          <a:noFill/>
          <a:ln w="57150">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ndParaRPr>
          </a:p>
        </p:txBody>
      </p:sp>
      <p:sp>
        <p:nvSpPr>
          <p:cNvPr id="4" name="Rectangle 3">
            <a:extLst>
              <a:ext uri="{FF2B5EF4-FFF2-40B4-BE49-F238E27FC236}">
                <a16:creationId xmlns:a16="http://schemas.microsoft.com/office/drawing/2014/main" id="{FF0AB266-8C65-0A7A-A6AE-24E872DB4E26}"/>
              </a:ext>
            </a:extLst>
          </p:cNvPr>
          <p:cNvSpPr/>
          <p:nvPr/>
        </p:nvSpPr>
        <p:spPr>
          <a:xfrm>
            <a:off x="6597534" y="3688109"/>
            <a:ext cx="4933949" cy="306275"/>
          </a:xfrm>
          <a:prstGeom prst="rect">
            <a:avLst/>
          </a:prstGeom>
          <a:noFill/>
          <a:ln w="57150">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ndParaRPr>
          </a:p>
        </p:txBody>
      </p:sp>
      <p:sp>
        <p:nvSpPr>
          <p:cNvPr id="6" name="Rectangle 5">
            <a:extLst>
              <a:ext uri="{FF2B5EF4-FFF2-40B4-BE49-F238E27FC236}">
                <a16:creationId xmlns:a16="http://schemas.microsoft.com/office/drawing/2014/main" id="{9BB8CD4A-09E6-2A32-81FB-5E44D09C1C24}"/>
              </a:ext>
            </a:extLst>
          </p:cNvPr>
          <p:cNvSpPr/>
          <p:nvPr/>
        </p:nvSpPr>
        <p:spPr>
          <a:xfrm>
            <a:off x="593288" y="5208640"/>
            <a:ext cx="4933949" cy="1024751"/>
          </a:xfrm>
          <a:prstGeom prst="rect">
            <a:avLst/>
          </a:prstGeom>
          <a:noFill/>
          <a:ln w="57150">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ndParaRPr>
          </a:p>
        </p:txBody>
      </p:sp>
      <p:sp>
        <p:nvSpPr>
          <p:cNvPr id="7" name="Rectangle 6">
            <a:extLst>
              <a:ext uri="{FF2B5EF4-FFF2-40B4-BE49-F238E27FC236}">
                <a16:creationId xmlns:a16="http://schemas.microsoft.com/office/drawing/2014/main" id="{72A70874-5D7B-6192-E68F-32845D66ED69}"/>
              </a:ext>
            </a:extLst>
          </p:cNvPr>
          <p:cNvSpPr/>
          <p:nvPr/>
        </p:nvSpPr>
        <p:spPr>
          <a:xfrm>
            <a:off x="593288" y="2225483"/>
            <a:ext cx="5012983" cy="949192"/>
          </a:xfrm>
          <a:prstGeom prst="rect">
            <a:avLst/>
          </a:prstGeom>
          <a:noFill/>
          <a:ln w="57150">
            <a:solidFill>
              <a:srgbClr val="4AD1D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ndParaRPr>
          </a:p>
        </p:txBody>
      </p:sp>
      <p:sp>
        <p:nvSpPr>
          <p:cNvPr id="8" name="Rectangle 7">
            <a:extLst>
              <a:ext uri="{FF2B5EF4-FFF2-40B4-BE49-F238E27FC236}">
                <a16:creationId xmlns:a16="http://schemas.microsoft.com/office/drawing/2014/main" id="{4435E5C4-B13D-88D3-3BDD-E1519B1FC8B9}"/>
              </a:ext>
            </a:extLst>
          </p:cNvPr>
          <p:cNvSpPr/>
          <p:nvPr/>
        </p:nvSpPr>
        <p:spPr>
          <a:xfrm>
            <a:off x="6597534" y="2700079"/>
            <a:ext cx="4933949" cy="325665"/>
          </a:xfrm>
          <a:prstGeom prst="rect">
            <a:avLst/>
          </a:prstGeom>
          <a:noFill/>
          <a:ln w="57150">
            <a:solidFill>
              <a:srgbClr val="4AD1D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ndParaRPr>
          </a:p>
        </p:txBody>
      </p:sp>
    </p:spTree>
    <p:extLst>
      <p:ext uri="{BB962C8B-B14F-4D97-AF65-F5344CB8AC3E}">
        <p14:creationId xmlns:p14="http://schemas.microsoft.com/office/powerpoint/2010/main" val="170123729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3" name="Rectangle 2">
            <a:extLst>
              <a:ext uri="{FF2B5EF4-FFF2-40B4-BE49-F238E27FC236}">
                <a16:creationId xmlns:a16="http://schemas.microsoft.com/office/drawing/2014/main" id="{3946B4FC-91F8-41F9-9688-6D7CC4F3EB24}"/>
              </a:ext>
            </a:extLst>
          </p:cNvPr>
          <p:cNvSpPr/>
          <p:nvPr/>
        </p:nvSpPr>
        <p:spPr>
          <a:xfrm>
            <a:off x="443410" y="810985"/>
            <a:ext cx="3709568" cy="56769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ndParaRPr>
          </a:p>
        </p:txBody>
      </p:sp>
      <p:sp>
        <p:nvSpPr>
          <p:cNvPr id="189" name="Google Shape;189;p12"/>
          <p:cNvSpPr txBox="1">
            <a:spLocks noGrp="1"/>
          </p:cNvSpPr>
          <p:nvPr>
            <p:ph type="title"/>
          </p:nvPr>
        </p:nvSpPr>
        <p:spPr>
          <a:xfrm>
            <a:off x="664028" y="1166604"/>
            <a:ext cx="3321011" cy="4711539"/>
          </a:xfrm>
          <a:prstGeom prst="rect">
            <a:avLst/>
          </a:prstGeom>
        </p:spPr>
        <p:txBody>
          <a:bodyPr spcFirstLastPara="1" vert="horz" lIns="91440" tIns="45720" rIns="91440" bIns="45720" rtlCol="0" anchor="ctr" anchorCtr="0">
            <a:normAutofit/>
          </a:bodyPr>
          <a:lstStyle/>
          <a:p>
            <a:pPr algn="ctr"/>
            <a:r>
              <a:rPr lang="en-US" sz="3600" b="1" cap="none" dirty="0"/>
              <a:t>Step 1:</a:t>
            </a:r>
            <a:br>
              <a:rPr lang="en-US" sz="3600" b="1" cap="none" dirty="0"/>
            </a:br>
            <a:r>
              <a:rPr lang="en-US" sz="3600" b="1" cap="none" dirty="0">
                <a:solidFill>
                  <a:srgbClr val="2683C6"/>
                </a:solidFill>
              </a:rPr>
              <a:t> </a:t>
            </a:r>
            <a:br>
              <a:rPr lang="en-US" sz="3200" cap="none" dirty="0">
                <a:solidFill>
                  <a:srgbClr val="2683C6"/>
                </a:solidFill>
              </a:rPr>
            </a:br>
            <a:r>
              <a:rPr lang="en-US" sz="3200" cap="none" dirty="0"/>
              <a:t>Isolate cost of attendance (as best you can)</a:t>
            </a:r>
          </a:p>
        </p:txBody>
      </p:sp>
      <p:sp>
        <p:nvSpPr>
          <p:cNvPr id="2" name="Rectangle 1">
            <a:extLst>
              <a:ext uri="{FF2B5EF4-FFF2-40B4-BE49-F238E27FC236}">
                <a16:creationId xmlns:a16="http://schemas.microsoft.com/office/drawing/2014/main" id="{7EEB1E98-2823-415D-AC47-F2BAC2B88919}"/>
              </a:ext>
            </a:extLst>
          </p:cNvPr>
          <p:cNvSpPr/>
          <p:nvPr/>
        </p:nvSpPr>
        <p:spPr>
          <a:xfrm>
            <a:off x="4149854" y="585633"/>
            <a:ext cx="7860477" cy="5991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ndParaRPr>
          </a:p>
        </p:txBody>
      </p:sp>
      <p:pic>
        <p:nvPicPr>
          <p:cNvPr id="16" name="Picture 15">
            <a:extLst>
              <a:ext uri="{FF2B5EF4-FFF2-40B4-BE49-F238E27FC236}">
                <a16:creationId xmlns:a16="http://schemas.microsoft.com/office/drawing/2014/main" id="{54DA8D7A-1345-40B6-A73E-74EBCC1AB941}"/>
              </a:ext>
            </a:extLst>
          </p:cNvPr>
          <p:cNvPicPr>
            <a:picLocks noChangeAspect="1"/>
          </p:cNvPicPr>
          <p:nvPr/>
        </p:nvPicPr>
        <p:blipFill>
          <a:blip r:embed="rId3"/>
          <a:stretch>
            <a:fillRect/>
          </a:stretch>
        </p:blipFill>
        <p:spPr>
          <a:xfrm>
            <a:off x="4349952" y="4218233"/>
            <a:ext cx="7660379" cy="2182566"/>
          </a:xfrm>
          <a:prstGeom prst="rect">
            <a:avLst/>
          </a:prstGeom>
        </p:spPr>
      </p:pic>
      <p:pic>
        <p:nvPicPr>
          <p:cNvPr id="15" name="Picture 14">
            <a:extLst>
              <a:ext uri="{FF2B5EF4-FFF2-40B4-BE49-F238E27FC236}">
                <a16:creationId xmlns:a16="http://schemas.microsoft.com/office/drawing/2014/main" id="{4FEA33A3-603C-46D2-8726-A0F87B68851A}"/>
              </a:ext>
            </a:extLst>
          </p:cNvPr>
          <p:cNvPicPr>
            <a:picLocks noChangeAspect="1"/>
          </p:cNvPicPr>
          <p:nvPr/>
        </p:nvPicPr>
        <p:blipFill rotWithShape="1">
          <a:blip r:embed="rId4"/>
          <a:srcRect l="16455" t="2268" r="21154" b="27303"/>
          <a:stretch/>
        </p:blipFill>
        <p:spPr>
          <a:xfrm>
            <a:off x="4986354" y="690317"/>
            <a:ext cx="6190600" cy="2202645"/>
          </a:xfrm>
          <a:prstGeom prst="rect">
            <a:avLst/>
          </a:prstGeom>
        </p:spPr>
      </p:pic>
      <p:pic>
        <p:nvPicPr>
          <p:cNvPr id="4" name="Picture 3">
            <a:extLst>
              <a:ext uri="{FF2B5EF4-FFF2-40B4-BE49-F238E27FC236}">
                <a16:creationId xmlns:a16="http://schemas.microsoft.com/office/drawing/2014/main" id="{FD0DE815-DE64-DDF7-24BE-EBBC408C32D4}"/>
              </a:ext>
            </a:extLst>
          </p:cNvPr>
          <p:cNvPicPr>
            <a:picLocks noChangeAspect="1"/>
          </p:cNvPicPr>
          <p:nvPr/>
        </p:nvPicPr>
        <p:blipFill rotWithShape="1">
          <a:blip r:embed="rId4"/>
          <a:srcRect l="1308" t="73967" r="4150" b="1720"/>
          <a:stretch/>
        </p:blipFill>
        <p:spPr>
          <a:xfrm>
            <a:off x="4169329" y="2867159"/>
            <a:ext cx="7986342" cy="655214"/>
          </a:xfrm>
          <a:prstGeom prst="rect">
            <a:avLst/>
          </a:prstGeom>
        </p:spPr>
      </p:pic>
      <p:cxnSp>
        <p:nvCxnSpPr>
          <p:cNvPr id="6" name="Straight Connector 5">
            <a:extLst>
              <a:ext uri="{FF2B5EF4-FFF2-40B4-BE49-F238E27FC236}">
                <a16:creationId xmlns:a16="http://schemas.microsoft.com/office/drawing/2014/main" id="{3BCDC910-4447-857F-24A6-EB0770504AB8}"/>
              </a:ext>
            </a:extLst>
          </p:cNvPr>
          <p:cNvCxnSpPr>
            <a:cxnSpLocks/>
          </p:cNvCxnSpPr>
          <p:nvPr/>
        </p:nvCxnSpPr>
        <p:spPr>
          <a:xfrm>
            <a:off x="4836405" y="3770334"/>
            <a:ext cx="6709272" cy="0"/>
          </a:xfrm>
          <a:prstGeom prst="line">
            <a:avLst/>
          </a:prstGeom>
          <a:ln w="38100">
            <a:solidFill>
              <a:srgbClr val="1CADE4"/>
            </a:solidFill>
          </a:ln>
          <a:effectLst/>
        </p:spPr>
        <p:style>
          <a:lnRef idx="3">
            <a:schemeClr val="dk1"/>
          </a:lnRef>
          <a:fillRef idx="0">
            <a:schemeClr val="dk1"/>
          </a:fillRef>
          <a:effectRef idx="2">
            <a:schemeClr val="dk1"/>
          </a:effectRef>
          <a:fontRef idx="minor">
            <a:schemeClr val="tx1"/>
          </a:fontRef>
        </p:style>
      </p:cxnSp>
      <p:sp>
        <p:nvSpPr>
          <p:cNvPr id="12" name="Rectangle 11">
            <a:extLst>
              <a:ext uri="{FF2B5EF4-FFF2-40B4-BE49-F238E27FC236}">
                <a16:creationId xmlns:a16="http://schemas.microsoft.com/office/drawing/2014/main" id="{B0A22667-ED69-687F-B82F-ABB6C748FA03}"/>
              </a:ext>
            </a:extLst>
          </p:cNvPr>
          <p:cNvSpPr/>
          <p:nvPr/>
        </p:nvSpPr>
        <p:spPr>
          <a:xfrm>
            <a:off x="5336140" y="740891"/>
            <a:ext cx="5548525" cy="867390"/>
          </a:xfrm>
          <a:prstGeom prst="rect">
            <a:avLst/>
          </a:prstGeom>
          <a:noFill/>
          <a:ln w="57150">
            <a:solidFill>
              <a:srgbClr val="4AD1D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ndParaRPr>
          </a:p>
        </p:txBody>
      </p:sp>
      <p:sp>
        <p:nvSpPr>
          <p:cNvPr id="20" name="Rectangle 19">
            <a:extLst>
              <a:ext uri="{FF2B5EF4-FFF2-40B4-BE49-F238E27FC236}">
                <a16:creationId xmlns:a16="http://schemas.microsoft.com/office/drawing/2014/main" id="{80B446A5-563D-89B6-61F7-55956C9C6130}"/>
              </a:ext>
            </a:extLst>
          </p:cNvPr>
          <p:cNvSpPr/>
          <p:nvPr/>
        </p:nvSpPr>
        <p:spPr>
          <a:xfrm>
            <a:off x="4444984" y="4598894"/>
            <a:ext cx="7450164" cy="584723"/>
          </a:xfrm>
          <a:prstGeom prst="rect">
            <a:avLst/>
          </a:prstGeom>
          <a:noFill/>
          <a:ln w="28575">
            <a:solidFill>
              <a:srgbClr val="4AD1D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ndParaRPr>
          </a:p>
        </p:txBody>
      </p:sp>
      <p:sp>
        <p:nvSpPr>
          <p:cNvPr id="21" name="Rectangle 20">
            <a:extLst>
              <a:ext uri="{FF2B5EF4-FFF2-40B4-BE49-F238E27FC236}">
                <a16:creationId xmlns:a16="http://schemas.microsoft.com/office/drawing/2014/main" id="{66C41E6E-0BB9-37B1-F8C3-49B0F6FF676E}"/>
              </a:ext>
            </a:extLst>
          </p:cNvPr>
          <p:cNvSpPr/>
          <p:nvPr/>
        </p:nvSpPr>
        <p:spPr>
          <a:xfrm>
            <a:off x="4444983" y="5245827"/>
            <a:ext cx="7450165" cy="632316"/>
          </a:xfrm>
          <a:prstGeom prst="rect">
            <a:avLst/>
          </a:prstGeom>
          <a:noFill/>
          <a:ln w="28575">
            <a:solidFill>
              <a:srgbClr val="4AD1D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ndParaRPr>
          </a:p>
        </p:txBody>
      </p:sp>
    </p:spTree>
    <p:extLst>
      <p:ext uri="{BB962C8B-B14F-4D97-AF65-F5344CB8AC3E}">
        <p14:creationId xmlns:p14="http://schemas.microsoft.com/office/powerpoint/2010/main" val="8795513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4BA977A-BD15-81FE-83CF-2C4C35249245}"/>
              </a:ext>
            </a:extLst>
          </p:cNvPr>
          <p:cNvSpPr>
            <a:spLocks noGrp="1"/>
          </p:cNvSpPr>
          <p:nvPr>
            <p:ph type="title"/>
          </p:nvPr>
        </p:nvSpPr>
        <p:spPr/>
        <p:txBody>
          <a:bodyPr anchor="b" anchorCtr="0">
            <a:normAutofit/>
          </a:bodyPr>
          <a:lstStyle/>
          <a:p>
            <a:r>
              <a:rPr lang="en-US" sz="3200" dirty="0"/>
              <a:t>Changes for 2024-2025</a:t>
            </a:r>
          </a:p>
        </p:txBody>
      </p:sp>
      <p:sp>
        <p:nvSpPr>
          <p:cNvPr id="5" name="Content Placeholder 4">
            <a:extLst>
              <a:ext uri="{FF2B5EF4-FFF2-40B4-BE49-F238E27FC236}">
                <a16:creationId xmlns:a16="http://schemas.microsoft.com/office/drawing/2014/main" id="{9CC653E2-70B1-002D-A57B-3539497C8CA6}"/>
              </a:ext>
            </a:extLst>
          </p:cNvPr>
          <p:cNvSpPr>
            <a:spLocks noGrp="1"/>
          </p:cNvSpPr>
          <p:nvPr>
            <p:ph idx="1"/>
          </p:nvPr>
        </p:nvSpPr>
        <p:spPr>
          <a:xfrm>
            <a:off x="581193" y="2009791"/>
            <a:ext cx="11029615" cy="4848209"/>
          </a:xfrm>
        </p:spPr>
        <p:txBody>
          <a:bodyPr>
            <a:normAutofit lnSpcReduction="10000"/>
          </a:bodyPr>
          <a:lstStyle/>
          <a:p>
            <a:pPr marL="0" indent="0">
              <a:buNone/>
            </a:pPr>
            <a:r>
              <a:rPr lang="en-US" sz="2400" dirty="0"/>
              <a:t>Dependent student family size</a:t>
            </a:r>
            <a:br>
              <a:rPr lang="en-US" sz="2400" dirty="0"/>
            </a:br>
            <a:endParaRPr lang="en-US" sz="1100" dirty="0"/>
          </a:p>
          <a:p>
            <a:pPr marL="396875" indent="-304800"/>
            <a:r>
              <a:rPr lang="en-US" sz="2000" dirty="0"/>
              <a:t>The student and the student’s parent(s), are already included here</a:t>
            </a:r>
            <a:br>
              <a:rPr lang="en-US" sz="2000" dirty="0"/>
            </a:br>
            <a:endParaRPr lang="en-US" sz="1100" dirty="0"/>
          </a:p>
          <a:p>
            <a:pPr marL="396875" indent="-304800"/>
            <a:r>
              <a:rPr lang="en-US" sz="2000" dirty="0"/>
              <a:t>The student’s siblings if the following are true:</a:t>
            </a:r>
          </a:p>
          <a:p>
            <a:pPr marL="804863" lvl="1" indent="-342900">
              <a:buFont typeface="+mj-lt"/>
              <a:buAutoNum type="arabicPeriod"/>
            </a:pPr>
            <a:r>
              <a:rPr lang="en-US" sz="1600" dirty="0"/>
              <a:t>They live with the student’s parents (or live apart because of college enrollment),</a:t>
            </a:r>
          </a:p>
          <a:p>
            <a:pPr marL="804863" lvl="1" indent="-342900">
              <a:buFont typeface="+mj-lt"/>
              <a:buAutoNum type="arabicPeriod"/>
            </a:pPr>
            <a:r>
              <a:rPr lang="en-US" sz="1600" dirty="0"/>
              <a:t>They receive more than half of their support from the student’s parents, and</a:t>
            </a:r>
          </a:p>
          <a:p>
            <a:pPr marL="804863" lvl="1" indent="-342900">
              <a:buFont typeface="+mj-lt"/>
              <a:buAutoNum type="arabicPeriod"/>
            </a:pPr>
            <a:r>
              <a:rPr lang="en-US" sz="1600" dirty="0"/>
              <a:t>They will continue to receive more than half their support from the student’s parents during the award year.</a:t>
            </a:r>
            <a:br>
              <a:rPr lang="en-US" sz="1600" dirty="0"/>
            </a:br>
            <a:endParaRPr lang="en-US" sz="1100" dirty="0"/>
          </a:p>
          <a:p>
            <a:pPr marL="396875" indent="-304800"/>
            <a:r>
              <a:rPr lang="en-US" sz="2000" dirty="0"/>
              <a:t>Other persons if the following are true:</a:t>
            </a:r>
          </a:p>
          <a:p>
            <a:pPr marL="804863" lvl="1" indent="-342900">
              <a:buFont typeface="+mj-lt"/>
              <a:buAutoNum type="arabicPeriod"/>
            </a:pPr>
            <a:r>
              <a:rPr lang="en-US" sz="1600" dirty="0"/>
              <a:t>They live with the student’s parents,</a:t>
            </a:r>
          </a:p>
          <a:p>
            <a:pPr marL="804863" lvl="1" indent="-342900">
              <a:buFont typeface="+mj-lt"/>
              <a:buAutoNum type="arabicPeriod"/>
            </a:pPr>
            <a:r>
              <a:rPr lang="en-US" sz="1600" dirty="0"/>
              <a:t>They receive more than half of their support from the student’s parents, and</a:t>
            </a:r>
          </a:p>
          <a:p>
            <a:pPr marL="804863" lvl="1" indent="-342900">
              <a:buFont typeface="+mj-lt"/>
              <a:buAutoNum type="arabicPeriod"/>
            </a:pPr>
            <a:r>
              <a:rPr lang="en-US" sz="1600" dirty="0"/>
              <a:t>They will continue to receive more than half their support from the student’s parents during the award year.</a:t>
            </a:r>
          </a:p>
        </p:txBody>
      </p:sp>
    </p:spTree>
    <p:extLst>
      <p:ext uri="{BB962C8B-B14F-4D97-AF65-F5344CB8AC3E}">
        <p14:creationId xmlns:p14="http://schemas.microsoft.com/office/powerpoint/2010/main" val="1871487981"/>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3" name="Rectangle 2">
            <a:extLst>
              <a:ext uri="{FF2B5EF4-FFF2-40B4-BE49-F238E27FC236}">
                <a16:creationId xmlns:a16="http://schemas.microsoft.com/office/drawing/2014/main" id="{3946B4FC-91F8-41F9-9688-6D7CC4F3EB24}"/>
              </a:ext>
            </a:extLst>
          </p:cNvPr>
          <p:cNvSpPr/>
          <p:nvPr/>
        </p:nvSpPr>
        <p:spPr>
          <a:xfrm>
            <a:off x="443410" y="810985"/>
            <a:ext cx="3709568" cy="56769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latin typeface="Verdana" panose="020B0604030504040204" pitchFamily="34" charset="0"/>
            </a:endParaRPr>
          </a:p>
        </p:txBody>
      </p:sp>
      <p:sp>
        <p:nvSpPr>
          <p:cNvPr id="189" name="Google Shape;189;p12"/>
          <p:cNvSpPr txBox="1">
            <a:spLocks noGrp="1"/>
          </p:cNvSpPr>
          <p:nvPr>
            <p:ph type="title"/>
          </p:nvPr>
        </p:nvSpPr>
        <p:spPr>
          <a:xfrm>
            <a:off x="587830" y="1166604"/>
            <a:ext cx="3461974" cy="4711539"/>
          </a:xfrm>
          <a:prstGeom prst="rect">
            <a:avLst/>
          </a:prstGeom>
        </p:spPr>
        <p:txBody>
          <a:bodyPr spcFirstLastPara="1" vert="horz" lIns="91440" tIns="45720" rIns="91440" bIns="45720" rtlCol="0" anchor="ctr" anchorCtr="0">
            <a:normAutofit/>
          </a:bodyPr>
          <a:lstStyle/>
          <a:p>
            <a:pPr algn="ctr"/>
            <a:r>
              <a:rPr lang="en-US" sz="3600" b="1" cap="none" dirty="0"/>
              <a:t>Step 2:</a:t>
            </a:r>
            <a:r>
              <a:rPr lang="en-US" sz="3600" b="1" cap="none" dirty="0">
                <a:solidFill>
                  <a:srgbClr val="2683C6"/>
                </a:solidFill>
              </a:rPr>
              <a:t> </a:t>
            </a:r>
            <a:br>
              <a:rPr lang="en-US" sz="3600" b="1" cap="none" dirty="0">
                <a:solidFill>
                  <a:srgbClr val="2683C6"/>
                </a:solidFill>
              </a:rPr>
            </a:br>
            <a:br>
              <a:rPr lang="en-US" sz="3200" cap="none" dirty="0">
                <a:solidFill>
                  <a:srgbClr val="2683C6"/>
                </a:solidFill>
              </a:rPr>
            </a:br>
            <a:r>
              <a:rPr lang="en-US" sz="3200" cap="none" dirty="0"/>
              <a:t>Identify scholarships and grants</a:t>
            </a:r>
          </a:p>
        </p:txBody>
      </p:sp>
      <p:sp>
        <p:nvSpPr>
          <p:cNvPr id="2" name="Rectangle 1">
            <a:extLst>
              <a:ext uri="{FF2B5EF4-FFF2-40B4-BE49-F238E27FC236}">
                <a16:creationId xmlns:a16="http://schemas.microsoft.com/office/drawing/2014/main" id="{7EEB1E98-2823-415D-AC47-F2BAC2B88919}"/>
              </a:ext>
            </a:extLst>
          </p:cNvPr>
          <p:cNvSpPr/>
          <p:nvPr/>
        </p:nvSpPr>
        <p:spPr>
          <a:xfrm>
            <a:off x="4149854" y="549093"/>
            <a:ext cx="7860477" cy="58734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ndParaRPr>
          </a:p>
        </p:txBody>
      </p:sp>
      <p:grpSp>
        <p:nvGrpSpPr>
          <p:cNvPr id="17" name="Group 16">
            <a:extLst>
              <a:ext uri="{FF2B5EF4-FFF2-40B4-BE49-F238E27FC236}">
                <a16:creationId xmlns:a16="http://schemas.microsoft.com/office/drawing/2014/main" id="{F2449C72-C56D-4DE5-81A1-D64748FC7011}"/>
              </a:ext>
            </a:extLst>
          </p:cNvPr>
          <p:cNvGrpSpPr/>
          <p:nvPr/>
        </p:nvGrpSpPr>
        <p:grpSpPr>
          <a:xfrm>
            <a:off x="4201844" y="880655"/>
            <a:ext cx="7892450" cy="5428252"/>
            <a:chOff x="325582" y="1014411"/>
            <a:chExt cx="9023285" cy="5320156"/>
          </a:xfrm>
        </p:grpSpPr>
        <p:pic>
          <p:nvPicPr>
            <p:cNvPr id="18" name="Content Placeholder 4">
              <a:extLst>
                <a:ext uri="{FF2B5EF4-FFF2-40B4-BE49-F238E27FC236}">
                  <a16:creationId xmlns:a16="http://schemas.microsoft.com/office/drawing/2014/main" id="{779BCF93-B790-4E9D-A505-7ACC818A1EDE}"/>
                </a:ext>
              </a:extLst>
            </p:cNvPr>
            <p:cNvPicPr>
              <a:picLocks noChangeAspect="1"/>
            </p:cNvPicPr>
            <p:nvPr/>
          </p:nvPicPr>
          <p:blipFill>
            <a:blip r:embed="rId3"/>
            <a:stretch>
              <a:fillRect/>
            </a:stretch>
          </p:blipFill>
          <p:spPr>
            <a:xfrm>
              <a:off x="325582" y="1014411"/>
              <a:ext cx="8993020" cy="2106308"/>
            </a:xfrm>
            <a:prstGeom prst="rect">
              <a:avLst/>
            </a:prstGeom>
            <a:noFill/>
            <a:ln w="38100">
              <a:solidFill>
                <a:schemeClr val="tx1"/>
              </a:solidFill>
            </a:ln>
          </p:spPr>
        </p:pic>
        <p:pic>
          <p:nvPicPr>
            <p:cNvPr id="19" name="Content Placeholder 5">
              <a:extLst>
                <a:ext uri="{FF2B5EF4-FFF2-40B4-BE49-F238E27FC236}">
                  <a16:creationId xmlns:a16="http://schemas.microsoft.com/office/drawing/2014/main" id="{111EC793-951E-4C25-8F07-AB5B8ABF128F}"/>
                </a:ext>
              </a:extLst>
            </p:cNvPr>
            <p:cNvPicPr>
              <a:picLocks noChangeAspect="1"/>
            </p:cNvPicPr>
            <p:nvPr/>
          </p:nvPicPr>
          <p:blipFill>
            <a:blip r:embed="rId4"/>
            <a:stretch>
              <a:fillRect/>
            </a:stretch>
          </p:blipFill>
          <p:spPr>
            <a:xfrm>
              <a:off x="381470" y="4037499"/>
              <a:ext cx="8967397" cy="2297068"/>
            </a:xfrm>
            <a:prstGeom prst="rect">
              <a:avLst/>
            </a:prstGeom>
            <a:noFill/>
            <a:ln w="38100">
              <a:solidFill>
                <a:schemeClr val="tx1"/>
              </a:solidFill>
            </a:ln>
          </p:spPr>
        </p:pic>
        <p:sp>
          <p:nvSpPr>
            <p:cNvPr id="20" name="Rectangle 19">
              <a:extLst>
                <a:ext uri="{FF2B5EF4-FFF2-40B4-BE49-F238E27FC236}">
                  <a16:creationId xmlns:a16="http://schemas.microsoft.com/office/drawing/2014/main" id="{5182ACBF-1483-4134-8F17-4579857D6A35}"/>
                </a:ext>
              </a:extLst>
            </p:cNvPr>
            <p:cNvSpPr/>
            <p:nvPr/>
          </p:nvSpPr>
          <p:spPr>
            <a:xfrm>
              <a:off x="8241642" y="1404773"/>
              <a:ext cx="863600" cy="843280"/>
            </a:xfrm>
            <a:prstGeom prst="rect">
              <a:avLst/>
            </a:prstGeom>
            <a:solidFill>
              <a:srgbClr val="FFFF00">
                <a:alpha val="32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Verdana" panose="020B0604030504040204" pitchFamily="34" charset="0"/>
              </a:endParaRPr>
            </a:p>
          </p:txBody>
        </p:sp>
        <p:sp>
          <p:nvSpPr>
            <p:cNvPr id="21" name="Rectangle 20">
              <a:extLst>
                <a:ext uri="{FF2B5EF4-FFF2-40B4-BE49-F238E27FC236}">
                  <a16:creationId xmlns:a16="http://schemas.microsoft.com/office/drawing/2014/main" id="{68AF6901-F7CD-414D-B60B-13E699F6F889}"/>
                </a:ext>
              </a:extLst>
            </p:cNvPr>
            <p:cNvSpPr/>
            <p:nvPr/>
          </p:nvSpPr>
          <p:spPr>
            <a:xfrm>
              <a:off x="6329680" y="4165600"/>
              <a:ext cx="833120" cy="213361"/>
            </a:xfrm>
            <a:prstGeom prst="rect">
              <a:avLst/>
            </a:prstGeom>
            <a:solidFill>
              <a:srgbClr val="FFFF00">
                <a:alpha val="32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Verdana" panose="020B0604030504040204" pitchFamily="34" charset="0"/>
              </a:endParaRPr>
            </a:p>
          </p:txBody>
        </p:sp>
        <p:sp>
          <p:nvSpPr>
            <p:cNvPr id="22" name="Rectangle 21">
              <a:extLst>
                <a:ext uri="{FF2B5EF4-FFF2-40B4-BE49-F238E27FC236}">
                  <a16:creationId xmlns:a16="http://schemas.microsoft.com/office/drawing/2014/main" id="{405335C5-D9C0-4CDA-8C42-109CE59301FE}"/>
                </a:ext>
              </a:extLst>
            </p:cNvPr>
            <p:cNvSpPr/>
            <p:nvPr/>
          </p:nvSpPr>
          <p:spPr>
            <a:xfrm>
              <a:off x="486652" y="4165598"/>
              <a:ext cx="4989589" cy="213361"/>
            </a:xfrm>
            <a:prstGeom prst="rect">
              <a:avLst/>
            </a:prstGeom>
            <a:solidFill>
              <a:srgbClr val="FFFF00">
                <a:alpha val="32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Verdana" panose="020B0604030504040204" pitchFamily="34" charset="0"/>
              </a:endParaRPr>
            </a:p>
          </p:txBody>
        </p:sp>
        <p:sp>
          <p:nvSpPr>
            <p:cNvPr id="23" name="Rectangle 22">
              <a:extLst>
                <a:ext uri="{FF2B5EF4-FFF2-40B4-BE49-F238E27FC236}">
                  <a16:creationId xmlns:a16="http://schemas.microsoft.com/office/drawing/2014/main" id="{0BC902B2-FF60-4A2E-AEF2-BF4249112EC8}"/>
                </a:ext>
              </a:extLst>
            </p:cNvPr>
            <p:cNvSpPr/>
            <p:nvPr/>
          </p:nvSpPr>
          <p:spPr>
            <a:xfrm>
              <a:off x="995680" y="4676046"/>
              <a:ext cx="833120" cy="213361"/>
            </a:xfrm>
            <a:prstGeom prst="rect">
              <a:avLst/>
            </a:prstGeom>
            <a:solidFill>
              <a:srgbClr val="FFFF00">
                <a:alpha val="32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Verdana" panose="020B0604030504040204" pitchFamily="34" charset="0"/>
              </a:endParaRPr>
            </a:p>
          </p:txBody>
        </p:sp>
        <p:sp>
          <p:nvSpPr>
            <p:cNvPr id="24" name="Rectangle 23">
              <a:extLst>
                <a:ext uri="{FF2B5EF4-FFF2-40B4-BE49-F238E27FC236}">
                  <a16:creationId xmlns:a16="http://schemas.microsoft.com/office/drawing/2014/main" id="{D051E843-5126-4BB4-BB60-E1D4BF378F79}"/>
                </a:ext>
              </a:extLst>
            </p:cNvPr>
            <p:cNvSpPr/>
            <p:nvPr/>
          </p:nvSpPr>
          <p:spPr>
            <a:xfrm>
              <a:off x="1341120" y="4922324"/>
              <a:ext cx="487680" cy="213361"/>
            </a:xfrm>
            <a:prstGeom prst="rect">
              <a:avLst/>
            </a:prstGeom>
            <a:solidFill>
              <a:srgbClr val="FFFF00">
                <a:alpha val="32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Verdana" panose="020B0604030504040204" pitchFamily="34" charset="0"/>
              </a:endParaRPr>
            </a:p>
          </p:txBody>
        </p:sp>
        <p:sp>
          <p:nvSpPr>
            <p:cNvPr id="25" name="Rectangle 24">
              <a:extLst>
                <a:ext uri="{FF2B5EF4-FFF2-40B4-BE49-F238E27FC236}">
                  <a16:creationId xmlns:a16="http://schemas.microsoft.com/office/drawing/2014/main" id="{32480D95-B954-4C96-B269-C5047FC16B4E}"/>
                </a:ext>
              </a:extLst>
            </p:cNvPr>
            <p:cNvSpPr/>
            <p:nvPr/>
          </p:nvSpPr>
          <p:spPr>
            <a:xfrm>
              <a:off x="1341120" y="5158441"/>
              <a:ext cx="487680" cy="213361"/>
            </a:xfrm>
            <a:prstGeom prst="rect">
              <a:avLst/>
            </a:prstGeom>
            <a:solidFill>
              <a:srgbClr val="FFFF00">
                <a:alpha val="32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Verdana" panose="020B0604030504040204" pitchFamily="34" charset="0"/>
              </a:endParaRPr>
            </a:p>
          </p:txBody>
        </p:sp>
        <p:sp>
          <p:nvSpPr>
            <p:cNvPr id="26" name="Rectangle 25">
              <a:extLst>
                <a:ext uri="{FF2B5EF4-FFF2-40B4-BE49-F238E27FC236}">
                  <a16:creationId xmlns:a16="http://schemas.microsoft.com/office/drawing/2014/main" id="{A33C64DD-E9FA-4F8E-83F7-33D94FE3DDD2}"/>
                </a:ext>
              </a:extLst>
            </p:cNvPr>
            <p:cNvSpPr/>
            <p:nvPr/>
          </p:nvSpPr>
          <p:spPr>
            <a:xfrm>
              <a:off x="3749040" y="5371802"/>
              <a:ext cx="487680" cy="213361"/>
            </a:xfrm>
            <a:prstGeom prst="rect">
              <a:avLst/>
            </a:prstGeom>
            <a:solidFill>
              <a:srgbClr val="FFFF00">
                <a:alpha val="32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Verdana" panose="020B0604030504040204" pitchFamily="34" charset="0"/>
              </a:endParaRPr>
            </a:p>
          </p:txBody>
        </p:sp>
        <p:sp>
          <p:nvSpPr>
            <p:cNvPr id="27" name="Rectangle 26">
              <a:extLst>
                <a:ext uri="{FF2B5EF4-FFF2-40B4-BE49-F238E27FC236}">
                  <a16:creationId xmlns:a16="http://schemas.microsoft.com/office/drawing/2014/main" id="{0F2EFC98-97E5-45E8-8654-8005D7079D83}"/>
                </a:ext>
              </a:extLst>
            </p:cNvPr>
            <p:cNvSpPr/>
            <p:nvPr/>
          </p:nvSpPr>
          <p:spPr>
            <a:xfrm>
              <a:off x="2280920" y="5585164"/>
              <a:ext cx="487680" cy="213361"/>
            </a:xfrm>
            <a:prstGeom prst="rect">
              <a:avLst/>
            </a:prstGeom>
            <a:solidFill>
              <a:srgbClr val="FFFF00">
                <a:alpha val="32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Verdana" panose="020B0604030504040204" pitchFamily="34" charset="0"/>
              </a:endParaRPr>
            </a:p>
          </p:txBody>
        </p:sp>
        <p:sp>
          <p:nvSpPr>
            <p:cNvPr id="28" name="Rectangle 27">
              <a:extLst>
                <a:ext uri="{FF2B5EF4-FFF2-40B4-BE49-F238E27FC236}">
                  <a16:creationId xmlns:a16="http://schemas.microsoft.com/office/drawing/2014/main" id="{32E16E57-B2DB-40FD-98E9-E96BFF73BBCC}"/>
                </a:ext>
              </a:extLst>
            </p:cNvPr>
            <p:cNvSpPr/>
            <p:nvPr/>
          </p:nvSpPr>
          <p:spPr>
            <a:xfrm>
              <a:off x="1056640" y="5798525"/>
              <a:ext cx="833120" cy="213361"/>
            </a:xfrm>
            <a:prstGeom prst="rect">
              <a:avLst/>
            </a:prstGeom>
            <a:solidFill>
              <a:srgbClr val="FFFF00">
                <a:alpha val="32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Verdana" panose="020B0604030504040204" pitchFamily="34" charset="0"/>
              </a:endParaRPr>
            </a:p>
          </p:txBody>
        </p:sp>
        <p:sp>
          <p:nvSpPr>
            <p:cNvPr id="29" name="Rectangle 28">
              <a:extLst>
                <a:ext uri="{FF2B5EF4-FFF2-40B4-BE49-F238E27FC236}">
                  <a16:creationId xmlns:a16="http://schemas.microsoft.com/office/drawing/2014/main" id="{39491A58-CF08-48AD-A9E3-CF64FF8B7A57}"/>
                </a:ext>
              </a:extLst>
            </p:cNvPr>
            <p:cNvSpPr/>
            <p:nvPr/>
          </p:nvSpPr>
          <p:spPr>
            <a:xfrm>
              <a:off x="3312160" y="6014126"/>
              <a:ext cx="833120" cy="213361"/>
            </a:xfrm>
            <a:prstGeom prst="rect">
              <a:avLst/>
            </a:prstGeom>
            <a:solidFill>
              <a:srgbClr val="FFFF00">
                <a:alpha val="32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Verdana" panose="020B0604030504040204" pitchFamily="34" charset="0"/>
              </a:endParaRPr>
            </a:p>
          </p:txBody>
        </p:sp>
        <p:sp>
          <p:nvSpPr>
            <p:cNvPr id="30" name="Rectangle 29">
              <a:extLst>
                <a:ext uri="{FF2B5EF4-FFF2-40B4-BE49-F238E27FC236}">
                  <a16:creationId xmlns:a16="http://schemas.microsoft.com/office/drawing/2014/main" id="{1F8AE5D5-FC89-4B3C-BB96-E85EC223859C}"/>
                </a:ext>
              </a:extLst>
            </p:cNvPr>
            <p:cNvSpPr/>
            <p:nvPr/>
          </p:nvSpPr>
          <p:spPr>
            <a:xfrm>
              <a:off x="2074521" y="1435255"/>
              <a:ext cx="645160" cy="146813"/>
            </a:xfrm>
            <a:prstGeom prst="rect">
              <a:avLst/>
            </a:prstGeom>
            <a:solidFill>
              <a:srgbClr val="FFFF00">
                <a:alpha val="32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Verdana" panose="020B0604030504040204" pitchFamily="34" charset="0"/>
              </a:endParaRPr>
            </a:p>
          </p:txBody>
        </p:sp>
        <p:sp>
          <p:nvSpPr>
            <p:cNvPr id="31" name="Rectangle 30">
              <a:extLst>
                <a:ext uri="{FF2B5EF4-FFF2-40B4-BE49-F238E27FC236}">
                  <a16:creationId xmlns:a16="http://schemas.microsoft.com/office/drawing/2014/main" id="{6A89A80B-BFBC-4D98-85A0-547953757D6E}"/>
                </a:ext>
              </a:extLst>
            </p:cNvPr>
            <p:cNvSpPr/>
            <p:nvPr/>
          </p:nvSpPr>
          <p:spPr>
            <a:xfrm>
              <a:off x="1434441" y="1613053"/>
              <a:ext cx="487680" cy="213361"/>
            </a:xfrm>
            <a:prstGeom prst="rect">
              <a:avLst/>
            </a:prstGeom>
            <a:solidFill>
              <a:srgbClr val="FFFF00">
                <a:alpha val="32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Verdana" panose="020B0604030504040204" pitchFamily="34" charset="0"/>
              </a:endParaRPr>
            </a:p>
          </p:txBody>
        </p:sp>
        <p:sp>
          <p:nvSpPr>
            <p:cNvPr id="32" name="Rectangle 31">
              <a:extLst>
                <a:ext uri="{FF2B5EF4-FFF2-40B4-BE49-F238E27FC236}">
                  <a16:creationId xmlns:a16="http://schemas.microsoft.com/office/drawing/2014/main" id="{9AD131C5-49D1-41EC-B61E-2468B706A081}"/>
                </a:ext>
              </a:extLst>
            </p:cNvPr>
            <p:cNvSpPr/>
            <p:nvPr/>
          </p:nvSpPr>
          <p:spPr>
            <a:xfrm>
              <a:off x="2787141" y="1826414"/>
              <a:ext cx="487680" cy="213361"/>
            </a:xfrm>
            <a:prstGeom prst="rect">
              <a:avLst/>
            </a:prstGeom>
            <a:solidFill>
              <a:srgbClr val="FFFF00">
                <a:alpha val="32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Verdana" panose="020B0604030504040204" pitchFamily="34" charset="0"/>
              </a:endParaRPr>
            </a:p>
          </p:txBody>
        </p:sp>
        <p:sp>
          <p:nvSpPr>
            <p:cNvPr id="33" name="Rectangle 32">
              <a:extLst>
                <a:ext uri="{FF2B5EF4-FFF2-40B4-BE49-F238E27FC236}">
                  <a16:creationId xmlns:a16="http://schemas.microsoft.com/office/drawing/2014/main" id="{5ED39952-A545-4EFF-AAB3-67658A5C5094}"/>
                </a:ext>
              </a:extLst>
            </p:cNvPr>
            <p:cNvSpPr/>
            <p:nvPr/>
          </p:nvSpPr>
          <p:spPr>
            <a:xfrm>
              <a:off x="2482341" y="2039774"/>
              <a:ext cx="487680" cy="213361"/>
            </a:xfrm>
            <a:prstGeom prst="rect">
              <a:avLst/>
            </a:prstGeom>
            <a:solidFill>
              <a:srgbClr val="FFFF00">
                <a:alpha val="32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Verdana" panose="020B0604030504040204" pitchFamily="34" charset="0"/>
              </a:endParaRPr>
            </a:p>
          </p:txBody>
        </p:sp>
      </p:grpSp>
      <p:sp>
        <p:nvSpPr>
          <p:cNvPr id="247" name="Rectangle 246">
            <a:extLst>
              <a:ext uri="{FF2B5EF4-FFF2-40B4-BE49-F238E27FC236}">
                <a16:creationId xmlns:a16="http://schemas.microsoft.com/office/drawing/2014/main" id="{8084BC18-828D-FC25-45AC-59AD9284D9E5}"/>
              </a:ext>
            </a:extLst>
          </p:cNvPr>
          <p:cNvSpPr/>
          <p:nvPr/>
        </p:nvSpPr>
        <p:spPr>
          <a:xfrm>
            <a:off x="4253028" y="975824"/>
            <a:ext cx="7757303" cy="1191942"/>
          </a:xfrm>
          <a:prstGeom prst="rect">
            <a:avLst/>
          </a:prstGeom>
          <a:noFill/>
          <a:ln w="57150">
            <a:solidFill>
              <a:srgbClr val="4AD1D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ndParaRPr>
          </a:p>
        </p:txBody>
      </p:sp>
      <mc:AlternateContent xmlns:mc="http://schemas.openxmlformats.org/markup-compatibility/2006" xmlns:p14="http://schemas.microsoft.com/office/powerpoint/2010/main">
        <mc:Choice Requires="p14">
          <p:contentPart p14:bwMode="auto" r:id="rId5">
            <p14:nvContentPartPr>
              <p14:cNvPr id="248" name="Ink 247">
                <a:extLst>
                  <a:ext uri="{FF2B5EF4-FFF2-40B4-BE49-F238E27FC236}">
                    <a16:creationId xmlns:a16="http://schemas.microsoft.com/office/drawing/2014/main" id="{27621997-FEA3-726B-FA4B-D9E8E9AE0DEC}"/>
                  </a:ext>
                </a:extLst>
              </p14:cNvPr>
              <p14:cNvContentPartPr/>
              <p14:nvPr/>
            </p14:nvContentPartPr>
            <p14:xfrm>
              <a:off x="4391691" y="1125643"/>
              <a:ext cx="1435320" cy="66600"/>
            </p14:xfrm>
          </p:contentPart>
        </mc:Choice>
        <mc:Fallback xmlns="">
          <p:pic>
            <p:nvPicPr>
              <p:cNvPr id="248" name="Ink 247">
                <a:extLst>
                  <a:ext uri="{FF2B5EF4-FFF2-40B4-BE49-F238E27FC236}">
                    <a16:creationId xmlns:a16="http://schemas.microsoft.com/office/drawing/2014/main" id="{27621997-FEA3-726B-FA4B-D9E8E9AE0DEC}"/>
                  </a:ext>
                </a:extLst>
              </p:cNvPr>
              <p:cNvPicPr/>
              <p:nvPr/>
            </p:nvPicPr>
            <p:blipFill>
              <a:blip r:embed="rId6"/>
              <a:stretch>
                <a:fillRect/>
              </a:stretch>
            </p:blipFill>
            <p:spPr>
              <a:xfrm>
                <a:off x="4337691" y="1017643"/>
                <a:ext cx="1542960" cy="2822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49" name="Ink 248">
                <a:extLst>
                  <a:ext uri="{FF2B5EF4-FFF2-40B4-BE49-F238E27FC236}">
                    <a16:creationId xmlns:a16="http://schemas.microsoft.com/office/drawing/2014/main" id="{4DCABF4A-8669-72A5-C111-A6F77CB11EE4}"/>
                  </a:ext>
                </a:extLst>
              </p14:cNvPr>
              <p14:cNvContentPartPr/>
              <p14:nvPr/>
            </p14:nvContentPartPr>
            <p14:xfrm>
              <a:off x="-3707589" y="2612083"/>
              <a:ext cx="360" cy="360"/>
            </p14:xfrm>
          </p:contentPart>
        </mc:Choice>
        <mc:Fallback xmlns="">
          <p:pic>
            <p:nvPicPr>
              <p:cNvPr id="249" name="Ink 248">
                <a:extLst>
                  <a:ext uri="{FF2B5EF4-FFF2-40B4-BE49-F238E27FC236}">
                    <a16:creationId xmlns:a16="http://schemas.microsoft.com/office/drawing/2014/main" id="{4DCABF4A-8669-72A5-C111-A6F77CB11EE4}"/>
                  </a:ext>
                </a:extLst>
              </p:cNvPr>
              <p:cNvPicPr/>
              <p:nvPr/>
            </p:nvPicPr>
            <p:blipFill>
              <a:blip r:embed="rId8"/>
              <a:stretch>
                <a:fillRect/>
              </a:stretch>
            </p:blipFill>
            <p:spPr>
              <a:xfrm>
                <a:off x="-3761229" y="2504443"/>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51" name="Ink 250">
                <a:extLst>
                  <a:ext uri="{FF2B5EF4-FFF2-40B4-BE49-F238E27FC236}">
                    <a16:creationId xmlns:a16="http://schemas.microsoft.com/office/drawing/2014/main" id="{D50AE991-5FCB-D74B-6689-5523C87ECA27}"/>
                  </a:ext>
                </a:extLst>
              </p14:cNvPr>
              <p14:cNvContentPartPr/>
              <p14:nvPr/>
            </p14:nvContentPartPr>
            <p14:xfrm>
              <a:off x="-2825229" y="1942843"/>
              <a:ext cx="360" cy="360"/>
            </p14:xfrm>
          </p:contentPart>
        </mc:Choice>
        <mc:Fallback xmlns="">
          <p:pic>
            <p:nvPicPr>
              <p:cNvPr id="251" name="Ink 250">
                <a:extLst>
                  <a:ext uri="{FF2B5EF4-FFF2-40B4-BE49-F238E27FC236}">
                    <a16:creationId xmlns:a16="http://schemas.microsoft.com/office/drawing/2014/main" id="{D50AE991-5FCB-D74B-6689-5523C87ECA27}"/>
                  </a:ext>
                </a:extLst>
              </p:cNvPr>
              <p:cNvPicPr/>
              <p:nvPr/>
            </p:nvPicPr>
            <p:blipFill>
              <a:blip r:embed="rId8"/>
              <a:stretch>
                <a:fillRect/>
              </a:stretch>
            </p:blipFill>
            <p:spPr>
              <a:xfrm>
                <a:off x="-2879229" y="1834843"/>
                <a:ext cx="108000" cy="216000"/>
              </a:xfrm>
              <a:prstGeom prst="rect">
                <a:avLst/>
              </a:prstGeom>
            </p:spPr>
          </p:pic>
        </mc:Fallback>
      </mc:AlternateContent>
      <p:cxnSp>
        <p:nvCxnSpPr>
          <p:cNvPr id="252" name="Straight Connector 251">
            <a:extLst>
              <a:ext uri="{FF2B5EF4-FFF2-40B4-BE49-F238E27FC236}">
                <a16:creationId xmlns:a16="http://schemas.microsoft.com/office/drawing/2014/main" id="{8A9DD0E8-5F62-10CF-2834-7AE082E439B9}"/>
              </a:ext>
            </a:extLst>
          </p:cNvPr>
          <p:cNvCxnSpPr>
            <a:cxnSpLocks/>
          </p:cNvCxnSpPr>
          <p:nvPr/>
        </p:nvCxnSpPr>
        <p:spPr>
          <a:xfrm>
            <a:off x="4526280" y="3528125"/>
            <a:ext cx="7086600" cy="0"/>
          </a:xfrm>
          <a:prstGeom prst="line">
            <a:avLst/>
          </a:prstGeom>
          <a:ln w="38100">
            <a:solidFill>
              <a:srgbClr val="1CADE4"/>
            </a:solidFill>
          </a:ln>
          <a:effectLst/>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177494406"/>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3" name="Rectangle 2">
            <a:extLst>
              <a:ext uri="{FF2B5EF4-FFF2-40B4-BE49-F238E27FC236}">
                <a16:creationId xmlns:a16="http://schemas.microsoft.com/office/drawing/2014/main" id="{3946B4FC-91F8-41F9-9688-6D7CC4F3EB24}"/>
              </a:ext>
            </a:extLst>
          </p:cNvPr>
          <p:cNvSpPr/>
          <p:nvPr/>
        </p:nvSpPr>
        <p:spPr>
          <a:xfrm>
            <a:off x="443410" y="810985"/>
            <a:ext cx="3709568" cy="56769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ndParaRPr>
          </a:p>
        </p:txBody>
      </p:sp>
      <p:sp>
        <p:nvSpPr>
          <p:cNvPr id="189" name="Google Shape;189;p12"/>
          <p:cNvSpPr txBox="1">
            <a:spLocks noGrp="1"/>
          </p:cNvSpPr>
          <p:nvPr>
            <p:ph type="title"/>
          </p:nvPr>
        </p:nvSpPr>
        <p:spPr>
          <a:xfrm>
            <a:off x="587830" y="1166604"/>
            <a:ext cx="3461974" cy="4711539"/>
          </a:xfrm>
          <a:prstGeom prst="rect">
            <a:avLst/>
          </a:prstGeom>
        </p:spPr>
        <p:txBody>
          <a:bodyPr spcFirstLastPara="1" vert="horz" lIns="91440" tIns="45720" rIns="91440" bIns="45720" rtlCol="0" anchor="ctr" anchorCtr="0">
            <a:normAutofit/>
          </a:bodyPr>
          <a:lstStyle/>
          <a:p>
            <a:pPr algn="ctr"/>
            <a:r>
              <a:rPr lang="en-US" sz="3600" b="1" cap="none" dirty="0"/>
              <a:t>Step 3:</a:t>
            </a:r>
            <a:r>
              <a:rPr lang="en-US" sz="3600" b="1" cap="none" dirty="0">
                <a:solidFill>
                  <a:srgbClr val="2683C6"/>
                </a:solidFill>
              </a:rPr>
              <a:t> </a:t>
            </a:r>
            <a:br>
              <a:rPr lang="en-US" sz="3600" b="1" cap="none" dirty="0">
                <a:solidFill>
                  <a:srgbClr val="2683C6"/>
                </a:solidFill>
              </a:rPr>
            </a:br>
            <a:br>
              <a:rPr lang="en-US" sz="3200" cap="none" dirty="0">
                <a:solidFill>
                  <a:srgbClr val="2683C6"/>
                </a:solidFill>
              </a:rPr>
            </a:br>
            <a:r>
              <a:rPr lang="en-US" sz="3200" cap="none" dirty="0"/>
              <a:t>Factor in Federal Loans and Federal Work Study</a:t>
            </a:r>
          </a:p>
        </p:txBody>
      </p:sp>
      <p:sp>
        <p:nvSpPr>
          <p:cNvPr id="2" name="Rectangle 1">
            <a:extLst>
              <a:ext uri="{FF2B5EF4-FFF2-40B4-BE49-F238E27FC236}">
                <a16:creationId xmlns:a16="http://schemas.microsoft.com/office/drawing/2014/main" id="{7EEB1E98-2823-415D-AC47-F2BAC2B88919}"/>
              </a:ext>
            </a:extLst>
          </p:cNvPr>
          <p:cNvSpPr/>
          <p:nvPr/>
        </p:nvSpPr>
        <p:spPr>
          <a:xfrm>
            <a:off x="4149854" y="592373"/>
            <a:ext cx="7860477" cy="58734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ndParaRPr>
          </a:p>
        </p:txBody>
      </p:sp>
      <p:grpSp>
        <p:nvGrpSpPr>
          <p:cNvPr id="4" name="Group 3">
            <a:extLst>
              <a:ext uri="{FF2B5EF4-FFF2-40B4-BE49-F238E27FC236}">
                <a16:creationId xmlns:a16="http://schemas.microsoft.com/office/drawing/2014/main" id="{0FAEDBAB-CEC5-0507-0841-FF674492D33D}"/>
              </a:ext>
            </a:extLst>
          </p:cNvPr>
          <p:cNvGrpSpPr/>
          <p:nvPr/>
        </p:nvGrpSpPr>
        <p:grpSpPr>
          <a:xfrm>
            <a:off x="4289069" y="1335229"/>
            <a:ext cx="7812054" cy="4833193"/>
            <a:chOff x="289478" y="1330538"/>
            <a:chExt cx="9424820" cy="5830748"/>
          </a:xfrm>
        </p:grpSpPr>
        <p:pic>
          <p:nvPicPr>
            <p:cNvPr id="5" name="Content Placeholder 4">
              <a:extLst>
                <a:ext uri="{FF2B5EF4-FFF2-40B4-BE49-F238E27FC236}">
                  <a16:creationId xmlns:a16="http://schemas.microsoft.com/office/drawing/2014/main" id="{1D686D00-449D-C75D-4DC0-FFA940B8E75A}"/>
                </a:ext>
              </a:extLst>
            </p:cNvPr>
            <p:cNvPicPr>
              <a:picLocks noChangeAspect="1"/>
            </p:cNvPicPr>
            <p:nvPr/>
          </p:nvPicPr>
          <p:blipFill>
            <a:blip r:embed="rId3"/>
            <a:stretch>
              <a:fillRect/>
            </a:stretch>
          </p:blipFill>
          <p:spPr>
            <a:xfrm>
              <a:off x="370204" y="1330538"/>
              <a:ext cx="8886783" cy="2081425"/>
            </a:xfrm>
            <a:prstGeom prst="rect">
              <a:avLst/>
            </a:prstGeom>
            <a:noFill/>
            <a:ln>
              <a:noFill/>
            </a:ln>
          </p:spPr>
        </p:pic>
        <p:pic>
          <p:nvPicPr>
            <p:cNvPr id="6" name="Picture 5">
              <a:extLst>
                <a:ext uri="{FF2B5EF4-FFF2-40B4-BE49-F238E27FC236}">
                  <a16:creationId xmlns:a16="http://schemas.microsoft.com/office/drawing/2014/main" id="{350FA437-75B4-167C-E125-31CD40A29C17}"/>
                </a:ext>
              </a:extLst>
            </p:cNvPr>
            <p:cNvPicPr>
              <a:picLocks noChangeAspect="1"/>
            </p:cNvPicPr>
            <p:nvPr/>
          </p:nvPicPr>
          <p:blipFill>
            <a:blip r:embed="rId4"/>
            <a:stretch>
              <a:fillRect/>
            </a:stretch>
          </p:blipFill>
          <p:spPr>
            <a:xfrm>
              <a:off x="289478" y="4557059"/>
              <a:ext cx="9424820" cy="2604227"/>
            </a:xfrm>
            <a:prstGeom prst="rect">
              <a:avLst/>
            </a:prstGeom>
          </p:spPr>
        </p:pic>
      </p:grpSp>
      <p:sp>
        <p:nvSpPr>
          <p:cNvPr id="7" name="Rectangle 6">
            <a:extLst>
              <a:ext uri="{FF2B5EF4-FFF2-40B4-BE49-F238E27FC236}">
                <a16:creationId xmlns:a16="http://schemas.microsoft.com/office/drawing/2014/main" id="{ABBA054E-6B26-0C99-EB2C-1C285EC208DD}"/>
              </a:ext>
            </a:extLst>
          </p:cNvPr>
          <p:cNvSpPr/>
          <p:nvPr/>
        </p:nvSpPr>
        <p:spPr>
          <a:xfrm>
            <a:off x="4457399" y="2365066"/>
            <a:ext cx="7094668" cy="486242"/>
          </a:xfrm>
          <a:prstGeom prst="rect">
            <a:avLst/>
          </a:prstGeom>
          <a:noFill/>
          <a:ln w="31750">
            <a:solidFill>
              <a:srgbClr val="4AD1D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ndParaRPr>
          </a:p>
        </p:txBody>
      </p:sp>
      <p:sp>
        <p:nvSpPr>
          <p:cNvPr id="9" name="Rectangle 8">
            <a:extLst>
              <a:ext uri="{FF2B5EF4-FFF2-40B4-BE49-F238E27FC236}">
                <a16:creationId xmlns:a16="http://schemas.microsoft.com/office/drawing/2014/main" id="{0160DC50-B548-32F9-054A-EDCD0D9C3A24}"/>
              </a:ext>
            </a:extLst>
          </p:cNvPr>
          <p:cNvSpPr/>
          <p:nvPr/>
        </p:nvSpPr>
        <p:spPr>
          <a:xfrm>
            <a:off x="4347839" y="4952122"/>
            <a:ext cx="7662492" cy="782071"/>
          </a:xfrm>
          <a:prstGeom prst="rect">
            <a:avLst/>
          </a:prstGeom>
          <a:noFill/>
          <a:ln w="31750">
            <a:solidFill>
              <a:srgbClr val="4AD1D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ndParaRPr>
          </a:p>
        </p:txBody>
      </p:sp>
      <p:sp>
        <p:nvSpPr>
          <p:cNvPr id="10" name="Rectangle 9">
            <a:extLst>
              <a:ext uri="{FF2B5EF4-FFF2-40B4-BE49-F238E27FC236}">
                <a16:creationId xmlns:a16="http://schemas.microsoft.com/office/drawing/2014/main" id="{B424A139-1F13-3C74-1694-3C4C424B4149}"/>
              </a:ext>
            </a:extLst>
          </p:cNvPr>
          <p:cNvSpPr/>
          <p:nvPr/>
        </p:nvSpPr>
        <p:spPr>
          <a:xfrm>
            <a:off x="4343121" y="4080864"/>
            <a:ext cx="7667210" cy="782071"/>
          </a:xfrm>
          <a:prstGeom prst="rect">
            <a:avLst/>
          </a:prstGeom>
          <a:noFill/>
          <a:ln w="31750">
            <a:solidFill>
              <a:schemeClr val="accent4">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ndParaRPr>
          </a:p>
        </p:txBody>
      </p:sp>
      <mc:AlternateContent xmlns:mc="http://schemas.openxmlformats.org/markup-compatibility/2006" xmlns:p14="http://schemas.microsoft.com/office/powerpoint/2010/main">
        <mc:Choice Requires="p14">
          <p:contentPart p14:bwMode="auto" r:id="rId5">
            <p14:nvContentPartPr>
              <p14:cNvPr id="13" name="Ink 12">
                <a:extLst>
                  <a:ext uri="{FF2B5EF4-FFF2-40B4-BE49-F238E27FC236}">
                    <a16:creationId xmlns:a16="http://schemas.microsoft.com/office/drawing/2014/main" id="{B60D1C92-0AC4-0968-EAFB-3477246A3205}"/>
                  </a:ext>
                </a:extLst>
              </p14:cNvPr>
              <p14:cNvContentPartPr/>
              <p14:nvPr/>
            </p14:nvContentPartPr>
            <p14:xfrm>
              <a:off x="10801230" y="1768900"/>
              <a:ext cx="695160" cy="40680"/>
            </p14:xfrm>
          </p:contentPart>
        </mc:Choice>
        <mc:Fallback xmlns="">
          <p:pic>
            <p:nvPicPr>
              <p:cNvPr id="13" name="Ink 12">
                <a:extLst>
                  <a:ext uri="{FF2B5EF4-FFF2-40B4-BE49-F238E27FC236}">
                    <a16:creationId xmlns:a16="http://schemas.microsoft.com/office/drawing/2014/main" id="{B60D1C92-0AC4-0968-EAFB-3477246A3205}"/>
                  </a:ext>
                </a:extLst>
              </p:cNvPr>
              <p:cNvPicPr/>
              <p:nvPr/>
            </p:nvPicPr>
            <p:blipFill>
              <a:blip r:embed="rId6"/>
              <a:stretch>
                <a:fillRect/>
              </a:stretch>
            </p:blipFill>
            <p:spPr>
              <a:xfrm>
                <a:off x="10765230" y="1697260"/>
                <a:ext cx="766800" cy="184320"/>
              </a:xfrm>
              <a:prstGeom prst="rect">
                <a:avLst/>
              </a:prstGeom>
            </p:spPr>
          </p:pic>
        </mc:Fallback>
      </mc:AlternateContent>
      <p:cxnSp>
        <p:nvCxnSpPr>
          <p:cNvPr id="11" name="Straight Connector 10">
            <a:extLst>
              <a:ext uri="{FF2B5EF4-FFF2-40B4-BE49-F238E27FC236}">
                <a16:creationId xmlns:a16="http://schemas.microsoft.com/office/drawing/2014/main" id="{8C3E38D5-AD29-DC1F-7AF4-7C712E6393EA}"/>
              </a:ext>
            </a:extLst>
          </p:cNvPr>
          <p:cNvCxnSpPr>
            <a:cxnSpLocks/>
          </p:cNvCxnSpPr>
          <p:nvPr/>
        </p:nvCxnSpPr>
        <p:spPr>
          <a:xfrm>
            <a:off x="4526280" y="3528125"/>
            <a:ext cx="7086600" cy="0"/>
          </a:xfrm>
          <a:prstGeom prst="line">
            <a:avLst/>
          </a:prstGeom>
          <a:ln w="38100">
            <a:solidFill>
              <a:srgbClr val="1CADE4"/>
            </a:solidFill>
          </a:ln>
          <a:effectLst/>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03423009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3" name="Rectangle 2">
            <a:extLst>
              <a:ext uri="{FF2B5EF4-FFF2-40B4-BE49-F238E27FC236}">
                <a16:creationId xmlns:a16="http://schemas.microsoft.com/office/drawing/2014/main" id="{3946B4FC-91F8-41F9-9688-6D7CC4F3EB24}"/>
              </a:ext>
            </a:extLst>
          </p:cNvPr>
          <p:cNvSpPr/>
          <p:nvPr/>
        </p:nvSpPr>
        <p:spPr>
          <a:xfrm>
            <a:off x="443410" y="810985"/>
            <a:ext cx="3709568" cy="56769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ndParaRPr>
          </a:p>
        </p:txBody>
      </p:sp>
      <p:sp>
        <p:nvSpPr>
          <p:cNvPr id="189" name="Google Shape;189;p12"/>
          <p:cNvSpPr txBox="1">
            <a:spLocks noGrp="1"/>
          </p:cNvSpPr>
          <p:nvPr>
            <p:ph type="title"/>
          </p:nvPr>
        </p:nvSpPr>
        <p:spPr>
          <a:xfrm>
            <a:off x="587830" y="1166604"/>
            <a:ext cx="3461974" cy="4711539"/>
          </a:xfrm>
          <a:prstGeom prst="rect">
            <a:avLst/>
          </a:prstGeom>
        </p:spPr>
        <p:txBody>
          <a:bodyPr spcFirstLastPara="1" vert="horz" lIns="91440" tIns="45720" rIns="91440" bIns="45720" rtlCol="0" anchor="ctr" anchorCtr="0">
            <a:normAutofit/>
          </a:bodyPr>
          <a:lstStyle/>
          <a:p>
            <a:pPr algn="ctr"/>
            <a:r>
              <a:rPr lang="en-US" sz="3600" b="1" cap="none" dirty="0"/>
              <a:t>Step 4:</a:t>
            </a:r>
            <a:br>
              <a:rPr lang="en-US" sz="3600" b="1" cap="none" dirty="0"/>
            </a:br>
            <a:r>
              <a:rPr lang="en-US" sz="3600" b="1" cap="none" dirty="0">
                <a:solidFill>
                  <a:srgbClr val="2683C6"/>
                </a:solidFill>
              </a:rPr>
              <a:t> </a:t>
            </a:r>
            <a:br>
              <a:rPr lang="en-US" sz="3200" cap="none" dirty="0">
                <a:solidFill>
                  <a:srgbClr val="2683C6"/>
                </a:solidFill>
              </a:rPr>
            </a:br>
            <a:r>
              <a:rPr lang="en-US" sz="3200" cap="none" dirty="0"/>
              <a:t>Work-Study and Credit-Based Loan Options</a:t>
            </a:r>
          </a:p>
        </p:txBody>
      </p:sp>
      <p:sp>
        <p:nvSpPr>
          <p:cNvPr id="2" name="Rectangle 1">
            <a:extLst>
              <a:ext uri="{FF2B5EF4-FFF2-40B4-BE49-F238E27FC236}">
                <a16:creationId xmlns:a16="http://schemas.microsoft.com/office/drawing/2014/main" id="{7EEB1E98-2823-415D-AC47-F2BAC2B88919}"/>
              </a:ext>
            </a:extLst>
          </p:cNvPr>
          <p:cNvSpPr/>
          <p:nvPr/>
        </p:nvSpPr>
        <p:spPr>
          <a:xfrm>
            <a:off x="4148504" y="592557"/>
            <a:ext cx="7860477" cy="58734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ndParaRPr>
          </a:p>
        </p:txBody>
      </p:sp>
      <p:cxnSp>
        <p:nvCxnSpPr>
          <p:cNvPr id="5" name="Straight Connector 4">
            <a:extLst>
              <a:ext uri="{FF2B5EF4-FFF2-40B4-BE49-F238E27FC236}">
                <a16:creationId xmlns:a16="http://schemas.microsoft.com/office/drawing/2014/main" id="{F408B740-B231-512E-8AF3-20F41D1A9E31}"/>
              </a:ext>
            </a:extLst>
          </p:cNvPr>
          <p:cNvCxnSpPr>
            <a:cxnSpLocks/>
          </p:cNvCxnSpPr>
          <p:nvPr/>
        </p:nvCxnSpPr>
        <p:spPr>
          <a:xfrm>
            <a:off x="4526280" y="3528125"/>
            <a:ext cx="7086600" cy="0"/>
          </a:xfrm>
          <a:prstGeom prst="line">
            <a:avLst/>
          </a:prstGeom>
          <a:ln w="38100">
            <a:solidFill>
              <a:srgbClr val="1CADE4"/>
            </a:solidFill>
          </a:ln>
          <a:effectLst/>
        </p:spPr>
        <p:style>
          <a:lnRef idx="3">
            <a:schemeClr val="dk1"/>
          </a:lnRef>
          <a:fillRef idx="0">
            <a:schemeClr val="dk1"/>
          </a:fillRef>
          <a:effectRef idx="2">
            <a:schemeClr val="dk1"/>
          </a:effectRef>
          <a:fontRef idx="minor">
            <a:schemeClr val="tx1"/>
          </a:fontRef>
        </p:style>
      </p:cxnSp>
      <p:pic>
        <p:nvPicPr>
          <p:cNvPr id="14" name="Picture 13">
            <a:extLst>
              <a:ext uri="{FF2B5EF4-FFF2-40B4-BE49-F238E27FC236}">
                <a16:creationId xmlns:a16="http://schemas.microsoft.com/office/drawing/2014/main" id="{1AF65EAE-C29F-A114-4FFB-8D87279B8B28}"/>
              </a:ext>
            </a:extLst>
          </p:cNvPr>
          <p:cNvPicPr>
            <a:picLocks noChangeAspect="1"/>
          </p:cNvPicPr>
          <p:nvPr/>
        </p:nvPicPr>
        <p:blipFill>
          <a:blip r:embed="rId3"/>
          <a:stretch>
            <a:fillRect/>
          </a:stretch>
        </p:blipFill>
        <p:spPr>
          <a:xfrm>
            <a:off x="4405514" y="3828027"/>
            <a:ext cx="7600005" cy="1232410"/>
          </a:xfrm>
          <a:prstGeom prst="rect">
            <a:avLst/>
          </a:prstGeom>
        </p:spPr>
      </p:pic>
      <p:pic>
        <p:nvPicPr>
          <p:cNvPr id="9" name="Content Placeholder 4">
            <a:extLst>
              <a:ext uri="{FF2B5EF4-FFF2-40B4-BE49-F238E27FC236}">
                <a16:creationId xmlns:a16="http://schemas.microsoft.com/office/drawing/2014/main" id="{521E7A58-2E76-0D35-78AD-75802C9BA5CA}"/>
              </a:ext>
            </a:extLst>
          </p:cNvPr>
          <p:cNvPicPr>
            <a:picLocks noChangeAspect="1"/>
          </p:cNvPicPr>
          <p:nvPr/>
        </p:nvPicPr>
        <p:blipFill>
          <a:blip r:embed="rId4"/>
          <a:stretch>
            <a:fillRect/>
          </a:stretch>
        </p:blipFill>
        <p:spPr>
          <a:xfrm>
            <a:off x="4415560" y="1214263"/>
            <a:ext cx="7442961" cy="1815710"/>
          </a:xfrm>
          <a:prstGeom prst="rect">
            <a:avLst/>
          </a:prstGeom>
          <a:noFill/>
          <a:ln>
            <a:noFill/>
          </a:ln>
        </p:spPr>
      </p:pic>
      <p:sp>
        <p:nvSpPr>
          <p:cNvPr id="4" name="Rectangle 3">
            <a:extLst>
              <a:ext uri="{FF2B5EF4-FFF2-40B4-BE49-F238E27FC236}">
                <a16:creationId xmlns:a16="http://schemas.microsoft.com/office/drawing/2014/main" id="{72B2C857-F650-930C-DA76-95649D73E2E7}"/>
              </a:ext>
            </a:extLst>
          </p:cNvPr>
          <p:cNvSpPr/>
          <p:nvPr/>
        </p:nvSpPr>
        <p:spPr>
          <a:xfrm>
            <a:off x="4461020" y="4070122"/>
            <a:ext cx="7498616" cy="578141"/>
          </a:xfrm>
          <a:prstGeom prst="rect">
            <a:avLst/>
          </a:prstGeom>
          <a:noFill/>
          <a:ln w="31750">
            <a:solidFill>
              <a:srgbClr val="4AD1D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ndParaRPr>
          </a:p>
        </p:txBody>
      </p:sp>
      <mc:AlternateContent xmlns:mc="http://schemas.openxmlformats.org/markup-compatibility/2006" xmlns:p14="http://schemas.microsoft.com/office/powerpoint/2010/main">
        <mc:Choice Requires="p14">
          <p:contentPart p14:bwMode="auto" r:id="rId5">
            <p14:nvContentPartPr>
              <p14:cNvPr id="10" name="Ink 9">
                <a:extLst>
                  <a:ext uri="{FF2B5EF4-FFF2-40B4-BE49-F238E27FC236}">
                    <a16:creationId xmlns:a16="http://schemas.microsoft.com/office/drawing/2014/main" id="{34C518EA-3ECE-7BFA-B83A-F1F8E05BB5BF}"/>
                  </a:ext>
                </a:extLst>
              </p14:cNvPr>
              <p14:cNvContentPartPr/>
              <p14:nvPr/>
            </p14:nvContentPartPr>
            <p14:xfrm>
              <a:off x="4486161" y="4540472"/>
              <a:ext cx="2886120" cy="76320"/>
            </p14:xfrm>
          </p:contentPart>
        </mc:Choice>
        <mc:Fallback xmlns="">
          <p:pic>
            <p:nvPicPr>
              <p:cNvPr id="10" name="Ink 9">
                <a:extLst>
                  <a:ext uri="{FF2B5EF4-FFF2-40B4-BE49-F238E27FC236}">
                    <a16:creationId xmlns:a16="http://schemas.microsoft.com/office/drawing/2014/main" id="{34C518EA-3ECE-7BFA-B83A-F1F8E05BB5BF}"/>
                  </a:ext>
                </a:extLst>
              </p:cNvPr>
              <p:cNvPicPr/>
              <p:nvPr/>
            </p:nvPicPr>
            <p:blipFill>
              <a:blip r:embed="rId6"/>
              <a:stretch>
                <a:fillRect/>
              </a:stretch>
            </p:blipFill>
            <p:spPr>
              <a:xfrm>
                <a:off x="4450161" y="4468472"/>
                <a:ext cx="2957760" cy="2199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1" name="Ink 10">
                <a:extLst>
                  <a:ext uri="{FF2B5EF4-FFF2-40B4-BE49-F238E27FC236}">
                    <a16:creationId xmlns:a16="http://schemas.microsoft.com/office/drawing/2014/main" id="{19A61367-3777-85BA-811A-EC84247633B2}"/>
                  </a:ext>
                </a:extLst>
              </p14:cNvPr>
              <p14:cNvContentPartPr/>
              <p14:nvPr/>
            </p14:nvContentPartPr>
            <p14:xfrm>
              <a:off x="5476161" y="4566032"/>
              <a:ext cx="360" cy="360"/>
            </p14:xfrm>
          </p:contentPart>
        </mc:Choice>
        <mc:Fallback xmlns="">
          <p:pic>
            <p:nvPicPr>
              <p:cNvPr id="11" name="Ink 10">
                <a:extLst>
                  <a:ext uri="{FF2B5EF4-FFF2-40B4-BE49-F238E27FC236}">
                    <a16:creationId xmlns:a16="http://schemas.microsoft.com/office/drawing/2014/main" id="{19A61367-3777-85BA-811A-EC84247633B2}"/>
                  </a:ext>
                </a:extLst>
              </p:cNvPr>
              <p:cNvPicPr/>
              <p:nvPr/>
            </p:nvPicPr>
            <p:blipFill>
              <a:blip r:embed="rId8"/>
              <a:stretch>
                <a:fillRect/>
              </a:stretch>
            </p:blipFill>
            <p:spPr>
              <a:xfrm>
                <a:off x="5440161" y="4494032"/>
                <a:ext cx="7200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2" name="Ink 11">
                <a:extLst>
                  <a:ext uri="{FF2B5EF4-FFF2-40B4-BE49-F238E27FC236}">
                    <a16:creationId xmlns:a16="http://schemas.microsoft.com/office/drawing/2014/main" id="{76DB0570-E760-052E-E4EC-B5460AACA1E2}"/>
                  </a:ext>
                </a:extLst>
              </p14:cNvPr>
              <p14:cNvContentPartPr/>
              <p14:nvPr/>
            </p14:nvContentPartPr>
            <p14:xfrm>
              <a:off x="5476161" y="4489712"/>
              <a:ext cx="1263960" cy="89640"/>
            </p14:xfrm>
          </p:contentPart>
        </mc:Choice>
        <mc:Fallback xmlns="">
          <p:pic>
            <p:nvPicPr>
              <p:cNvPr id="12" name="Ink 11">
                <a:extLst>
                  <a:ext uri="{FF2B5EF4-FFF2-40B4-BE49-F238E27FC236}">
                    <a16:creationId xmlns:a16="http://schemas.microsoft.com/office/drawing/2014/main" id="{76DB0570-E760-052E-E4EC-B5460AACA1E2}"/>
                  </a:ext>
                </a:extLst>
              </p:cNvPr>
              <p:cNvPicPr/>
              <p:nvPr/>
            </p:nvPicPr>
            <p:blipFill>
              <a:blip r:embed="rId10"/>
              <a:stretch>
                <a:fillRect/>
              </a:stretch>
            </p:blipFill>
            <p:spPr>
              <a:xfrm>
                <a:off x="5440161" y="4417712"/>
                <a:ext cx="1335600" cy="2332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3" name="Ink 12">
                <a:extLst>
                  <a:ext uri="{FF2B5EF4-FFF2-40B4-BE49-F238E27FC236}">
                    <a16:creationId xmlns:a16="http://schemas.microsoft.com/office/drawing/2014/main" id="{1826E6DE-38CD-5D05-A5EA-4400CB4EE73D}"/>
                  </a:ext>
                </a:extLst>
              </p14:cNvPr>
              <p14:cNvContentPartPr/>
              <p14:nvPr/>
            </p14:nvContentPartPr>
            <p14:xfrm>
              <a:off x="6327561" y="4553432"/>
              <a:ext cx="887400" cy="14040"/>
            </p14:xfrm>
          </p:contentPart>
        </mc:Choice>
        <mc:Fallback xmlns="">
          <p:pic>
            <p:nvPicPr>
              <p:cNvPr id="13" name="Ink 12">
                <a:extLst>
                  <a:ext uri="{FF2B5EF4-FFF2-40B4-BE49-F238E27FC236}">
                    <a16:creationId xmlns:a16="http://schemas.microsoft.com/office/drawing/2014/main" id="{1826E6DE-38CD-5D05-A5EA-4400CB4EE73D}"/>
                  </a:ext>
                </a:extLst>
              </p:cNvPr>
              <p:cNvPicPr/>
              <p:nvPr/>
            </p:nvPicPr>
            <p:blipFill>
              <a:blip r:embed="rId12"/>
              <a:stretch>
                <a:fillRect/>
              </a:stretch>
            </p:blipFill>
            <p:spPr>
              <a:xfrm>
                <a:off x="6291561" y="4481432"/>
                <a:ext cx="959040" cy="15768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5" name="Ink 14">
                <a:extLst>
                  <a:ext uri="{FF2B5EF4-FFF2-40B4-BE49-F238E27FC236}">
                    <a16:creationId xmlns:a16="http://schemas.microsoft.com/office/drawing/2014/main" id="{1DEDB752-A299-9CF1-D6C4-D10DD38BAF79}"/>
                  </a:ext>
                </a:extLst>
              </p14:cNvPr>
              <p14:cNvContentPartPr/>
              <p14:nvPr/>
            </p14:nvContentPartPr>
            <p14:xfrm>
              <a:off x="11163081" y="4552352"/>
              <a:ext cx="738360" cy="14400"/>
            </p14:xfrm>
          </p:contentPart>
        </mc:Choice>
        <mc:Fallback xmlns="">
          <p:pic>
            <p:nvPicPr>
              <p:cNvPr id="15" name="Ink 14">
                <a:extLst>
                  <a:ext uri="{FF2B5EF4-FFF2-40B4-BE49-F238E27FC236}">
                    <a16:creationId xmlns:a16="http://schemas.microsoft.com/office/drawing/2014/main" id="{1DEDB752-A299-9CF1-D6C4-D10DD38BAF79}"/>
                  </a:ext>
                </a:extLst>
              </p:cNvPr>
              <p:cNvPicPr/>
              <p:nvPr/>
            </p:nvPicPr>
            <p:blipFill>
              <a:blip r:embed="rId14"/>
              <a:stretch>
                <a:fillRect/>
              </a:stretch>
            </p:blipFill>
            <p:spPr>
              <a:xfrm>
                <a:off x="11127081" y="4480352"/>
                <a:ext cx="810000" cy="15804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31" name="Ink 30">
                <a:extLst>
                  <a:ext uri="{FF2B5EF4-FFF2-40B4-BE49-F238E27FC236}">
                    <a16:creationId xmlns:a16="http://schemas.microsoft.com/office/drawing/2014/main" id="{25A2D3DC-37D0-8B67-3BBF-15CEDC8C9843}"/>
                  </a:ext>
                </a:extLst>
              </p14:cNvPr>
              <p14:cNvContentPartPr/>
              <p14:nvPr/>
            </p14:nvContentPartPr>
            <p14:xfrm>
              <a:off x="7843881" y="4528592"/>
              <a:ext cx="587520" cy="77400"/>
            </p14:xfrm>
          </p:contentPart>
        </mc:Choice>
        <mc:Fallback xmlns="">
          <p:pic>
            <p:nvPicPr>
              <p:cNvPr id="31" name="Ink 30">
                <a:extLst>
                  <a:ext uri="{FF2B5EF4-FFF2-40B4-BE49-F238E27FC236}">
                    <a16:creationId xmlns:a16="http://schemas.microsoft.com/office/drawing/2014/main" id="{25A2D3DC-37D0-8B67-3BBF-15CEDC8C9843}"/>
                  </a:ext>
                </a:extLst>
              </p:cNvPr>
              <p:cNvPicPr/>
              <p:nvPr/>
            </p:nvPicPr>
            <p:blipFill>
              <a:blip r:embed="rId16"/>
              <a:stretch>
                <a:fillRect/>
              </a:stretch>
            </p:blipFill>
            <p:spPr>
              <a:xfrm>
                <a:off x="7807881" y="4456592"/>
                <a:ext cx="659160" cy="2210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24" name="Ink 223">
                <a:extLst>
                  <a:ext uri="{FF2B5EF4-FFF2-40B4-BE49-F238E27FC236}">
                    <a16:creationId xmlns:a16="http://schemas.microsoft.com/office/drawing/2014/main" id="{173A236A-299E-0B0F-03B6-4407076A9240}"/>
                  </a:ext>
                </a:extLst>
              </p14:cNvPr>
              <p14:cNvContentPartPr/>
              <p14:nvPr/>
            </p14:nvContentPartPr>
            <p14:xfrm>
              <a:off x="8644881" y="4553432"/>
              <a:ext cx="780120" cy="26280"/>
            </p14:xfrm>
          </p:contentPart>
        </mc:Choice>
        <mc:Fallback xmlns="">
          <p:pic>
            <p:nvPicPr>
              <p:cNvPr id="224" name="Ink 223">
                <a:extLst>
                  <a:ext uri="{FF2B5EF4-FFF2-40B4-BE49-F238E27FC236}">
                    <a16:creationId xmlns:a16="http://schemas.microsoft.com/office/drawing/2014/main" id="{173A236A-299E-0B0F-03B6-4407076A9240}"/>
                  </a:ext>
                </a:extLst>
              </p:cNvPr>
              <p:cNvPicPr/>
              <p:nvPr/>
            </p:nvPicPr>
            <p:blipFill>
              <a:blip r:embed="rId18"/>
              <a:stretch>
                <a:fillRect/>
              </a:stretch>
            </p:blipFill>
            <p:spPr>
              <a:xfrm>
                <a:off x="8608881" y="4482405"/>
                <a:ext cx="851760" cy="167979"/>
              </a:xfrm>
              <a:prstGeom prst="rect">
                <a:avLst/>
              </a:prstGeom>
            </p:spPr>
          </p:pic>
        </mc:Fallback>
      </mc:AlternateContent>
      <p:sp>
        <p:nvSpPr>
          <p:cNvPr id="8" name="Rectangle 7">
            <a:extLst>
              <a:ext uri="{FF2B5EF4-FFF2-40B4-BE49-F238E27FC236}">
                <a16:creationId xmlns:a16="http://schemas.microsoft.com/office/drawing/2014/main" id="{CDE6F8D1-9FD7-FEB8-66EA-D0823029B869}"/>
              </a:ext>
            </a:extLst>
          </p:cNvPr>
          <p:cNvSpPr/>
          <p:nvPr/>
        </p:nvSpPr>
        <p:spPr>
          <a:xfrm>
            <a:off x="4443377" y="2285557"/>
            <a:ext cx="7297735" cy="182880"/>
          </a:xfrm>
          <a:prstGeom prst="rect">
            <a:avLst/>
          </a:prstGeom>
          <a:noFill/>
          <a:ln w="31750">
            <a:solidFill>
              <a:srgbClr val="4AD1D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ndParaRPr>
          </a:p>
        </p:txBody>
      </p:sp>
    </p:spTree>
    <p:extLst>
      <p:ext uri="{BB962C8B-B14F-4D97-AF65-F5344CB8AC3E}">
        <p14:creationId xmlns:p14="http://schemas.microsoft.com/office/powerpoint/2010/main" val="1884738250"/>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B4998-DFF4-4F91-BAED-2B1ABDE01DD3}"/>
              </a:ext>
            </a:extLst>
          </p:cNvPr>
          <p:cNvSpPr>
            <a:spLocks noGrp="1"/>
          </p:cNvSpPr>
          <p:nvPr>
            <p:ph type="title" idx="4294967295"/>
          </p:nvPr>
        </p:nvSpPr>
        <p:spPr>
          <a:xfrm>
            <a:off x="387281" y="767746"/>
            <a:ext cx="5708719" cy="1898604"/>
          </a:xfrm>
        </p:spPr>
        <p:txBody>
          <a:bodyPr anchor="t" anchorCtr="0">
            <a:normAutofit/>
          </a:bodyPr>
          <a:lstStyle/>
          <a:p>
            <a:pPr algn="ctr"/>
            <a:r>
              <a:rPr lang="en-US" sz="3733" b="1" cap="none" dirty="0">
                <a:solidFill>
                  <a:srgbClr val="2683C6"/>
                </a:solidFill>
                <a:latin typeface="Verdana" panose="020B0604030504040204" pitchFamily="34" charset="0"/>
                <a:ea typeface="Verdana" panose="020B0604030504040204" pitchFamily="34" charset="0"/>
              </a:rPr>
              <a:t>OASFAA Cost Comparison Worksheet</a:t>
            </a:r>
          </a:p>
        </p:txBody>
      </p:sp>
      <p:pic>
        <p:nvPicPr>
          <p:cNvPr id="5" name="Picture 4">
            <a:extLst>
              <a:ext uri="{FF2B5EF4-FFF2-40B4-BE49-F238E27FC236}">
                <a16:creationId xmlns:a16="http://schemas.microsoft.com/office/drawing/2014/main" id="{CFF38872-1D74-4A3A-A1EB-376E28EF0FFA}"/>
              </a:ext>
            </a:extLst>
          </p:cNvPr>
          <p:cNvPicPr>
            <a:picLocks noChangeAspect="1"/>
          </p:cNvPicPr>
          <p:nvPr/>
        </p:nvPicPr>
        <p:blipFill>
          <a:blip r:embed="rId3"/>
          <a:stretch>
            <a:fillRect/>
          </a:stretch>
        </p:blipFill>
        <p:spPr>
          <a:xfrm>
            <a:off x="6282485" y="719645"/>
            <a:ext cx="4869148" cy="2997717"/>
          </a:xfrm>
          <a:prstGeom prst="rect">
            <a:avLst/>
          </a:prstGeom>
        </p:spPr>
      </p:pic>
      <p:pic>
        <p:nvPicPr>
          <p:cNvPr id="7" name="Picture 6">
            <a:extLst>
              <a:ext uri="{FF2B5EF4-FFF2-40B4-BE49-F238E27FC236}">
                <a16:creationId xmlns:a16="http://schemas.microsoft.com/office/drawing/2014/main" id="{0FDDE295-657A-4DAE-AB87-166B4435D8DA}"/>
              </a:ext>
            </a:extLst>
          </p:cNvPr>
          <p:cNvPicPr>
            <a:picLocks noChangeAspect="1"/>
          </p:cNvPicPr>
          <p:nvPr/>
        </p:nvPicPr>
        <p:blipFill>
          <a:blip r:embed="rId4"/>
          <a:stretch>
            <a:fillRect/>
          </a:stretch>
        </p:blipFill>
        <p:spPr>
          <a:xfrm>
            <a:off x="6336244" y="3717362"/>
            <a:ext cx="4761630" cy="3124146"/>
          </a:xfrm>
          <a:prstGeom prst="rect">
            <a:avLst/>
          </a:prstGeom>
        </p:spPr>
      </p:pic>
      <p:pic>
        <p:nvPicPr>
          <p:cNvPr id="9" name="Picture 8" descr="Qr code&#10;&#10;Description automatically generated">
            <a:extLst>
              <a:ext uri="{FF2B5EF4-FFF2-40B4-BE49-F238E27FC236}">
                <a16:creationId xmlns:a16="http://schemas.microsoft.com/office/drawing/2014/main" id="{3005C1E9-015D-45DC-9B2E-5A7CD5FB58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80254" y="2666350"/>
            <a:ext cx="3594683" cy="3594683"/>
          </a:xfrm>
          <a:prstGeom prst="rect">
            <a:avLst/>
          </a:prstGeom>
        </p:spPr>
      </p:pic>
    </p:spTree>
    <p:extLst>
      <p:ext uri="{BB962C8B-B14F-4D97-AF65-F5344CB8AC3E}">
        <p14:creationId xmlns:p14="http://schemas.microsoft.com/office/powerpoint/2010/main" val="3824466919"/>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14"/>
          <p:cNvSpPr txBox="1">
            <a:spLocks noGrp="1"/>
          </p:cNvSpPr>
          <p:nvPr>
            <p:ph type="ctrTitle"/>
          </p:nvPr>
        </p:nvSpPr>
        <p:spPr>
          <a:xfrm>
            <a:off x="708945" y="3932464"/>
            <a:ext cx="10461818" cy="1475013"/>
          </a:xfrm>
          <a:prstGeom prst="rect">
            <a:avLst/>
          </a:prstGeom>
        </p:spPr>
        <p:txBody>
          <a:bodyPr spcFirstLastPara="1" vert="horz" wrap="square" lIns="121900" tIns="121900" rIns="121900" bIns="121900" rtlCol="0" anchor="b" anchorCtr="0">
            <a:noAutofit/>
          </a:bodyPr>
          <a:lstStyle/>
          <a:p>
            <a:r>
              <a:rPr lang="en-US" sz="4400" dirty="0">
                <a:solidFill>
                  <a:schemeClr val="bg1"/>
                </a:solidFill>
              </a:rPr>
              <a:t>Resources</a:t>
            </a:r>
          </a:p>
        </p:txBody>
      </p:sp>
    </p:spTree>
    <p:extLst>
      <p:ext uri="{BB962C8B-B14F-4D97-AF65-F5344CB8AC3E}">
        <p14:creationId xmlns:p14="http://schemas.microsoft.com/office/powerpoint/2010/main" val="2958867094"/>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0FEE1-6710-6B22-8452-9D1329E77EC5}"/>
              </a:ext>
            </a:extLst>
          </p:cNvPr>
          <p:cNvSpPr>
            <a:spLocks noGrp="1"/>
          </p:cNvSpPr>
          <p:nvPr>
            <p:ph type="title"/>
          </p:nvPr>
        </p:nvSpPr>
        <p:spPr/>
        <p:txBody>
          <a:bodyPr/>
          <a:lstStyle/>
          <a:p>
            <a:r>
              <a:rPr lang="en-US" dirty="0"/>
              <a:t>OASFAA COUNSELOR RESOURCES</a:t>
            </a:r>
          </a:p>
        </p:txBody>
      </p:sp>
      <p:sp>
        <p:nvSpPr>
          <p:cNvPr id="3" name="Content Placeholder 2">
            <a:extLst>
              <a:ext uri="{FF2B5EF4-FFF2-40B4-BE49-F238E27FC236}">
                <a16:creationId xmlns:a16="http://schemas.microsoft.com/office/drawing/2014/main" id="{C9AB9848-96F8-653D-FD26-9E89167B46BF}"/>
              </a:ext>
            </a:extLst>
          </p:cNvPr>
          <p:cNvSpPr>
            <a:spLocks noGrp="1"/>
          </p:cNvSpPr>
          <p:nvPr>
            <p:ph idx="1"/>
          </p:nvPr>
        </p:nvSpPr>
        <p:spPr>
          <a:xfrm>
            <a:off x="581192" y="2180496"/>
            <a:ext cx="11029615" cy="4468782"/>
          </a:xfrm>
        </p:spPr>
        <p:txBody>
          <a:bodyPr>
            <a:normAutofit/>
          </a:bodyPr>
          <a:lstStyle/>
          <a:p>
            <a:pPr marL="0" indent="0" algn="ctr">
              <a:buNone/>
            </a:pPr>
            <a:r>
              <a:rPr lang="en-US" dirty="0">
                <a:hlinkClick r:id="rId2"/>
              </a:rPr>
              <a:t>https://www.oasfaa.org/counselors</a:t>
            </a:r>
            <a:br>
              <a:rPr lang="en-US" dirty="0"/>
            </a:br>
            <a:br>
              <a:rPr lang="en-US" sz="1050" dirty="0"/>
            </a:br>
            <a:endParaRPr lang="en-US" sz="1050" dirty="0"/>
          </a:p>
          <a:p>
            <a:r>
              <a:rPr lang="en-US" sz="2400" dirty="0"/>
              <a:t>Request a financial aid night presenter.</a:t>
            </a:r>
            <a:br>
              <a:rPr lang="en-US" dirty="0"/>
            </a:br>
            <a:endParaRPr lang="en-US" sz="1050" dirty="0"/>
          </a:p>
          <a:p>
            <a:r>
              <a:rPr lang="en-US" sz="2400" dirty="0"/>
              <a:t>Put yourself in the OASFAA Counselor database to receive all important training/resource notices.</a:t>
            </a:r>
            <a:br>
              <a:rPr lang="en-US" dirty="0"/>
            </a:br>
            <a:endParaRPr lang="en-US" sz="1050" dirty="0"/>
          </a:p>
          <a:p>
            <a:r>
              <a:rPr lang="en-US" sz="2400" dirty="0"/>
              <a:t>Find resource documents.</a:t>
            </a:r>
          </a:p>
        </p:txBody>
      </p:sp>
    </p:spTree>
    <p:extLst>
      <p:ext uri="{BB962C8B-B14F-4D97-AF65-F5344CB8AC3E}">
        <p14:creationId xmlns:p14="http://schemas.microsoft.com/office/powerpoint/2010/main" val="81386418"/>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44FD0-1FBE-8815-84AB-36247DB464EF}"/>
              </a:ext>
            </a:extLst>
          </p:cNvPr>
          <p:cNvSpPr>
            <a:spLocks noGrp="1"/>
          </p:cNvSpPr>
          <p:nvPr>
            <p:ph type="title"/>
          </p:nvPr>
        </p:nvSpPr>
        <p:spPr/>
        <p:txBody>
          <a:bodyPr/>
          <a:lstStyle/>
          <a:p>
            <a:r>
              <a:rPr lang="en-US" dirty="0"/>
              <a:t>OASFAA RESOURCES – FAFSA Help Oh</a:t>
            </a:r>
          </a:p>
        </p:txBody>
      </p:sp>
      <p:pic>
        <p:nvPicPr>
          <p:cNvPr id="5" name="Content Placeholder 4">
            <a:extLst>
              <a:ext uri="{FF2B5EF4-FFF2-40B4-BE49-F238E27FC236}">
                <a16:creationId xmlns:a16="http://schemas.microsoft.com/office/drawing/2014/main" id="{B7E042C4-94DC-4DD4-382C-61CBA9F9852B}"/>
              </a:ext>
            </a:extLst>
          </p:cNvPr>
          <p:cNvPicPr>
            <a:picLocks noGrp="1" noChangeAspect="1"/>
          </p:cNvPicPr>
          <p:nvPr>
            <p:ph idx="1"/>
          </p:nvPr>
        </p:nvPicPr>
        <p:blipFill>
          <a:blip r:embed="rId3"/>
          <a:stretch>
            <a:fillRect/>
          </a:stretch>
        </p:blipFill>
        <p:spPr>
          <a:xfrm>
            <a:off x="5633546" y="1959826"/>
            <a:ext cx="5882670" cy="4898174"/>
          </a:xfrm>
        </p:spPr>
      </p:pic>
      <p:sp>
        <p:nvSpPr>
          <p:cNvPr id="6" name="TextBox 5">
            <a:extLst>
              <a:ext uri="{FF2B5EF4-FFF2-40B4-BE49-F238E27FC236}">
                <a16:creationId xmlns:a16="http://schemas.microsoft.com/office/drawing/2014/main" id="{574FDFBB-2C42-CB40-CB27-9F7E6F800785}"/>
              </a:ext>
            </a:extLst>
          </p:cNvPr>
          <p:cNvSpPr txBox="1"/>
          <p:nvPr/>
        </p:nvSpPr>
        <p:spPr>
          <a:xfrm>
            <a:off x="581191" y="2336393"/>
            <a:ext cx="4926230" cy="3408625"/>
          </a:xfrm>
          <a:prstGeom prst="rect">
            <a:avLst/>
          </a:prstGeom>
          <a:noFill/>
        </p:spPr>
        <p:txBody>
          <a:bodyPr wrap="square" rtlCol="0">
            <a:spAutoFit/>
          </a:bodyPr>
          <a:lstStyle/>
          <a:p>
            <a:pPr marL="0" lvl="1"/>
            <a:endParaRPr lang="en-US" sz="2000" dirty="0">
              <a:solidFill>
                <a:schemeClr val="accent1">
                  <a:lumMod val="75000"/>
                </a:schemeClr>
              </a:solidFill>
              <a:latin typeface="Verdana" panose="020B0604030504040204" pitchFamily="34" charset="0"/>
              <a:ea typeface="Verdana" panose="020B0604030504040204" pitchFamily="34" charset="0"/>
            </a:endParaRPr>
          </a:p>
          <a:p>
            <a:pPr marL="0" lvl="1"/>
            <a:r>
              <a:rPr lang="en-US" sz="2400" dirty="0">
                <a:solidFill>
                  <a:schemeClr val="accent1">
                    <a:lumMod val="75000"/>
                  </a:schemeClr>
                </a:solidFill>
                <a:latin typeface="Verdana" panose="020B0604030504040204" pitchFamily="34" charset="0"/>
                <a:ea typeface="Verdana" panose="020B0604030504040204" pitchFamily="34" charset="0"/>
              </a:rPr>
              <a:t>Resources for students and parents</a:t>
            </a:r>
            <a:br>
              <a:rPr lang="en-US" sz="2400" dirty="0">
                <a:solidFill>
                  <a:schemeClr val="accent1">
                    <a:lumMod val="75000"/>
                  </a:schemeClr>
                </a:solidFill>
                <a:latin typeface="Verdana" panose="020B0604030504040204" pitchFamily="34" charset="0"/>
                <a:ea typeface="Verdana" panose="020B0604030504040204" pitchFamily="34" charset="0"/>
              </a:rPr>
            </a:br>
            <a:endParaRPr lang="en-US" sz="1050" dirty="0">
              <a:solidFill>
                <a:schemeClr val="accent1">
                  <a:lumMod val="75000"/>
                </a:schemeClr>
              </a:solidFill>
              <a:latin typeface="Verdana" panose="020B0604030504040204" pitchFamily="34" charset="0"/>
              <a:ea typeface="Verdana" panose="020B0604030504040204" pitchFamily="34" charset="0"/>
            </a:endParaRPr>
          </a:p>
          <a:p>
            <a:pPr marL="800100" lvl="2" indent="-342900">
              <a:buFont typeface="Wingdings" panose="05000000000000000000" pitchFamily="2" charset="2"/>
              <a:buChar char="§"/>
            </a:pPr>
            <a:r>
              <a:rPr lang="en-US" sz="2000" dirty="0">
                <a:solidFill>
                  <a:schemeClr val="accent1">
                    <a:lumMod val="75000"/>
                  </a:schemeClr>
                </a:solidFill>
                <a:latin typeface="Verdana" panose="020B0604030504040204" pitchFamily="34" charset="0"/>
                <a:ea typeface="Verdana" panose="020B0604030504040204" pitchFamily="34" charset="0"/>
              </a:rPr>
              <a:t>Instructional videos</a:t>
            </a:r>
            <a:br>
              <a:rPr lang="en-US" sz="2000" dirty="0">
                <a:solidFill>
                  <a:schemeClr val="accent1">
                    <a:lumMod val="75000"/>
                  </a:schemeClr>
                </a:solidFill>
                <a:latin typeface="Verdana" panose="020B0604030504040204" pitchFamily="34" charset="0"/>
                <a:ea typeface="Verdana" panose="020B0604030504040204" pitchFamily="34" charset="0"/>
              </a:rPr>
            </a:br>
            <a:endParaRPr lang="en-US" sz="1050" dirty="0">
              <a:solidFill>
                <a:schemeClr val="accent1">
                  <a:lumMod val="75000"/>
                </a:schemeClr>
              </a:solidFill>
              <a:latin typeface="Verdana" panose="020B0604030504040204" pitchFamily="34" charset="0"/>
              <a:ea typeface="Verdana" panose="020B0604030504040204" pitchFamily="34" charset="0"/>
            </a:endParaRPr>
          </a:p>
          <a:p>
            <a:pPr marL="800100" lvl="2" indent="-342900">
              <a:buFont typeface="Wingdings" panose="05000000000000000000" pitchFamily="2" charset="2"/>
              <a:buChar char="§"/>
            </a:pPr>
            <a:r>
              <a:rPr lang="en-US" sz="2000" dirty="0">
                <a:solidFill>
                  <a:schemeClr val="accent1">
                    <a:lumMod val="75000"/>
                  </a:schemeClr>
                </a:solidFill>
                <a:latin typeface="Verdana" panose="020B0604030504040204" pitchFamily="34" charset="0"/>
                <a:ea typeface="Verdana" panose="020B0604030504040204" pitchFamily="34" charset="0"/>
              </a:rPr>
              <a:t>Handouts</a:t>
            </a:r>
            <a:br>
              <a:rPr lang="en-US" sz="2000" dirty="0">
                <a:solidFill>
                  <a:schemeClr val="accent1">
                    <a:lumMod val="75000"/>
                  </a:schemeClr>
                </a:solidFill>
                <a:latin typeface="Verdana" panose="020B0604030504040204" pitchFamily="34" charset="0"/>
                <a:ea typeface="Verdana" panose="020B0604030504040204" pitchFamily="34" charset="0"/>
              </a:rPr>
            </a:br>
            <a:endParaRPr lang="en-US" sz="1050" dirty="0">
              <a:solidFill>
                <a:schemeClr val="accent1">
                  <a:lumMod val="75000"/>
                </a:schemeClr>
              </a:solidFill>
              <a:latin typeface="Verdana" panose="020B0604030504040204" pitchFamily="34" charset="0"/>
              <a:ea typeface="Verdana" panose="020B0604030504040204" pitchFamily="34" charset="0"/>
            </a:endParaRPr>
          </a:p>
          <a:p>
            <a:pPr marL="800100" lvl="2" indent="-342900">
              <a:buFont typeface="Wingdings" panose="05000000000000000000" pitchFamily="2" charset="2"/>
              <a:buChar char="§"/>
            </a:pPr>
            <a:r>
              <a:rPr lang="en-US" sz="2000" dirty="0">
                <a:solidFill>
                  <a:schemeClr val="accent1">
                    <a:lumMod val="75000"/>
                  </a:schemeClr>
                </a:solidFill>
                <a:latin typeface="Verdana" panose="020B0604030504040204" pitchFamily="34" charset="0"/>
                <a:ea typeface="Verdana" panose="020B0604030504040204" pitchFamily="34" charset="0"/>
              </a:rPr>
              <a:t>You can link to your school site</a:t>
            </a:r>
          </a:p>
          <a:p>
            <a:pPr marL="742950" lvl="2" indent="-285750">
              <a:buFont typeface="Verdana" panose="020B0604020202020204" pitchFamily="34" charset="0"/>
              <a:buChar char="•"/>
            </a:pPr>
            <a:endParaRPr lang="en-US" dirty="0">
              <a:latin typeface="Verdana" panose="020B0604030504040204" pitchFamily="34" charset="0"/>
            </a:endParaRPr>
          </a:p>
          <a:p>
            <a:pPr marL="914400" lvl="3" indent="-285750">
              <a:buFont typeface="Verdana" panose="020B0604020202020204" pitchFamily="34" charset="0"/>
              <a:buChar char="•"/>
            </a:pPr>
            <a:endParaRPr lang="en-US" dirty="0">
              <a:latin typeface="Verdana" panose="020B0604030504040204" pitchFamily="34" charset="0"/>
            </a:endParaRPr>
          </a:p>
        </p:txBody>
      </p:sp>
    </p:spTree>
    <p:extLst>
      <p:ext uri="{BB962C8B-B14F-4D97-AF65-F5344CB8AC3E}">
        <p14:creationId xmlns:p14="http://schemas.microsoft.com/office/powerpoint/2010/main" val="440278985"/>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3" name="Rectangle 2">
            <a:extLst>
              <a:ext uri="{FF2B5EF4-FFF2-40B4-BE49-F238E27FC236}">
                <a16:creationId xmlns:a16="http://schemas.microsoft.com/office/drawing/2014/main" id="{3946B4FC-91F8-41F9-9688-6D7CC4F3EB24}"/>
              </a:ext>
            </a:extLst>
          </p:cNvPr>
          <p:cNvSpPr/>
          <p:nvPr/>
        </p:nvSpPr>
        <p:spPr>
          <a:xfrm>
            <a:off x="443410" y="810985"/>
            <a:ext cx="3709568" cy="56769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Verdana" panose="020B0604030504040204" pitchFamily="34" charset="0"/>
              <a:ea typeface="+mn-ea"/>
              <a:cs typeface="+mn-cs"/>
            </a:endParaRPr>
          </a:p>
        </p:txBody>
      </p:sp>
      <p:sp>
        <p:nvSpPr>
          <p:cNvPr id="189" name="Google Shape;189;p12"/>
          <p:cNvSpPr txBox="1">
            <a:spLocks noGrp="1"/>
          </p:cNvSpPr>
          <p:nvPr>
            <p:ph type="title" idx="4294967295"/>
          </p:nvPr>
        </p:nvSpPr>
        <p:spPr>
          <a:xfrm>
            <a:off x="701169" y="1073150"/>
            <a:ext cx="3194050" cy="4711700"/>
          </a:xfrm>
          <a:prstGeom prst="rect">
            <a:avLst/>
          </a:prstGeom>
        </p:spPr>
        <p:txBody>
          <a:bodyPr spcFirstLastPara="1" vert="horz" lIns="91440" tIns="45720" rIns="91440" bIns="45720" rtlCol="0" anchor="ctr" anchorCtr="0">
            <a:normAutofit/>
          </a:bodyPr>
          <a:lstStyle/>
          <a:p>
            <a:pPr algn="ctr"/>
            <a:r>
              <a:rPr lang="en-US" dirty="0">
                <a:latin typeface="Verdana" panose="020B0604030504040204" pitchFamily="34" charset="0"/>
                <a:ea typeface="Verdana" panose="020B0604030504040204" pitchFamily="34" charset="0"/>
              </a:rPr>
              <a:t>More Counselor Resources</a:t>
            </a:r>
          </a:p>
        </p:txBody>
      </p:sp>
      <p:pic>
        <p:nvPicPr>
          <p:cNvPr id="2" name="Content Placeholder 11">
            <a:extLst>
              <a:ext uri="{FF2B5EF4-FFF2-40B4-BE49-F238E27FC236}">
                <a16:creationId xmlns:a16="http://schemas.microsoft.com/office/drawing/2014/main" id="{18C7810A-13A5-7CB4-417A-9BB21E3E8AD5}"/>
              </a:ext>
            </a:extLst>
          </p:cNvPr>
          <p:cNvPicPr>
            <a:picLocks noChangeAspect="1"/>
          </p:cNvPicPr>
          <p:nvPr/>
        </p:nvPicPr>
        <p:blipFill rotWithShape="1">
          <a:blip r:embed="rId3"/>
          <a:srcRect r="23020"/>
          <a:stretch/>
        </p:blipFill>
        <p:spPr>
          <a:xfrm>
            <a:off x="4224541" y="1802524"/>
            <a:ext cx="7628965" cy="3982326"/>
          </a:xfrm>
          <a:prstGeom prst="rect">
            <a:avLst/>
          </a:prstGeom>
        </p:spPr>
      </p:pic>
      <p:sp>
        <p:nvSpPr>
          <p:cNvPr id="4" name="TextBox 3">
            <a:extLst>
              <a:ext uri="{FF2B5EF4-FFF2-40B4-BE49-F238E27FC236}">
                <a16:creationId xmlns:a16="http://schemas.microsoft.com/office/drawing/2014/main" id="{8EAE9055-47F9-4A25-CA97-F2283B2CC1D6}"/>
              </a:ext>
            </a:extLst>
          </p:cNvPr>
          <p:cNvSpPr txBox="1"/>
          <p:nvPr/>
        </p:nvSpPr>
        <p:spPr>
          <a:xfrm>
            <a:off x="5098066" y="1088915"/>
            <a:ext cx="5881914" cy="461665"/>
          </a:xfrm>
          <a:prstGeom prst="rect">
            <a:avLst/>
          </a:prstGeom>
          <a:noFill/>
        </p:spPr>
        <p:txBody>
          <a:bodyPr wrap="square" rtlCol="0">
            <a:spAutoFit/>
          </a:bodyPr>
          <a:lstStyle/>
          <a:p>
            <a:r>
              <a:rPr lang="en-US" sz="2000" dirty="0">
                <a:latin typeface="Verdana" panose="020B0604030504040204" pitchFamily="34" charset="0"/>
                <a:ea typeface="Verdana" panose="020B0604030504040204" pitchFamily="34" charset="0"/>
                <a:cs typeface="Roboto" panose="02000000000000000000" pitchFamily="2" charset="0"/>
              </a:rPr>
              <a:t> </a:t>
            </a:r>
            <a:r>
              <a:rPr lang="en-US" sz="2400" dirty="0">
                <a:solidFill>
                  <a:srgbClr val="92D050"/>
                </a:solidFill>
                <a:latin typeface="Verdana" panose="020B0604030504040204" pitchFamily="34" charset="0"/>
                <a:ea typeface="Verdana" panose="020B0604030504040204" pitchFamily="34" charset="0"/>
                <a:cs typeface="Roboto" panose="02000000000000000000" pitchFamily="2" charset="0"/>
                <a:hlinkClick r:id="rId4">
                  <a:extLst>
                    <a:ext uri="{A12FA001-AC4F-418D-AE19-62706E023703}">
                      <ahyp:hlinkClr xmlns:ahyp="http://schemas.microsoft.com/office/drawing/2018/hyperlinkcolor" val="tx"/>
                    </a:ext>
                  </a:extLst>
                </a:hlinkClick>
              </a:rPr>
              <a:t>https://www.oasfaa.org/counselors</a:t>
            </a:r>
            <a:r>
              <a:rPr lang="en-US" sz="2400" dirty="0">
                <a:solidFill>
                  <a:srgbClr val="92D050"/>
                </a:solidFill>
                <a:latin typeface="Verdana" panose="020B0604030504040204" pitchFamily="34" charset="0"/>
                <a:ea typeface="Verdana" panose="020B0604030504040204" pitchFamily="34" charset="0"/>
                <a:cs typeface="Roboto" panose="02000000000000000000" pitchFamily="2" charset="0"/>
              </a:rPr>
              <a:t> </a:t>
            </a:r>
          </a:p>
        </p:txBody>
      </p:sp>
    </p:spTree>
    <p:extLst>
      <p:ext uri="{BB962C8B-B14F-4D97-AF65-F5344CB8AC3E}">
        <p14:creationId xmlns:p14="http://schemas.microsoft.com/office/powerpoint/2010/main" val="2120921000"/>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14"/>
          <p:cNvSpPr txBox="1">
            <a:spLocks noGrp="1"/>
          </p:cNvSpPr>
          <p:nvPr>
            <p:ph type="ctrTitle"/>
          </p:nvPr>
        </p:nvSpPr>
        <p:spPr>
          <a:xfrm>
            <a:off x="708945" y="3932464"/>
            <a:ext cx="10461818" cy="1475013"/>
          </a:xfrm>
          <a:prstGeom prst="rect">
            <a:avLst/>
          </a:prstGeom>
        </p:spPr>
        <p:txBody>
          <a:bodyPr spcFirstLastPara="1" vert="horz" wrap="square" lIns="121900" tIns="121900" rIns="121900" bIns="121900" rtlCol="0" anchor="b" anchorCtr="0">
            <a:noAutofit/>
          </a:bodyPr>
          <a:lstStyle/>
          <a:p>
            <a:r>
              <a:rPr lang="en-US" sz="4400" dirty="0">
                <a:solidFill>
                  <a:schemeClr val="bg1"/>
                </a:solidFill>
              </a:rPr>
              <a:t>Final Thoughts</a:t>
            </a:r>
          </a:p>
        </p:txBody>
      </p:sp>
    </p:spTree>
    <p:extLst>
      <p:ext uri="{BB962C8B-B14F-4D97-AF65-F5344CB8AC3E}">
        <p14:creationId xmlns:p14="http://schemas.microsoft.com/office/powerpoint/2010/main" val="2278617067"/>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AE3EC-C625-F552-40B7-12A78727B1B2}"/>
              </a:ext>
            </a:extLst>
          </p:cNvPr>
          <p:cNvSpPr>
            <a:spLocks noGrp="1"/>
          </p:cNvSpPr>
          <p:nvPr>
            <p:ph type="title"/>
          </p:nvPr>
        </p:nvSpPr>
        <p:spPr/>
        <p:txBody>
          <a:bodyPr>
            <a:normAutofit/>
          </a:bodyPr>
          <a:lstStyle/>
          <a:p>
            <a:r>
              <a:rPr lang="en-US" sz="3200" dirty="0"/>
              <a:t>The paper fafsa is back</a:t>
            </a:r>
          </a:p>
        </p:txBody>
      </p:sp>
      <p:sp>
        <p:nvSpPr>
          <p:cNvPr id="3" name="Content Placeholder 2">
            <a:extLst>
              <a:ext uri="{FF2B5EF4-FFF2-40B4-BE49-F238E27FC236}">
                <a16:creationId xmlns:a16="http://schemas.microsoft.com/office/drawing/2014/main" id="{2C2C201C-7A54-AD91-42C1-B7FA4832B549}"/>
              </a:ext>
            </a:extLst>
          </p:cNvPr>
          <p:cNvSpPr>
            <a:spLocks noGrp="1"/>
          </p:cNvSpPr>
          <p:nvPr>
            <p:ph idx="1"/>
          </p:nvPr>
        </p:nvSpPr>
        <p:spPr>
          <a:xfrm>
            <a:off x="457200" y="2016087"/>
            <a:ext cx="11153607" cy="4624743"/>
          </a:xfrm>
        </p:spPr>
        <p:txBody>
          <a:bodyPr>
            <a:noAutofit/>
          </a:bodyPr>
          <a:lstStyle/>
          <a:p>
            <a:r>
              <a:rPr lang="en-US" sz="2200" dirty="0"/>
              <a:t>Available to print and mail for certain students</a:t>
            </a:r>
            <a:br>
              <a:rPr lang="en-US" sz="1600" dirty="0"/>
            </a:br>
            <a:endParaRPr lang="en-US" sz="1050" dirty="0"/>
          </a:p>
          <a:p>
            <a:r>
              <a:rPr lang="en-US" sz="2200" dirty="0"/>
              <a:t>Paper FAFSA filers may include:</a:t>
            </a:r>
            <a:br>
              <a:rPr lang="en-US" sz="1600" dirty="0"/>
            </a:br>
            <a:endParaRPr lang="en-US" sz="1050" dirty="0"/>
          </a:p>
          <a:p>
            <a:pPr lvl="1">
              <a:buFont typeface="Verdana" panose="02070309020205020404" pitchFamily="49" charset="0"/>
              <a:buChar char="o"/>
            </a:pPr>
            <a:r>
              <a:rPr lang="en-US" sz="2000" dirty="0"/>
              <a:t>Users having issues creating an FSA ID</a:t>
            </a:r>
          </a:p>
          <a:p>
            <a:pPr lvl="1">
              <a:buFont typeface="Verdana" panose="02070309020205020404" pitchFamily="49" charset="0"/>
              <a:buChar char="o"/>
            </a:pPr>
            <a:r>
              <a:rPr lang="en-US" sz="2000" dirty="0"/>
              <a:t>Users with contributors having issues creating an FSA ID</a:t>
            </a:r>
          </a:p>
          <a:p>
            <a:pPr lvl="1">
              <a:buFont typeface="Verdana" panose="02070309020205020404" pitchFamily="49" charset="0"/>
              <a:buChar char="o"/>
            </a:pPr>
            <a:r>
              <a:rPr lang="en-US" sz="2000" dirty="0"/>
              <a:t>Incarcerated individuals with limited access to the internet</a:t>
            </a:r>
            <a:br>
              <a:rPr lang="en-US" sz="1600" dirty="0"/>
            </a:br>
            <a:endParaRPr lang="en-US" sz="1050" dirty="0"/>
          </a:p>
          <a:p>
            <a:r>
              <a:rPr lang="en-US" sz="2200" dirty="0"/>
              <a:t>Processing time is slower than applying on studentaid.gov</a:t>
            </a:r>
            <a:br>
              <a:rPr lang="en-US" sz="1600" dirty="0"/>
            </a:br>
            <a:endParaRPr lang="en-US" sz="1050" dirty="0"/>
          </a:p>
          <a:p>
            <a:r>
              <a:rPr lang="en-US" sz="2200" dirty="0"/>
              <a:t>Even with a ‘wet’ signature, applicant(s) will still need to confirm identity</a:t>
            </a:r>
            <a:br>
              <a:rPr lang="en-US" sz="2200" dirty="0"/>
            </a:br>
            <a:endParaRPr lang="en-US" sz="1050" dirty="0"/>
          </a:p>
          <a:p>
            <a:pPr lvl="1">
              <a:buFont typeface="Verdana" panose="02070309020205020404" pitchFamily="49" charset="0"/>
              <a:buChar char="o"/>
            </a:pPr>
            <a:r>
              <a:rPr lang="en-US" sz="2000" dirty="0"/>
              <a:t>How it will be confirmed is still unknown</a:t>
            </a:r>
          </a:p>
        </p:txBody>
      </p:sp>
    </p:spTree>
    <p:extLst>
      <p:ext uri="{BB962C8B-B14F-4D97-AF65-F5344CB8AC3E}">
        <p14:creationId xmlns:p14="http://schemas.microsoft.com/office/powerpoint/2010/main" val="5578912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4BA977A-BD15-81FE-83CF-2C4C35249245}"/>
              </a:ext>
            </a:extLst>
          </p:cNvPr>
          <p:cNvSpPr>
            <a:spLocks noGrp="1"/>
          </p:cNvSpPr>
          <p:nvPr>
            <p:ph type="title"/>
          </p:nvPr>
        </p:nvSpPr>
        <p:spPr/>
        <p:txBody>
          <a:bodyPr anchor="b" anchorCtr="0">
            <a:normAutofit/>
          </a:bodyPr>
          <a:lstStyle/>
          <a:p>
            <a:r>
              <a:rPr lang="en-US" sz="3200" dirty="0"/>
              <a:t>Changes for 2024-2025</a:t>
            </a:r>
          </a:p>
        </p:txBody>
      </p:sp>
      <p:sp>
        <p:nvSpPr>
          <p:cNvPr id="5" name="Content Placeholder 4">
            <a:extLst>
              <a:ext uri="{FF2B5EF4-FFF2-40B4-BE49-F238E27FC236}">
                <a16:creationId xmlns:a16="http://schemas.microsoft.com/office/drawing/2014/main" id="{9CC653E2-70B1-002D-A57B-3539497C8CA6}"/>
              </a:ext>
            </a:extLst>
          </p:cNvPr>
          <p:cNvSpPr>
            <a:spLocks noGrp="1"/>
          </p:cNvSpPr>
          <p:nvPr>
            <p:ph idx="1"/>
          </p:nvPr>
        </p:nvSpPr>
        <p:spPr>
          <a:xfrm>
            <a:off x="581192" y="2053859"/>
            <a:ext cx="11029615" cy="4804141"/>
          </a:xfrm>
        </p:spPr>
        <p:txBody>
          <a:bodyPr>
            <a:normAutofit lnSpcReduction="10000"/>
          </a:bodyPr>
          <a:lstStyle/>
          <a:p>
            <a:pPr marL="0" indent="0">
              <a:buNone/>
            </a:pPr>
            <a:r>
              <a:rPr lang="en-US" sz="2400" dirty="0"/>
              <a:t>Independent student family size</a:t>
            </a:r>
            <a:br>
              <a:rPr lang="en-US" sz="2400" dirty="0"/>
            </a:br>
            <a:endParaRPr lang="en-US" sz="1100" dirty="0"/>
          </a:p>
          <a:p>
            <a:pPr marL="396875" indent="-304800"/>
            <a:r>
              <a:rPr lang="en-US" sz="2000" dirty="0"/>
              <a:t>The student, and student spouse (if applicable), are already included here</a:t>
            </a:r>
            <a:br>
              <a:rPr lang="en-US" sz="2000" dirty="0"/>
            </a:br>
            <a:endParaRPr lang="en-US" sz="1050" dirty="0"/>
          </a:p>
          <a:p>
            <a:pPr marL="396875" indent="-304800"/>
            <a:r>
              <a:rPr lang="en-US" sz="2000" dirty="0"/>
              <a:t>The student’s dependent children, if the following are true:</a:t>
            </a:r>
          </a:p>
          <a:p>
            <a:pPr marL="804863" lvl="1" indent="-342900">
              <a:buFont typeface="+mj-lt"/>
              <a:buAutoNum type="arabicPeriod"/>
            </a:pPr>
            <a:r>
              <a:rPr lang="en-US" sz="1600" dirty="0"/>
              <a:t>They live with the student,</a:t>
            </a:r>
          </a:p>
          <a:p>
            <a:pPr marL="804863" lvl="1" indent="-342900">
              <a:buFont typeface="+mj-lt"/>
              <a:buAutoNum type="arabicPeriod"/>
            </a:pPr>
            <a:r>
              <a:rPr lang="en-US" sz="1600" dirty="0"/>
              <a:t>They receive more than half of their support from the student, and</a:t>
            </a:r>
          </a:p>
          <a:p>
            <a:pPr marL="804863" lvl="1" indent="-342900">
              <a:buFont typeface="+mj-lt"/>
              <a:buAutoNum type="arabicPeriod"/>
            </a:pPr>
            <a:r>
              <a:rPr lang="en-US" sz="1600" dirty="0"/>
              <a:t>They will continue to receive more than half their support from the student during the award year.</a:t>
            </a:r>
            <a:br>
              <a:rPr lang="en-US" sz="1600" dirty="0"/>
            </a:br>
            <a:endParaRPr lang="en-US" sz="1050" dirty="0"/>
          </a:p>
          <a:p>
            <a:pPr marL="396875" indent="-304800"/>
            <a:r>
              <a:rPr lang="en-US" sz="2000" dirty="0"/>
              <a:t>Other persons if the following are true:</a:t>
            </a:r>
          </a:p>
          <a:p>
            <a:pPr marL="804863" lvl="1" indent="-342900">
              <a:buFont typeface="+mj-lt"/>
              <a:buAutoNum type="arabicPeriod"/>
            </a:pPr>
            <a:r>
              <a:rPr lang="en-US" sz="1600" dirty="0"/>
              <a:t>The live with the student,</a:t>
            </a:r>
          </a:p>
          <a:p>
            <a:pPr marL="804863" lvl="1" indent="-342900">
              <a:buFont typeface="+mj-lt"/>
              <a:buAutoNum type="arabicPeriod"/>
            </a:pPr>
            <a:r>
              <a:rPr lang="en-US" sz="1600" dirty="0"/>
              <a:t>They receive more than half of their support from the student, and</a:t>
            </a:r>
          </a:p>
          <a:p>
            <a:pPr marL="804863" lvl="1" indent="-342900">
              <a:buFont typeface="+mj-lt"/>
              <a:buAutoNum type="arabicPeriod"/>
            </a:pPr>
            <a:r>
              <a:rPr lang="en-US" sz="1600" dirty="0"/>
              <a:t>They will continue to receive more than half their support from the student during the award year.</a:t>
            </a:r>
          </a:p>
        </p:txBody>
      </p:sp>
    </p:spTree>
    <p:extLst>
      <p:ext uri="{BB962C8B-B14F-4D97-AF65-F5344CB8AC3E}">
        <p14:creationId xmlns:p14="http://schemas.microsoft.com/office/powerpoint/2010/main" val="954862679"/>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A6AA2-3973-E4CC-8274-FC79B9070BBF}"/>
              </a:ext>
            </a:extLst>
          </p:cNvPr>
          <p:cNvSpPr>
            <a:spLocks noGrp="1"/>
          </p:cNvSpPr>
          <p:nvPr>
            <p:ph type="title"/>
          </p:nvPr>
        </p:nvSpPr>
        <p:spPr/>
        <p:txBody>
          <a:bodyPr>
            <a:normAutofit/>
          </a:bodyPr>
          <a:lstStyle/>
          <a:p>
            <a:r>
              <a:rPr lang="en-US" sz="3200" dirty="0"/>
              <a:t>We are still waiting to learn:</a:t>
            </a:r>
          </a:p>
        </p:txBody>
      </p:sp>
      <p:sp>
        <p:nvSpPr>
          <p:cNvPr id="3" name="Content Placeholder 2">
            <a:extLst>
              <a:ext uri="{FF2B5EF4-FFF2-40B4-BE49-F238E27FC236}">
                <a16:creationId xmlns:a16="http://schemas.microsoft.com/office/drawing/2014/main" id="{CB3E6E93-8256-EA5F-7EA3-C2A1D1F52BEA}"/>
              </a:ext>
            </a:extLst>
          </p:cNvPr>
          <p:cNvSpPr>
            <a:spLocks noGrp="1"/>
          </p:cNvSpPr>
          <p:nvPr>
            <p:ph idx="1"/>
          </p:nvPr>
        </p:nvSpPr>
        <p:spPr>
          <a:xfrm>
            <a:off x="581192" y="2180496"/>
            <a:ext cx="11029615" cy="3649221"/>
          </a:xfrm>
        </p:spPr>
        <p:txBody>
          <a:bodyPr>
            <a:normAutofit fontScale="92500" lnSpcReduction="20000"/>
          </a:bodyPr>
          <a:lstStyle/>
          <a:p>
            <a:pPr marL="396875" indent="-304800">
              <a:lnSpc>
                <a:spcPct val="110000"/>
              </a:lnSpc>
            </a:pPr>
            <a:r>
              <a:rPr lang="en-US" sz="2400" dirty="0"/>
              <a:t>Best practices for the FSA ID process for parents without social security number.</a:t>
            </a:r>
            <a:br>
              <a:rPr lang="en-US" sz="2400" dirty="0"/>
            </a:br>
            <a:endParaRPr lang="en-US" sz="1100" dirty="0"/>
          </a:p>
          <a:p>
            <a:pPr marL="396875" indent="-304800">
              <a:lnSpc>
                <a:spcPct val="110000"/>
              </a:lnSpc>
            </a:pPr>
            <a:r>
              <a:rPr lang="en-US" sz="2400" dirty="0"/>
              <a:t>What manual income &amp; tax information process looks like.</a:t>
            </a:r>
            <a:br>
              <a:rPr lang="en-US" sz="2400" dirty="0"/>
            </a:br>
            <a:endParaRPr lang="en-US" sz="1100" dirty="0"/>
          </a:p>
          <a:p>
            <a:pPr marL="396875" indent="-304800">
              <a:lnSpc>
                <a:spcPct val="110000"/>
              </a:lnSpc>
            </a:pPr>
            <a:r>
              <a:rPr lang="en-US" sz="2400" dirty="0"/>
              <a:t>If any questions on the FAFSA will change based on feedback from open comment period.</a:t>
            </a:r>
            <a:br>
              <a:rPr lang="en-US" sz="2400" dirty="0"/>
            </a:br>
            <a:endParaRPr lang="en-US" sz="1100" dirty="0"/>
          </a:p>
          <a:p>
            <a:pPr marL="396875" indent="-304800">
              <a:lnSpc>
                <a:spcPct val="110000"/>
              </a:lnSpc>
            </a:pPr>
            <a:r>
              <a:rPr lang="en-US" sz="2400" dirty="0"/>
              <a:t>How to advise assessing net worth of family farm and small business.</a:t>
            </a:r>
            <a:br>
              <a:rPr lang="en-US" sz="2400" dirty="0"/>
            </a:br>
            <a:endParaRPr lang="en-US" sz="1100" dirty="0"/>
          </a:p>
          <a:p>
            <a:pPr marL="396875" indent="-304800">
              <a:lnSpc>
                <a:spcPct val="110000"/>
              </a:lnSpc>
            </a:pPr>
            <a:r>
              <a:rPr lang="en-US" sz="2400" dirty="0"/>
              <a:t>How the Better FAFSA will impact verification selection.</a:t>
            </a:r>
          </a:p>
          <a:p>
            <a:endParaRPr lang="en-US" dirty="0"/>
          </a:p>
          <a:p>
            <a:pPr marL="0" indent="0">
              <a:buNone/>
            </a:pPr>
            <a:endParaRPr lang="en-US" dirty="0"/>
          </a:p>
          <a:p>
            <a:endParaRPr lang="en-US" dirty="0"/>
          </a:p>
          <a:p>
            <a:endParaRPr lang="en-US" dirty="0"/>
          </a:p>
        </p:txBody>
      </p:sp>
      <p:pic>
        <p:nvPicPr>
          <p:cNvPr id="4" name="Google Shape;1597;p108" descr="Warning with solid fill">
            <a:extLst>
              <a:ext uri="{FF2B5EF4-FFF2-40B4-BE49-F238E27FC236}">
                <a16:creationId xmlns:a16="http://schemas.microsoft.com/office/drawing/2014/main" id="{C06DBE8C-4EA3-C89B-12B6-1302E3DE2421}"/>
              </a:ext>
            </a:extLst>
          </p:cNvPr>
          <p:cNvPicPr preferRelativeResize="0"/>
          <p:nvPr/>
        </p:nvPicPr>
        <p:blipFill rotWithShape="1">
          <a:blip r:embed="rId3">
            <a:alphaModFix/>
            <a:duotone>
              <a:schemeClr val="accent3">
                <a:shade val="45000"/>
                <a:satMod val="135000"/>
              </a:schemeClr>
              <a:prstClr val="white"/>
            </a:duotone>
          </a:blip>
          <a:srcRect/>
          <a:stretch/>
        </p:blipFill>
        <p:spPr>
          <a:xfrm>
            <a:off x="2049137" y="5928776"/>
            <a:ext cx="870333" cy="870333"/>
          </a:xfrm>
          <a:prstGeom prst="rect">
            <a:avLst/>
          </a:prstGeom>
          <a:noFill/>
          <a:ln>
            <a:noFill/>
          </a:ln>
        </p:spPr>
      </p:pic>
      <p:sp>
        <p:nvSpPr>
          <p:cNvPr id="5" name="TextBox 4">
            <a:extLst>
              <a:ext uri="{FF2B5EF4-FFF2-40B4-BE49-F238E27FC236}">
                <a16:creationId xmlns:a16="http://schemas.microsoft.com/office/drawing/2014/main" id="{CFDF6E17-6046-B194-BAD6-2809F6E41D10}"/>
              </a:ext>
            </a:extLst>
          </p:cNvPr>
          <p:cNvSpPr txBox="1"/>
          <p:nvPr/>
        </p:nvSpPr>
        <p:spPr>
          <a:xfrm>
            <a:off x="2697733" y="6071557"/>
            <a:ext cx="679653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Verdana"/>
              <a:buNone/>
              <a:tabLst/>
              <a:defRPr/>
            </a:pPr>
            <a:r>
              <a:rPr kumimoji="0" lang="en-US" sz="1600" b="1" i="0" u="none" strike="noStrike" kern="0" cap="none" spc="0" normalizeH="0" baseline="0" noProof="0" dirty="0">
                <a:ln>
                  <a:noFill/>
                </a:ln>
                <a:solidFill>
                  <a:srgbClr val="2683C6"/>
                </a:solidFill>
                <a:effectLst/>
                <a:uLnTx/>
                <a:uFillTx/>
                <a:latin typeface="Verdana" panose="020B0604030504040204" pitchFamily="34" charset="0"/>
                <a:ea typeface="Verdana" panose="020B0604030504040204" pitchFamily="34" charset="0"/>
                <a:cs typeface="Calibri"/>
                <a:sym typeface="Calibri"/>
              </a:rPr>
              <a:t>The screenshots of the FAFSA are not final/could change </a:t>
            </a:r>
            <a:br>
              <a:rPr kumimoji="0" lang="en-US" sz="1600" b="1" i="0" u="none" strike="noStrike" kern="0" cap="none" spc="0" normalizeH="0" baseline="0" noProof="0" dirty="0">
                <a:ln>
                  <a:noFill/>
                </a:ln>
                <a:solidFill>
                  <a:srgbClr val="2683C6"/>
                </a:solidFill>
                <a:effectLst/>
                <a:uLnTx/>
                <a:uFillTx/>
                <a:latin typeface="Verdana" panose="020B0604030504040204" pitchFamily="34" charset="0"/>
                <a:ea typeface="Verdana" panose="020B0604030504040204" pitchFamily="34" charset="0"/>
                <a:cs typeface="Calibri"/>
                <a:sym typeface="Calibri"/>
              </a:rPr>
            </a:br>
            <a:r>
              <a:rPr kumimoji="0" lang="en-US" sz="1600" b="1" i="0" u="none" strike="noStrike" kern="0" cap="none" spc="0" normalizeH="0" baseline="0" noProof="0" dirty="0">
                <a:ln>
                  <a:noFill/>
                </a:ln>
                <a:solidFill>
                  <a:srgbClr val="2683C6"/>
                </a:solidFill>
                <a:effectLst/>
                <a:uLnTx/>
                <a:uFillTx/>
                <a:latin typeface="Verdana" panose="020B0604030504040204" pitchFamily="34" charset="0"/>
                <a:ea typeface="Verdana" panose="020B0604030504040204" pitchFamily="34" charset="0"/>
                <a:cs typeface="Calibri"/>
                <a:sym typeface="Calibri"/>
              </a:rPr>
              <a:t>by </a:t>
            </a:r>
            <a:r>
              <a:rPr kumimoji="0" lang="en-US" sz="1600" b="1" i="0" u="none" strike="noStrike" kern="0" cap="none" spc="0" normalizeH="0" baseline="0" noProof="0">
                <a:ln>
                  <a:noFill/>
                </a:ln>
                <a:solidFill>
                  <a:srgbClr val="2683C6"/>
                </a:solidFill>
                <a:effectLst/>
                <a:uLnTx/>
                <a:uFillTx/>
                <a:latin typeface="Verdana" panose="020B0604030504040204" pitchFamily="34" charset="0"/>
                <a:ea typeface="Verdana" panose="020B0604030504040204" pitchFamily="34" charset="0"/>
                <a:cs typeface="Calibri"/>
                <a:sym typeface="Calibri"/>
              </a:rPr>
              <a:t>the time </a:t>
            </a:r>
            <a:r>
              <a:rPr kumimoji="0" lang="en-US" sz="1600" b="1" i="0" u="none" strike="noStrike" kern="0" cap="none" spc="0" normalizeH="0" baseline="0" noProof="0" dirty="0">
                <a:ln>
                  <a:noFill/>
                </a:ln>
                <a:solidFill>
                  <a:srgbClr val="2683C6"/>
                </a:solidFill>
                <a:effectLst/>
                <a:uLnTx/>
                <a:uFillTx/>
                <a:latin typeface="Verdana" panose="020B0604030504040204" pitchFamily="34" charset="0"/>
                <a:ea typeface="Verdana" panose="020B0604030504040204" pitchFamily="34" charset="0"/>
                <a:cs typeface="Calibri"/>
                <a:sym typeface="Calibri"/>
              </a:rPr>
              <a:t>the FAFSA is released in December 2023! </a:t>
            </a:r>
            <a:endParaRPr kumimoji="0" lang="en-US" sz="1050" b="1" i="0" u="none" strike="noStrike" kern="0" cap="none" spc="0" normalizeH="0" baseline="0" noProof="0" dirty="0">
              <a:ln>
                <a:noFill/>
              </a:ln>
              <a:solidFill>
                <a:srgbClr val="2683C6"/>
              </a:solidFill>
              <a:effectLst/>
              <a:uLnTx/>
              <a:uFillTx/>
              <a:latin typeface="Verdana" panose="020B0604030504040204" pitchFamily="34" charset="0"/>
              <a:ea typeface="Verdana" panose="020B0604030504040204" pitchFamily="34" charset="0"/>
              <a:cs typeface="Verdana"/>
              <a:sym typeface="Verdana"/>
            </a:endParaRPr>
          </a:p>
        </p:txBody>
      </p:sp>
      <p:pic>
        <p:nvPicPr>
          <p:cNvPr id="6" name="Google Shape;1597;p108" descr="Warning with solid fill">
            <a:extLst>
              <a:ext uri="{FF2B5EF4-FFF2-40B4-BE49-F238E27FC236}">
                <a16:creationId xmlns:a16="http://schemas.microsoft.com/office/drawing/2014/main" id="{75D63DA0-0AFD-C4FA-F150-533927D098D2}"/>
              </a:ext>
            </a:extLst>
          </p:cNvPr>
          <p:cNvPicPr preferRelativeResize="0"/>
          <p:nvPr/>
        </p:nvPicPr>
        <p:blipFill rotWithShape="1">
          <a:blip r:embed="rId3">
            <a:alphaModFix/>
            <a:duotone>
              <a:schemeClr val="accent3">
                <a:shade val="45000"/>
                <a:satMod val="135000"/>
              </a:schemeClr>
              <a:prstClr val="white"/>
            </a:duotone>
          </a:blip>
          <a:srcRect/>
          <a:stretch/>
        </p:blipFill>
        <p:spPr>
          <a:xfrm>
            <a:off x="9272528" y="5928777"/>
            <a:ext cx="870333" cy="870333"/>
          </a:xfrm>
          <a:prstGeom prst="rect">
            <a:avLst/>
          </a:prstGeom>
          <a:noFill/>
          <a:ln>
            <a:noFill/>
          </a:ln>
        </p:spPr>
      </p:pic>
    </p:spTree>
    <p:extLst>
      <p:ext uri="{BB962C8B-B14F-4D97-AF65-F5344CB8AC3E}">
        <p14:creationId xmlns:p14="http://schemas.microsoft.com/office/powerpoint/2010/main" val="1066684000"/>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12AFE-9AFA-6EC3-86C0-2B5D0C386004}"/>
              </a:ext>
            </a:extLst>
          </p:cNvPr>
          <p:cNvSpPr>
            <a:spLocks noGrp="1"/>
          </p:cNvSpPr>
          <p:nvPr>
            <p:ph type="title"/>
          </p:nvPr>
        </p:nvSpPr>
        <p:spPr>
          <a:xfrm>
            <a:off x="581192" y="702156"/>
            <a:ext cx="11029616" cy="1013800"/>
          </a:xfrm>
        </p:spPr>
        <p:txBody>
          <a:bodyPr>
            <a:normAutofit/>
          </a:bodyPr>
          <a:lstStyle/>
          <a:p>
            <a:r>
              <a:rPr lang="en-US">
                <a:solidFill>
                  <a:srgbClr val="FFFEFF"/>
                </a:solidFill>
              </a:rPr>
              <a:t>prepare for the Release of the FAFSA</a:t>
            </a:r>
          </a:p>
        </p:txBody>
      </p:sp>
      <p:graphicFrame>
        <p:nvGraphicFramePr>
          <p:cNvPr id="5" name="Content Placeholder 2">
            <a:extLst>
              <a:ext uri="{FF2B5EF4-FFF2-40B4-BE49-F238E27FC236}">
                <a16:creationId xmlns:a16="http://schemas.microsoft.com/office/drawing/2014/main" id="{C447B3AE-E4A8-C2B2-147E-3BD652F8E90D}"/>
              </a:ext>
            </a:extLst>
          </p:cNvPr>
          <p:cNvGraphicFramePr>
            <a:graphicFrameLocks noGrp="1"/>
          </p:cNvGraphicFramePr>
          <p:nvPr>
            <p:ph idx="1"/>
            <p:extLst>
              <p:ext uri="{D42A27DB-BD31-4B8C-83A1-F6EECF244321}">
                <p14:modId xmlns:p14="http://schemas.microsoft.com/office/powerpoint/2010/main" val="2989666422"/>
              </p:ext>
            </p:extLst>
          </p:nvPr>
        </p:nvGraphicFramePr>
        <p:xfrm>
          <a:off x="581025" y="2181225"/>
          <a:ext cx="11029950" cy="36782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16116243"/>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12"/>
          <p:cNvSpPr txBox="1">
            <a:spLocks noGrp="1"/>
          </p:cNvSpPr>
          <p:nvPr>
            <p:ph type="title"/>
          </p:nvPr>
        </p:nvSpPr>
        <p:spPr>
          <a:prstGeom prst="rect">
            <a:avLst/>
          </a:prstGeom>
        </p:spPr>
        <p:txBody>
          <a:bodyPr spcFirstLastPara="1" vert="horz" lIns="91440" tIns="45720" rIns="91440" bIns="45720" rtlCol="0" anchor="b" anchorCtr="0">
            <a:normAutofit/>
          </a:bodyPr>
          <a:lstStyle/>
          <a:p>
            <a:r>
              <a:rPr lang="en-US" sz="3600" dirty="0"/>
              <a:t>QUESTIONS?</a:t>
            </a:r>
          </a:p>
        </p:txBody>
      </p:sp>
      <p:pic>
        <p:nvPicPr>
          <p:cNvPr id="7" name="Content Placeholder 6">
            <a:extLst>
              <a:ext uri="{FF2B5EF4-FFF2-40B4-BE49-F238E27FC236}">
                <a16:creationId xmlns:a16="http://schemas.microsoft.com/office/drawing/2014/main" id="{5F7B42AE-9656-4B14-9323-0ECDA1C94B22}"/>
              </a:ext>
            </a:extLst>
          </p:cNvPr>
          <p:cNvPicPr>
            <a:picLocks noGrp="1" noChangeAspect="1"/>
          </p:cNvPicPr>
          <p:nvPr>
            <p:ph sz="half" idx="4294967295"/>
          </p:nvPr>
        </p:nvPicPr>
        <p:blipFill rotWithShape="1">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4670" r="4670" b="7579"/>
          <a:stretch/>
        </p:blipFill>
        <p:spPr>
          <a:xfrm>
            <a:off x="2394101" y="1866442"/>
            <a:ext cx="7111143" cy="4833514"/>
          </a:xfrm>
          <a:prstGeom prst="rect">
            <a:avLst/>
          </a:prstGeom>
        </p:spPr>
      </p:pic>
    </p:spTree>
    <p:extLst>
      <p:ext uri="{BB962C8B-B14F-4D97-AF65-F5344CB8AC3E}">
        <p14:creationId xmlns:p14="http://schemas.microsoft.com/office/powerpoint/2010/main" val="35927191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14"/>
          <p:cNvSpPr txBox="1">
            <a:spLocks noGrp="1"/>
          </p:cNvSpPr>
          <p:nvPr>
            <p:ph type="ctrTitle"/>
          </p:nvPr>
        </p:nvSpPr>
        <p:spPr>
          <a:xfrm>
            <a:off x="708945" y="3932464"/>
            <a:ext cx="10461818" cy="1475013"/>
          </a:xfrm>
          <a:prstGeom prst="rect">
            <a:avLst/>
          </a:prstGeom>
        </p:spPr>
        <p:txBody>
          <a:bodyPr spcFirstLastPara="1" vert="horz" wrap="square" lIns="121900" tIns="121900" rIns="121900" bIns="121900" rtlCol="0" anchor="b" anchorCtr="0">
            <a:noAutofit/>
          </a:bodyPr>
          <a:lstStyle/>
          <a:p>
            <a:r>
              <a:rPr lang="en-US" sz="4400" dirty="0">
                <a:solidFill>
                  <a:schemeClr val="bg1"/>
                </a:solidFill>
              </a:rPr>
              <a:t>Federal Student Aid id (FSA ID)</a:t>
            </a:r>
          </a:p>
        </p:txBody>
      </p:sp>
    </p:spTree>
    <p:extLst>
      <p:ext uri="{BB962C8B-B14F-4D97-AF65-F5344CB8AC3E}">
        <p14:creationId xmlns:p14="http://schemas.microsoft.com/office/powerpoint/2010/main" val="23286901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A7C3F-5925-F7BC-28DC-8C34A2B1A3EF}"/>
              </a:ext>
            </a:extLst>
          </p:cNvPr>
          <p:cNvSpPr>
            <a:spLocks noGrp="1"/>
          </p:cNvSpPr>
          <p:nvPr>
            <p:ph type="title"/>
          </p:nvPr>
        </p:nvSpPr>
        <p:spPr/>
        <p:txBody>
          <a:bodyPr>
            <a:normAutofit/>
          </a:bodyPr>
          <a:lstStyle/>
          <a:p>
            <a:r>
              <a:rPr lang="en-US" sz="3200" dirty="0">
                <a:latin typeface="Verdana" panose="020B0604030504040204" pitchFamily="34" charset="0"/>
                <a:ea typeface="Verdana" panose="020B0604030504040204" pitchFamily="34" charset="0"/>
              </a:rPr>
              <a:t>FEDERAL STUDENT AID ID (FSA ID)</a:t>
            </a:r>
            <a:endParaRPr lang="en-US" sz="3200" dirty="0"/>
          </a:p>
        </p:txBody>
      </p:sp>
      <p:sp>
        <p:nvSpPr>
          <p:cNvPr id="6" name="Text Placeholder 4">
            <a:extLst>
              <a:ext uri="{FF2B5EF4-FFF2-40B4-BE49-F238E27FC236}">
                <a16:creationId xmlns:a16="http://schemas.microsoft.com/office/drawing/2014/main" id="{FAFDB848-46D3-7785-E043-5A6892D64EF3}"/>
              </a:ext>
            </a:extLst>
          </p:cNvPr>
          <p:cNvSpPr txBox="1">
            <a:spLocks/>
          </p:cNvSpPr>
          <p:nvPr/>
        </p:nvSpPr>
        <p:spPr>
          <a:xfrm>
            <a:off x="581192" y="2170323"/>
            <a:ext cx="11208036" cy="4502620"/>
          </a:xfrm>
          <a:prstGeom prst="rect">
            <a:avLst/>
          </a:prstGeom>
        </p:spPr>
        <p:txBody>
          <a:bodyPr vert="horz" lIns="91440" tIns="45720" rIns="91440" bIns="45720" rtlCol="0" anchor="t" anchorCtr="0">
            <a:normAutofit lnSpcReduction="10000"/>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2800" kern="1200">
                <a:solidFill>
                  <a:srgbClr val="2683C6"/>
                </a:solidFill>
                <a:latin typeface="Verdana" panose="020B0604030504040204" pitchFamily="34" charset="0"/>
                <a:ea typeface="Verdana" panose="020B0604030504040204" pitchFamily="34" charset="0"/>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2400" kern="1200">
                <a:solidFill>
                  <a:srgbClr val="2683C6"/>
                </a:solidFill>
                <a:latin typeface="Verdana" panose="020B0604030504040204" pitchFamily="34" charset="0"/>
                <a:ea typeface="Verdana" panose="020B0604030504040204" pitchFamily="34" charset="0"/>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2000" kern="1200">
                <a:solidFill>
                  <a:srgbClr val="2683C6"/>
                </a:solidFill>
                <a:latin typeface="Verdana" panose="020B0604030504040204" pitchFamily="34" charset="0"/>
                <a:ea typeface="Verdana" panose="020B0604030504040204" pitchFamily="34" charset="0"/>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rgbClr val="2683C6"/>
                </a:solidFill>
                <a:latin typeface="Verdana" panose="020B0604030504040204" pitchFamily="34" charset="0"/>
                <a:ea typeface="Verdana" panose="020B0604030504040204" pitchFamily="34" charset="0"/>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rgbClr val="2683C6"/>
                </a:solidFill>
                <a:latin typeface="Verdana" panose="020B0604030504040204" pitchFamily="34" charset="0"/>
                <a:ea typeface="Verdana" panose="020B0604030504040204" pitchFamily="34" charset="0"/>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96875" indent="-304800">
              <a:buFont typeface="Wingdings" panose="05000000000000000000" pitchFamily="2" charset="2"/>
              <a:buChar char="§"/>
            </a:pPr>
            <a:r>
              <a:rPr lang="en-US" sz="2400" dirty="0"/>
              <a:t>Username and password </a:t>
            </a:r>
            <a:br>
              <a:rPr lang="en-US" sz="2400" dirty="0"/>
            </a:br>
            <a:endParaRPr lang="en-US" sz="1050" dirty="0"/>
          </a:p>
          <a:p>
            <a:pPr marL="776288" lvl="1" indent="-342900">
              <a:buFont typeface="Verdana" panose="02070309020205020404" pitchFamily="49" charset="0"/>
              <a:buChar char="o"/>
            </a:pPr>
            <a:r>
              <a:rPr lang="en-US" sz="2000" dirty="0"/>
              <a:t>Gives a student/parent access to Federal Student Aid’s online systems and serves as a legal signature.</a:t>
            </a:r>
            <a:br>
              <a:rPr lang="en-US" sz="2000" dirty="0"/>
            </a:br>
            <a:endParaRPr lang="en-US" sz="1050" dirty="0"/>
          </a:p>
          <a:p>
            <a:pPr marL="396875" indent="-304800">
              <a:buFont typeface="Wingdings" panose="05000000000000000000" pitchFamily="2" charset="2"/>
              <a:buChar char="§"/>
            </a:pPr>
            <a:r>
              <a:rPr lang="en-US" sz="2400" dirty="0"/>
              <a:t>Student and parent(s) whose information will be on the FAFSA need their own individual FSA IDs.</a:t>
            </a:r>
            <a:br>
              <a:rPr lang="en-US" sz="2400" dirty="0"/>
            </a:br>
            <a:endParaRPr lang="en-US" sz="1050" dirty="0"/>
          </a:p>
          <a:p>
            <a:pPr marL="396875" indent="-304800">
              <a:buFont typeface="Wingdings" panose="05000000000000000000" pitchFamily="2" charset="2"/>
              <a:buChar char="§"/>
            </a:pPr>
            <a:r>
              <a:rPr lang="en-US" sz="2400" dirty="0"/>
              <a:t>Parents without social security numbers (undocumented) are required to get an FSA ID.</a:t>
            </a:r>
            <a:br>
              <a:rPr lang="en-US" sz="2400" dirty="0"/>
            </a:br>
            <a:endParaRPr lang="en-US" sz="1050" dirty="0"/>
          </a:p>
          <a:p>
            <a:pPr marL="776288" lvl="1" indent="-342900">
              <a:buFont typeface="Verdana" panose="02070309020205020404" pitchFamily="49" charset="0"/>
              <a:buChar char="o"/>
            </a:pPr>
            <a:r>
              <a:rPr lang="en-US" sz="2000" dirty="0"/>
              <a:t>Use the same website to create FSA ID but will have different set of questions.</a:t>
            </a:r>
            <a:br>
              <a:rPr lang="en-US" sz="2000" dirty="0"/>
            </a:br>
            <a:endParaRPr lang="en-US" sz="1050" dirty="0"/>
          </a:p>
          <a:p>
            <a:pPr marL="776288" lvl="1" indent="-342900">
              <a:buFont typeface="Verdana" panose="02070309020205020404" pitchFamily="49" charset="0"/>
              <a:buChar char="o"/>
            </a:pPr>
            <a:r>
              <a:rPr lang="en-US" sz="2000" dirty="0"/>
              <a:t>Signature Page is no longer available.</a:t>
            </a:r>
          </a:p>
          <a:p>
            <a:pPr>
              <a:buFont typeface="Wingdings" panose="05000000000000000000" pitchFamily="2" charset="2"/>
              <a:buChar char="§"/>
            </a:pPr>
            <a:endParaRPr lang="en-US" sz="1867" dirty="0"/>
          </a:p>
        </p:txBody>
      </p:sp>
    </p:spTree>
    <p:extLst>
      <p:ext uri="{BB962C8B-B14F-4D97-AF65-F5344CB8AC3E}">
        <p14:creationId xmlns:p14="http://schemas.microsoft.com/office/powerpoint/2010/main" val="42124962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D9662-7979-4004-500E-A6707B449B6C}"/>
              </a:ext>
            </a:extLst>
          </p:cNvPr>
          <p:cNvSpPr>
            <a:spLocks noGrp="1"/>
          </p:cNvSpPr>
          <p:nvPr>
            <p:ph type="title"/>
          </p:nvPr>
        </p:nvSpPr>
        <p:spPr/>
        <p:txBody>
          <a:bodyPr>
            <a:normAutofit/>
          </a:bodyPr>
          <a:lstStyle/>
          <a:p>
            <a:r>
              <a:rPr lang="en-US" sz="3200" dirty="0">
                <a:latin typeface="Verdana" panose="020B0604030504040204" pitchFamily="34" charset="0"/>
                <a:ea typeface="Verdana" panose="020B0604030504040204" pitchFamily="34" charset="0"/>
              </a:rPr>
              <a:t>FEDERAL STUDENT AID ID (FSA ID)</a:t>
            </a:r>
            <a:endParaRPr lang="en-US" sz="3200" dirty="0"/>
          </a:p>
        </p:txBody>
      </p:sp>
      <p:sp>
        <p:nvSpPr>
          <p:cNvPr id="3" name="Content Placeholder 2">
            <a:extLst>
              <a:ext uri="{FF2B5EF4-FFF2-40B4-BE49-F238E27FC236}">
                <a16:creationId xmlns:a16="http://schemas.microsoft.com/office/drawing/2014/main" id="{360B62DE-832F-1BA0-BD38-191847C745A0}"/>
              </a:ext>
            </a:extLst>
          </p:cNvPr>
          <p:cNvSpPr>
            <a:spLocks noGrp="1"/>
          </p:cNvSpPr>
          <p:nvPr>
            <p:ph idx="1"/>
          </p:nvPr>
        </p:nvSpPr>
        <p:spPr>
          <a:xfrm>
            <a:off x="581192" y="2180496"/>
            <a:ext cx="11029615" cy="4143186"/>
          </a:xfrm>
        </p:spPr>
        <p:txBody>
          <a:bodyPr>
            <a:normAutofit/>
          </a:bodyPr>
          <a:lstStyle/>
          <a:p>
            <a:pPr marL="0" indent="0">
              <a:buNone/>
            </a:pPr>
            <a:r>
              <a:rPr lang="en-US" b="1" dirty="0"/>
              <a:t>FSAID for undocumented parents </a:t>
            </a:r>
            <a:r>
              <a:rPr lang="en-US" dirty="0"/>
              <a:t>(</a:t>
            </a:r>
            <a:r>
              <a:rPr lang="en-US" sz="2400" b="1" dirty="0">
                <a:solidFill>
                  <a:srgbClr val="FF0000"/>
                </a:solidFill>
              </a:rPr>
              <a:t>new for 2024-2025</a:t>
            </a:r>
            <a:r>
              <a:rPr lang="en-US" dirty="0"/>
              <a:t>)</a:t>
            </a:r>
            <a:br>
              <a:rPr lang="en-US" dirty="0"/>
            </a:br>
            <a:endParaRPr lang="en-US" sz="1050" dirty="0"/>
          </a:p>
          <a:p>
            <a:pPr marL="396875" indent="-304800"/>
            <a:r>
              <a:rPr lang="en-US" sz="2400" dirty="0"/>
              <a:t>Non-SSN holders have similar process to request an FSA ID.</a:t>
            </a:r>
            <a:br>
              <a:rPr lang="en-US" sz="2400" dirty="0"/>
            </a:br>
            <a:endParaRPr lang="en-US" sz="1050" dirty="0"/>
          </a:p>
          <a:p>
            <a:pPr marL="396875" indent="-304800"/>
            <a:r>
              <a:rPr lang="en-US" sz="2400" dirty="0"/>
              <a:t>They will answer questions to verify their identity through information pulled from credit bureaus.</a:t>
            </a:r>
            <a:br>
              <a:rPr lang="en-US" sz="2400" dirty="0"/>
            </a:br>
            <a:endParaRPr lang="en-US" sz="1050" dirty="0"/>
          </a:p>
          <a:p>
            <a:pPr marL="396875" indent="-304800"/>
            <a:r>
              <a:rPr lang="en-US" sz="2400" dirty="0"/>
              <a:t>This knowledge-based identify process is not yet available.</a:t>
            </a:r>
            <a:br>
              <a:rPr lang="en-US" sz="2400" dirty="0"/>
            </a:br>
            <a:endParaRPr lang="en-US" sz="1050" dirty="0"/>
          </a:p>
          <a:p>
            <a:pPr marL="396875" indent="-304800"/>
            <a:r>
              <a:rPr lang="en-US" sz="2400" dirty="0"/>
              <a:t>A launch date is forthcoming.</a:t>
            </a:r>
          </a:p>
        </p:txBody>
      </p:sp>
    </p:spTree>
    <p:extLst>
      <p:ext uri="{BB962C8B-B14F-4D97-AF65-F5344CB8AC3E}">
        <p14:creationId xmlns:p14="http://schemas.microsoft.com/office/powerpoint/2010/main" val="37344236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12"/>
          <p:cNvSpPr txBox="1">
            <a:spLocks noGrp="1"/>
          </p:cNvSpPr>
          <p:nvPr>
            <p:ph type="title"/>
          </p:nvPr>
        </p:nvSpPr>
        <p:spPr>
          <a:prstGeom prst="rect">
            <a:avLst/>
          </a:prstGeom>
        </p:spPr>
        <p:txBody>
          <a:bodyPr spcFirstLastPara="1" vert="horz" wrap="square" lIns="121900" tIns="121900" rIns="121900" bIns="121900" rtlCol="0" anchor="b" anchorCtr="0">
            <a:noAutofit/>
          </a:bodyPr>
          <a:lstStyle/>
          <a:p>
            <a:r>
              <a:rPr lang="en-US" sz="3200" dirty="0"/>
              <a:t>ABOUT OASFAA AND THIS PRESENTATION</a:t>
            </a:r>
          </a:p>
        </p:txBody>
      </p:sp>
      <p:sp>
        <p:nvSpPr>
          <p:cNvPr id="5" name="Text Placeholder 4">
            <a:extLst>
              <a:ext uri="{FF2B5EF4-FFF2-40B4-BE49-F238E27FC236}">
                <a16:creationId xmlns:a16="http://schemas.microsoft.com/office/drawing/2014/main" id="{7175463E-D84A-4D3E-9726-5D482C90F622}"/>
              </a:ext>
            </a:extLst>
          </p:cNvPr>
          <p:cNvSpPr>
            <a:spLocks noGrp="1"/>
          </p:cNvSpPr>
          <p:nvPr>
            <p:ph type="body" idx="4294967295"/>
          </p:nvPr>
        </p:nvSpPr>
        <p:spPr>
          <a:xfrm>
            <a:off x="413657" y="2024064"/>
            <a:ext cx="11310258" cy="4507366"/>
          </a:xfrm>
        </p:spPr>
        <p:txBody>
          <a:bodyPr>
            <a:normAutofit/>
          </a:bodyPr>
          <a:lstStyle/>
          <a:p>
            <a:r>
              <a:rPr lang="en-US" sz="2000" b="1" dirty="0"/>
              <a:t>OASFAA</a:t>
            </a:r>
            <a:r>
              <a:rPr lang="en-US" sz="2000" dirty="0"/>
              <a:t> is a non-profit organization comprised of financial aid professionals. </a:t>
            </a:r>
            <a:r>
              <a:rPr lang="en-US" sz="2000" b="1" dirty="0"/>
              <a:t>The OASFAA Outreach Committee</a:t>
            </a:r>
            <a:r>
              <a:rPr lang="en-US" sz="2000" dirty="0"/>
              <a:t> is an all-volunteer committee that serves as a primary resource of pertinent and current financial aid information. The committee disseminates this information through a variety of activities including training programs for various stakeholders external to OASFAA such as admissions staff, high school counselors, access advisors, TRIO, etc.</a:t>
            </a:r>
            <a:br>
              <a:rPr lang="en-US" sz="2000" dirty="0"/>
            </a:br>
            <a:endParaRPr lang="en-US" sz="1050" dirty="0"/>
          </a:p>
          <a:p>
            <a:r>
              <a:rPr lang="en-US" sz="2000" dirty="0"/>
              <a:t>OASFAA has provided the information today as a free service to counselors.</a:t>
            </a:r>
            <a:br>
              <a:rPr lang="en-US" sz="2000" dirty="0"/>
            </a:br>
            <a:endParaRPr lang="en-US" sz="1050" dirty="0"/>
          </a:p>
          <a:p>
            <a:r>
              <a:rPr lang="en-US" sz="2000" dirty="0"/>
              <a:t>You have permission to copy and distribute these materials to your students and families. Charges may not be assessed for the material or for the information presented. Permission must be granted for other use of this information or these materials. Contact the OASFAA Outreach Chairperson(s) listed on the OASFAA website or e-mail the OASFAA Outreach Committee at: </a:t>
            </a:r>
            <a:r>
              <a:rPr lang="en-US" sz="2000" u="sng" dirty="0">
                <a:solidFill>
                  <a:srgbClr val="0066FF"/>
                </a:solidFill>
              </a:rPr>
              <a:t>outreach@oasfaa.org</a:t>
            </a:r>
            <a:r>
              <a:rPr lang="en-US" sz="2000" dirty="0">
                <a:solidFill>
                  <a:srgbClr val="0066FF"/>
                </a:solidFill>
              </a:rPr>
              <a:t>.</a:t>
            </a:r>
          </a:p>
        </p:txBody>
      </p:sp>
    </p:spTree>
    <p:extLst>
      <p:ext uri="{BB962C8B-B14F-4D97-AF65-F5344CB8AC3E}">
        <p14:creationId xmlns:p14="http://schemas.microsoft.com/office/powerpoint/2010/main" val="20431463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21D86-1C91-B581-12A4-1779F43506C4}"/>
              </a:ext>
            </a:extLst>
          </p:cNvPr>
          <p:cNvSpPr>
            <a:spLocks noGrp="1"/>
          </p:cNvSpPr>
          <p:nvPr>
            <p:ph type="title"/>
          </p:nvPr>
        </p:nvSpPr>
        <p:spPr/>
        <p:txBody>
          <a:bodyPr>
            <a:normAutofit/>
          </a:bodyPr>
          <a:lstStyle/>
          <a:p>
            <a:r>
              <a:rPr lang="en-US" sz="3200" dirty="0">
                <a:latin typeface="Verdana" panose="020B0604030504040204" pitchFamily="34" charset="0"/>
                <a:ea typeface="Verdana" panose="020B0604030504040204" pitchFamily="34" charset="0"/>
              </a:rPr>
              <a:t>FEDERAL STUDENT AID ID (FSA ID)</a:t>
            </a:r>
            <a:endParaRPr lang="en-US" sz="3200" dirty="0"/>
          </a:p>
        </p:txBody>
      </p:sp>
      <p:sp>
        <p:nvSpPr>
          <p:cNvPr id="6" name="Content Placeholder 5">
            <a:extLst>
              <a:ext uri="{FF2B5EF4-FFF2-40B4-BE49-F238E27FC236}">
                <a16:creationId xmlns:a16="http://schemas.microsoft.com/office/drawing/2014/main" id="{30D2F43A-6F6A-1EA9-FA1F-EFC7DE211EB6}"/>
              </a:ext>
            </a:extLst>
          </p:cNvPr>
          <p:cNvSpPr>
            <a:spLocks noGrp="1"/>
          </p:cNvSpPr>
          <p:nvPr>
            <p:ph sz="half" idx="1"/>
          </p:nvPr>
        </p:nvSpPr>
        <p:spPr>
          <a:xfrm>
            <a:off x="581193" y="2349433"/>
            <a:ext cx="3550132" cy="3684894"/>
          </a:xfrm>
        </p:spPr>
        <p:txBody>
          <a:bodyPr>
            <a:normAutofit/>
          </a:bodyPr>
          <a:lstStyle/>
          <a:p>
            <a:pPr marL="0" indent="0">
              <a:buNone/>
            </a:pPr>
            <a:r>
              <a:rPr lang="en-US" dirty="0"/>
              <a:t>Who needs to create an FSA ID?</a:t>
            </a:r>
          </a:p>
          <a:p>
            <a:pPr marL="0" indent="0">
              <a:buNone/>
            </a:pPr>
            <a:endParaRPr lang="en-US" sz="1050" dirty="0"/>
          </a:p>
          <a:p>
            <a:pPr marL="0" indent="0">
              <a:buNone/>
            </a:pPr>
            <a:r>
              <a:rPr lang="en-US" dirty="0"/>
              <a:t>Anyone who is a ‘Contributor’ needs an FSA ID.</a:t>
            </a:r>
          </a:p>
        </p:txBody>
      </p:sp>
      <p:pic>
        <p:nvPicPr>
          <p:cNvPr id="4" name="Content Placeholder 6">
            <a:extLst>
              <a:ext uri="{FF2B5EF4-FFF2-40B4-BE49-F238E27FC236}">
                <a16:creationId xmlns:a16="http://schemas.microsoft.com/office/drawing/2014/main" id="{F183E152-C6F6-EACC-8BBE-9DBB41B9D7D4}"/>
              </a:ext>
            </a:extLst>
          </p:cNvPr>
          <p:cNvPicPr>
            <a:picLocks noChangeAspect="1"/>
          </p:cNvPicPr>
          <p:nvPr/>
        </p:nvPicPr>
        <p:blipFill>
          <a:blip r:embed="rId3"/>
          <a:stretch>
            <a:fillRect/>
          </a:stretch>
        </p:blipFill>
        <p:spPr>
          <a:xfrm>
            <a:off x="4131325" y="2112322"/>
            <a:ext cx="7595923" cy="4159117"/>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737955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A0EC3-CED1-726B-36ED-02E89DBD32B0}"/>
              </a:ext>
            </a:extLst>
          </p:cNvPr>
          <p:cNvSpPr>
            <a:spLocks noGrp="1"/>
          </p:cNvSpPr>
          <p:nvPr>
            <p:ph type="title"/>
          </p:nvPr>
        </p:nvSpPr>
        <p:spPr/>
        <p:txBody>
          <a:bodyPr>
            <a:normAutofit/>
          </a:bodyPr>
          <a:lstStyle/>
          <a:p>
            <a:r>
              <a:rPr lang="en-US" sz="3200" dirty="0">
                <a:latin typeface="Verdana" panose="020B0604030504040204" pitchFamily="34" charset="0"/>
                <a:ea typeface="Verdana" panose="020B0604030504040204" pitchFamily="34" charset="0"/>
              </a:rPr>
              <a:t>FEDERAL STUDENT AID ID (FSA ID)</a:t>
            </a:r>
            <a:endParaRPr lang="en-US" sz="3200" dirty="0"/>
          </a:p>
        </p:txBody>
      </p:sp>
      <p:sp>
        <p:nvSpPr>
          <p:cNvPr id="4" name="Content Placeholder 3">
            <a:extLst>
              <a:ext uri="{FF2B5EF4-FFF2-40B4-BE49-F238E27FC236}">
                <a16:creationId xmlns:a16="http://schemas.microsoft.com/office/drawing/2014/main" id="{DD0D078D-25D6-E82B-F601-D37019868B55}"/>
              </a:ext>
            </a:extLst>
          </p:cNvPr>
          <p:cNvSpPr>
            <a:spLocks noGrp="1"/>
          </p:cNvSpPr>
          <p:nvPr>
            <p:ph idx="1"/>
          </p:nvPr>
        </p:nvSpPr>
        <p:spPr>
          <a:xfrm>
            <a:off x="581192" y="2180496"/>
            <a:ext cx="11029615" cy="4550810"/>
          </a:xfrm>
        </p:spPr>
        <p:txBody>
          <a:bodyPr>
            <a:normAutofit fontScale="77500" lnSpcReduction="20000"/>
          </a:bodyPr>
          <a:lstStyle/>
          <a:p>
            <a:pPr marL="0" indent="0">
              <a:lnSpc>
                <a:spcPct val="150000"/>
              </a:lnSpc>
              <a:buNone/>
            </a:pPr>
            <a:r>
              <a:rPr lang="en-US" sz="3100" dirty="0"/>
              <a:t>Important information to know about the FSA ID:</a:t>
            </a:r>
          </a:p>
          <a:p>
            <a:pPr marL="396875" indent="-304800">
              <a:lnSpc>
                <a:spcPct val="150000"/>
              </a:lnSpc>
            </a:pPr>
            <a:r>
              <a:rPr lang="en-US" dirty="0"/>
              <a:t>All usernames and passwords must be different.</a:t>
            </a:r>
          </a:p>
          <a:p>
            <a:pPr marL="396875" indent="-304800">
              <a:lnSpc>
                <a:spcPct val="150000"/>
              </a:lnSpc>
            </a:pPr>
            <a:r>
              <a:rPr lang="en-US" dirty="0"/>
              <a:t>Each user must create and manage their own FSA ID.</a:t>
            </a:r>
          </a:p>
          <a:p>
            <a:pPr marL="396875" indent="-304800">
              <a:lnSpc>
                <a:spcPct val="150000"/>
              </a:lnSpc>
            </a:pPr>
            <a:r>
              <a:rPr lang="en-US" dirty="0"/>
              <a:t>Each user must use a separate email address and mobile phone number.</a:t>
            </a:r>
          </a:p>
          <a:p>
            <a:pPr marL="396875" indent="-304800">
              <a:lnSpc>
                <a:spcPct val="150000"/>
              </a:lnSpc>
            </a:pPr>
            <a:r>
              <a:rPr lang="en-US" dirty="0"/>
              <a:t>High school students should not use their high school email.</a:t>
            </a:r>
          </a:p>
          <a:p>
            <a:pPr marL="396875" indent="-304800">
              <a:lnSpc>
                <a:spcPct val="150000"/>
              </a:lnSpc>
            </a:pPr>
            <a:r>
              <a:rPr lang="en-US" dirty="0"/>
              <a:t>Each social security number, mobile phone and email can be associated with only one account.</a:t>
            </a:r>
          </a:p>
        </p:txBody>
      </p:sp>
    </p:spTree>
    <p:extLst>
      <p:ext uri="{BB962C8B-B14F-4D97-AF65-F5344CB8AC3E}">
        <p14:creationId xmlns:p14="http://schemas.microsoft.com/office/powerpoint/2010/main" val="14163688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17686-6802-BC13-FD3E-5D67A855D28B}"/>
              </a:ext>
            </a:extLst>
          </p:cNvPr>
          <p:cNvSpPr>
            <a:spLocks noGrp="1"/>
          </p:cNvSpPr>
          <p:nvPr>
            <p:ph type="title"/>
          </p:nvPr>
        </p:nvSpPr>
        <p:spPr/>
        <p:txBody>
          <a:bodyPr>
            <a:normAutofit/>
          </a:bodyPr>
          <a:lstStyle/>
          <a:p>
            <a:r>
              <a:rPr lang="en-US" sz="3200" dirty="0">
                <a:latin typeface="Verdana" panose="020B0604030504040204" pitchFamily="34" charset="0"/>
                <a:ea typeface="Verdana" panose="020B0604030504040204" pitchFamily="34" charset="0"/>
              </a:rPr>
              <a:t>FEDERAL STUDENT AID ID (FSA ID)</a:t>
            </a:r>
            <a:endParaRPr lang="en-US" sz="3200" dirty="0"/>
          </a:p>
        </p:txBody>
      </p:sp>
      <p:pic>
        <p:nvPicPr>
          <p:cNvPr id="4" name="Content Placeholder 4">
            <a:extLst>
              <a:ext uri="{FF2B5EF4-FFF2-40B4-BE49-F238E27FC236}">
                <a16:creationId xmlns:a16="http://schemas.microsoft.com/office/drawing/2014/main" id="{C908548E-9A1A-FCF5-CF18-C9C0CED49FD1}"/>
              </a:ext>
            </a:extLst>
          </p:cNvPr>
          <p:cNvPicPr>
            <a:picLocks noChangeAspect="1"/>
          </p:cNvPicPr>
          <p:nvPr/>
        </p:nvPicPr>
        <p:blipFill>
          <a:blip r:embed="rId3"/>
          <a:stretch>
            <a:fillRect/>
          </a:stretch>
        </p:blipFill>
        <p:spPr>
          <a:xfrm>
            <a:off x="3636435" y="1983037"/>
            <a:ext cx="8062507" cy="4455920"/>
          </a:xfrm>
          <a:prstGeom prst="rect">
            <a:avLst/>
          </a:prstGeom>
          <a:ln>
            <a:solidFill>
              <a:schemeClr val="tx1"/>
            </a:solidFill>
          </a:ln>
          <a:effectLst>
            <a:outerShdw blurRad="50800" dist="38100" dir="2700000" algn="tl" rotWithShape="0">
              <a:prstClr val="black">
                <a:alpha val="40000"/>
              </a:prstClr>
            </a:outerShdw>
          </a:effectLst>
        </p:spPr>
      </p:pic>
      <p:sp>
        <p:nvSpPr>
          <p:cNvPr id="3" name="TextBox 2">
            <a:extLst>
              <a:ext uri="{FF2B5EF4-FFF2-40B4-BE49-F238E27FC236}">
                <a16:creationId xmlns:a16="http://schemas.microsoft.com/office/drawing/2014/main" id="{004D58C1-B817-1031-9E78-371E2B2F9CBF}"/>
              </a:ext>
            </a:extLst>
          </p:cNvPr>
          <p:cNvSpPr txBox="1"/>
          <p:nvPr/>
        </p:nvSpPr>
        <p:spPr>
          <a:xfrm>
            <a:off x="493058" y="2833721"/>
            <a:ext cx="3065390" cy="2308324"/>
          </a:xfrm>
          <a:prstGeom prst="rect">
            <a:avLst/>
          </a:prstGeom>
          <a:noFill/>
        </p:spPr>
        <p:txBody>
          <a:bodyPr wrap="square" rtlCol="0">
            <a:spAutoFit/>
          </a:bodyPr>
          <a:lstStyle/>
          <a:p>
            <a:r>
              <a:rPr lang="en-US" sz="3600" dirty="0">
                <a:solidFill>
                  <a:srgbClr val="2683C6"/>
                </a:solidFill>
                <a:latin typeface="Verdana" panose="020B0604030504040204" pitchFamily="34" charset="0"/>
                <a:ea typeface="Verdana" panose="020B0604030504040204" pitchFamily="34" charset="0"/>
              </a:rPr>
              <a:t>With </a:t>
            </a:r>
            <a:br>
              <a:rPr lang="en-US" sz="3600" dirty="0">
                <a:solidFill>
                  <a:srgbClr val="2683C6"/>
                </a:solidFill>
                <a:latin typeface="Verdana" panose="020B0604030504040204" pitchFamily="34" charset="0"/>
                <a:ea typeface="Verdana" panose="020B0604030504040204" pitchFamily="34" charset="0"/>
              </a:rPr>
            </a:br>
            <a:r>
              <a:rPr lang="en-US" sz="3600" dirty="0">
                <a:solidFill>
                  <a:srgbClr val="2683C6"/>
                </a:solidFill>
                <a:latin typeface="Verdana" panose="020B0604030504040204" pitchFamily="34" charset="0"/>
                <a:ea typeface="Verdana" panose="020B0604030504040204" pitchFamily="34" charset="0"/>
              </a:rPr>
              <a:t>2024-2025 comes a new look!</a:t>
            </a:r>
          </a:p>
        </p:txBody>
      </p:sp>
    </p:spTree>
    <p:extLst>
      <p:ext uri="{BB962C8B-B14F-4D97-AF65-F5344CB8AC3E}">
        <p14:creationId xmlns:p14="http://schemas.microsoft.com/office/powerpoint/2010/main" val="19951365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30AB1-61DD-F815-1BC8-D8143E81DEDB}"/>
              </a:ext>
            </a:extLst>
          </p:cNvPr>
          <p:cNvSpPr>
            <a:spLocks noGrp="1"/>
          </p:cNvSpPr>
          <p:nvPr>
            <p:ph type="title"/>
          </p:nvPr>
        </p:nvSpPr>
        <p:spPr/>
        <p:txBody>
          <a:bodyPr>
            <a:normAutofit/>
          </a:bodyPr>
          <a:lstStyle/>
          <a:p>
            <a:r>
              <a:rPr lang="en-US" sz="3200" dirty="0"/>
              <a:t>creating an FSA ID</a:t>
            </a:r>
          </a:p>
        </p:txBody>
      </p:sp>
      <p:sp>
        <p:nvSpPr>
          <p:cNvPr id="3" name="Content Placeholder 2">
            <a:extLst>
              <a:ext uri="{FF2B5EF4-FFF2-40B4-BE49-F238E27FC236}">
                <a16:creationId xmlns:a16="http://schemas.microsoft.com/office/drawing/2014/main" id="{BCC11BFD-F252-945E-50CE-060F1E856859}"/>
              </a:ext>
            </a:extLst>
          </p:cNvPr>
          <p:cNvSpPr>
            <a:spLocks noGrp="1"/>
          </p:cNvSpPr>
          <p:nvPr>
            <p:ph idx="1"/>
          </p:nvPr>
        </p:nvSpPr>
        <p:spPr>
          <a:xfrm>
            <a:off x="462708" y="2025749"/>
            <a:ext cx="7891799" cy="645446"/>
          </a:xfrm>
        </p:spPr>
        <p:txBody>
          <a:bodyPr>
            <a:normAutofit/>
          </a:bodyPr>
          <a:lstStyle/>
          <a:p>
            <a:pPr marL="14040" indent="0">
              <a:buNone/>
            </a:pPr>
            <a:r>
              <a:rPr lang="en-US" sz="2400" dirty="0"/>
              <a:t>Create an FSA ID at StudentAid.gov</a:t>
            </a:r>
          </a:p>
          <a:p>
            <a:endParaRPr lang="en-US" dirty="0"/>
          </a:p>
        </p:txBody>
      </p:sp>
      <p:grpSp>
        <p:nvGrpSpPr>
          <p:cNvPr id="4" name="Group 3" descr="Image of the StudentAid.gov home page with the &quot;Create Account&quot; button circled.">
            <a:extLst>
              <a:ext uri="{FF2B5EF4-FFF2-40B4-BE49-F238E27FC236}">
                <a16:creationId xmlns:a16="http://schemas.microsoft.com/office/drawing/2014/main" id="{2CA90DC5-1F87-19CD-7CFE-5D9538E9DB4E}"/>
              </a:ext>
            </a:extLst>
          </p:cNvPr>
          <p:cNvGrpSpPr/>
          <p:nvPr/>
        </p:nvGrpSpPr>
        <p:grpSpPr>
          <a:xfrm>
            <a:off x="288852" y="2617305"/>
            <a:ext cx="6238094" cy="3978677"/>
            <a:chOff x="1526960" y="2359807"/>
            <a:chExt cx="6070883" cy="3683017"/>
          </a:xfrm>
          <a:effectLst>
            <a:outerShdw blurRad="50800" dist="38100" dir="2700000" algn="tl" rotWithShape="0">
              <a:prstClr val="black">
                <a:alpha val="40000"/>
              </a:prstClr>
            </a:outerShdw>
          </a:effectLst>
        </p:grpSpPr>
        <p:pic>
          <p:nvPicPr>
            <p:cNvPr id="5" name="Picture 4">
              <a:extLst>
                <a:ext uri="{FF2B5EF4-FFF2-40B4-BE49-F238E27FC236}">
                  <a16:creationId xmlns:a16="http://schemas.microsoft.com/office/drawing/2014/main" id="{59910C90-1934-874A-2F1F-B9C1E7934E7B}"/>
                </a:ext>
              </a:extLst>
            </p:cNvPr>
            <p:cNvPicPr>
              <a:picLocks noChangeAspect="1"/>
            </p:cNvPicPr>
            <p:nvPr/>
          </p:nvPicPr>
          <p:blipFill rotWithShape="1">
            <a:blip r:embed="rId3"/>
            <a:srcRect l="10326" r="10258"/>
            <a:stretch/>
          </p:blipFill>
          <p:spPr>
            <a:xfrm>
              <a:off x="1526960" y="2359807"/>
              <a:ext cx="6070883" cy="3683017"/>
            </a:xfrm>
            <a:prstGeom prst="rect">
              <a:avLst/>
            </a:prstGeom>
            <a:ln>
              <a:solidFill>
                <a:schemeClr val="tx1"/>
              </a:solidFill>
            </a:ln>
          </p:spPr>
        </p:pic>
        <p:sp>
          <p:nvSpPr>
            <p:cNvPr id="6" name="Oval 5">
              <a:extLst>
                <a:ext uri="{FF2B5EF4-FFF2-40B4-BE49-F238E27FC236}">
                  <a16:creationId xmlns:a16="http://schemas.microsoft.com/office/drawing/2014/main" id="{CD7F5BD0-D688-8293-CAC5-0A622B3F89E4}"/>
                </a:ext>
              </a:extLst>
            </p:cNvPr>
            <p:cNvSpPr/>
            <p:nvPr/>
          </p:nvSpPr>
          <p:spPr>
            <a:xfrm>
              <a:off x="5411556" y="4343400"/>
              <a:ext cx="1979844" cy="325562"/>
            </a:xfrm>
            <a:prstGeom prst="ellipse">
              <a:avLst/>
            </a:prstGeom>
            <a:noFill/>
            <a:ln w="57150">
              <a:solidFill>
                <a:srgbClr val="4AD1D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Verdana" panose="020B0604030504040204" pitchFamily="34" charset="0"/>
              </a:endParaRPr>
            </a:p>
          </p:txBody>
        </p:sp>
      </p:grpSp>
      <p:pic>
        <p:nvPicPr>
          <p:cNvPr id="8" name="Picture 7">
            <a:extLst>
              <a:ext uri="{FF2B5EF4-FFF2-40B4-BE49-F238E27FC236}">
                <a16:creationId xmlns:a16="http://schemas.microsoft.com/office/drawing/2014/main" id="{23A7F527-BD75-FA73-8C31-50643D0BF6D9}"/>
              </a:ext>
            </a:extLst>
          </p:cNvPr>
          <p:cNvPicPr>
            <a:picLocks noChangeAspect="1"/>
          </p:cNvPicPr>
          <p:nvPr/>
        </p:nvPicPr>
        <p:blipFill rotWithShape="1">
          <a:blip r:embed="rId4"/>
          <a:srcRect l="19724" t="4773" r="44955"/>
          <a:stretch/>
        </p:blipFill>
        <p:spPr>
          <a:xfrm>
            <a:off x="6696530" y="1531681"/>
            <a:ext cx="4946608" cy="4716928"/>
          </a:xfrm>
          <a:prstGeom prst="rect">
            <a:avLst/>
          </a:prstGeom>
          <a:ln>
            <a:solidFill>
              <a:schemeClr val="tx1"/>
            </a:solidFill>
          </a:ln>
          <a:effectLst>
            <a:outerShdw blurRad="50800" dist="38100" dir="2700000" algn="tl" rotWithShape="0">
              <a:prstClr val="black">
                <a:alpha val="40000"/>
              </a:prstClr>
            </a:outerShdw>
          </a:effectLst>
        </p:spPr>
      </p:pic>
      <p:sp>
        <p:nvSpPr>
          <p:cNvPr id="9" name="Oval 8">
            <a:extLst>
              <a:ext uri="{FF2B5EF4-FFF2-40B4-BE49-F238E27FC236}">
                <a16:creationId xmlns:a16="http://schemas.microsoft.com/office/drawing/2014/main" id="{170829EB-7E51-13B6-1101-AF0B50961F06}"/>
              </a:ext>
            </a:extLst>
          </p:cNvPr>
          <p:cNvSpPr/>
          <p:nvPr/>
        </p:nvSpPr>
        <p:spPr>
          <a:xfrm>
            <a:off x="6696529" y="5270544"/>
            <a:ext cx="3310505" cy="645446"/>
          </a:xfrm>
          <a:prstGeom prst="ellipse">
            <a:avLst/>
          </a:prstGeom>
          <a:noFill/>
          <a:ln w="57150">
            <a:solidFill>
              <a:srgbClr val="4AD1D8"/>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ndParaRPr>
          </a:p>
        </p:txBody>
      </p:sp>
    </p:spTree>
    <p:extLst>
      <p:ext uri="{BB962C8B-B14F-4D97-AF65-F5344CB8AC3E}">
        <p14:creationId xmlns:p14="http://schemas.microsoft.com/office/powerpoint/2010/main" val="4726470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59F39-AC33-A1C6-0EEA-DCA2618CDD8C}"/>
              </a:ext>
            </a:extLst>
          </p:cNvPr>
          <p:cNvSpPr>
            <a:spLocks noGrp="1"/>
          </p:cNvSpPr>
          <p:nvPr>
            <p:ph type="title"/>
          </p:nvPr>
        </p:nvSpPr>
        <p:spPr/>
        <p:txBody>
          <a:bodyPr>
            <a:normAutofit/>
          </a:bodyPr>
          <a:lstStyle/>
          <a:p>
            <a:r>
              <a:rPr lang="en-US" sz="3200" dirty="0"/>
              <a:t>Creating an FSA ID</a:t>
            </a:r>
          </a:p>
        </p:txBody>
      </p:sp>
      <p:pic>
        <p:nvPicPr>
          <p:cNvPr id="4" name="Picture 3">
            <a:extLst>
              <a:ext uri="{FF2B5EF4-FFF2-40B4-BE49-F238E27FC236}">
                <a16:creationId xmlns:a16="http://schemas.microsoft.com/office/drawing/2014/main" id="{2916DA42-89C5-DD05-A94D-F532E859919D}"/>
              </a:ext>
            </a:extLst>
          </p:cNvPr>
          <p:cNvPicPr>
            <a:picLocks noChangeAspect="1"/>
          </p:cNvPicPr>
          <p:nvPr/>
        </p:nvPicPr>
        <p:blipFill rotWithShape="1">
          <a:blip r:embed="rId3"/>
          <a:srcRect l="822" t="189" r="25270"/>
          <a:stretch/>
        </p:blipFill>
        <p:spPr>
          <a:xfrm>
            <a:off x="6235546" y="848299"/>
            <a:ext cx="5375261" cy="5816221"/>
          </a:xfrm>
          <a:prstGeom prst="rect">
            <a:avLst/>
          </a:prstGeom>
          <a:ln w="19050">
            <a:solidFill>
              <a:schemeClr val="tx1"/>
            </a:solidFill>
          </a:ln>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1BC3D3ED-9D93-FB56-9298-E811E6461E19}"/>
              </a:ext>
            </a:extLst>
          </p:cNvPr>
          <p:cNvSpPr txBox="1"/>
          <p:nvPr/>
        </p:nvSpPr>
        <p:spPr>
          <a:xfrm>
            <a:off x="581192" y="2842960"/>
            <a:ext cx="4993343" cy="1815882"/>
          </a:xfrm>
          <a:prstGeom prst="rect">
            <a:avLst/>
          </a:prstGeom>
          <a:noFill/>
        </p:spPr>
        <p:txBody>
          <a:bodyPr wrap="square">
            <a:spAutoFit/>
          </a:bodyPr>
          <a:lstStyle/>
          <a:p>
            <a:pPr marL="0" lvl="1"/>
            <a:r>
              <a:rPr lang="en-US" sz="2800" dirty="0">
                <a:solidFill>
                  <a:srgbClr val="2683C6"/>
                </a:solidFill>
                <a:latin typeface="Verdana" panose="020B0604030504040204" pitchFamily="34" charset="0"/>
                <a:ea typeface="Verdana" panose="020B0604030504040204" pitchFamily="34" charset="0"/>
              </a:rPr>
              <a:t>Social Security Number (SSN), date of birth and name must match the Social Security card. </a:t>
            </a:r>
          </a:p>
        </p:txBody>
      </p:sp>
    </p:spTree>
    <p:extLst>
      <p:ext uri="{BB962C8B-B14F-4D97-AF65-F5344CB8AC3E}">
        <p14:creationId xmlns:p14="http://schemas.microsoft.com/office/powerpoint/2010/main" val="40115958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A7397-B7D9-82CE-65B9-D9ED1EA04376}"/>
              </a:ext>
            </a:extLst>
          </p:cNvPr>
          <p:cNvSpPr>
            <a:spLocks noGrp="1"/>
          </p:cNvSpPr>
          <p:nvPr>
            <p:ph type="title"/>
          </p:nvPr>
        </p:nvSpPr>
        <p:spPr/>
        <p:txBody>
          <a:bodyPr>
            <a:normAutofit/>
          </a:bodyPr>
          <a:lstStyle/>
          <a:p>
            <a:r>
              <a:rPr lang="en-US" sz="3200" dirty="0"/>
              <a:t>Creating an FSA ID</a:t>
            </a:r>
          </a:p>
        </p:txBody>
      </p:sp>
      <p:sp>
        <p:nvSpPr>
          <p:cNvPr id="3" name="Content Placeholder 2">
            <a:extLst>
              <a:ext uri="{FF2B5EF4-FFF2-40B4-BE49-F238E27FC236}">
                <a16:creationId xmlns:a16="http://schemas.microsoft.com/office/drawing/2014/main" id="{CCBCC8F8-CB63-B1FD-7003-3622E6AD582D}"/>
              </a:ext>
            </a:extLst>
          </p:cNvPr>
          <p:cNvSpPr>
            <a:spLocks noGrp="1"/>
          </p:cNvSpPr>
          <p:nvPr>
            <p:ph idx="1"/>
          </p:nvPr>
        </p:nvSpPr>
        <p:spPr>
          <a:xfrm>
            <a:off x="581193" y="1957814"/>
            <a:ext cx="5687406" cy="4652306"/>
          </a:xfrm>
        </p:spPr>
        <p:txBody>
          <a:bodyPr>
            <a:normAutofit fontScale="92500" lnSpcReduction="10000"/>
          </a:bodyPr>
          <a:lstStyle/>
          <a:p>
            <a:pPr marL="0" indent="0">
              <a:buNone/>
            </a:pPr>
            <a:r>
              <a:rPr lang="en-US" dirty="0"/>
              <a:t>Username: </a:t>
            </a:r>
          </a:p>
          <a:p>
            <a:pPr lvl="1"/>
            <a:r>
              <a:rPr lang="en-US" dirty="0"/>
              <a:t>Cannot include applicant name or date of birth.</a:t>
            </a:r>
          </a:p>
          <a:p>
            <a:pPr lvl="1"/>
            <a:r>
              <a:rPr lang="en-US" dirty="0"/>
              <a:t>Cannot already be used by another applicant.</a:t>
            </a:r>
          </a:p>
          <a:p>
            <a:pPr lvl="2">
              <a:buFont typeface="Verdana" panose="02070309020205020404" pitchFamily="49" charset="0"/>
              <a:buChar char="o"/>
            </a:pPr>
            <a:r>
              <a:rPr lang="en-US" dirty="0"/>
              <a:t>“The username you entered is already in use” will pop up.</a:t>
            </a:r>
          </a:p>
          <a:p>
            <a:pPr marL="0" indent="0">
              <a:buNone/>
            </a:pPr>
            <a:r>
              <a:rPr lang="en-US" dirty="0"/>
              <a:t>Password:</a:t>
            </a:r>
          </a:p>
          <a:p>
            <a:pPr lvl="1"/>
            <a:r>
              <a:rPr lang="en-US" dirty="0"/>
              <a:t>Must be 8–30 characters and contain 1 uppercase letter, 1 lowercase letter, 1 number.</a:t>
            </a:r>
          </a:p>
          <a:p>
            <a:pPr lvl="1"/>
            <a:r>
              <a:rPr lang="en-US" dirty="0"/>
              <a:t>Case-sensitive.</a:t>
            </a:r>
          </a:p>
        </p:txBody>
      </p:sp>
      <p:pic>
        <p:nvPicPr>
          <p:cNvPr id="4" name="Picture 3" descr="Image of the &quot;Account Information&quot; page showing fields for Username, Email Address, Confirm Email Address, Password, and Confirm Password.">
            <a:extLst>
              <a:ext uri="{FF2B5EF4-FFF2-40B4-BE49-F238E27FC236}">
                <a16:creationId xmlns:a16="http://schemas.microsoft.com/office/drawing/2014/main" id="{FA35267B-4F47-9CDE-86AD-7D50A62618EE}"/>
              </a:ext>
            </a:extLst>
          </p:cNvPr>
          <p:cNvPicPr>
            <a:picLocks noChangeAspect="1"/>
          </p:cNvPicPr>
          <p:nvPr/>
        </p:nvPicPr>
        <p:blipFill rotWithShape="1">
          <a:blip r:embed="rId3"/>
          <a:srcRect l="22232" t="13550" r="38059"/>
          <a:stretch/>
        </p:blipFill>
        <p:spPr>
          <a:xfrm>
            <a:off x="6404609" y="1090670"/>
            <a:ext cx="5267997" cy="5519450"/>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835411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7A3B2-D0BC-BA67-E990-AE0B64C89CED}"/>
              </a:ext>
            </a:extLst>
          </p:cNvPr>
          <p:cNvSpPr>
            <a:spLocks noGrp="1"/>
          </p:cNvSpPr>
          <p:nvPr>
            <p:ph type="title"/>
          </p:nvPr>
        </p:nvSpPr>
        <p:spPr/>
        <p:txBody>
          <a:bodyPr>
            <a:normAutofit/>
          </a:bodyPr>
          <a:lstStyle/>
          <a:p>
            <a:r>
              <a:rPr lang="en-US" sz="3200" dirty="0"/>
              <a:t>Creating an FSA ID</a:t>
            </a:r>
          </a:p>
        </p:txBody>
      </p:sp>
      <p:sp>
        <p:nvSpPr>
          <p:cNvPr id="3" name="Content Placeholder 2">
            <a:extLst>
              <a:ext uri="{FF2B5EF4-FFF2-40B4-BE49-F238E27FC236}">
                <a16:creationId xmlns:a16="http://schemas.microsoft.com/office/drawing/2014/main" id="{BD86FA70-46F5-77AF-081C-00B2FB9DDFCD}"/>
              </a:ext>
            </a:extLst>
          </p:cNvPr>
          <p:cNvSpPr>
            <a:spLocks noGrp="1"/>
          </p:cNvSpPr>
          <p:nvPr>
            <p:ph idx="1"/>
          </p:nvPr>
        </p:nvSpPr>
        <p:spPr>
          <a:xfrm>
            <a:off x="581193" y="2180496"/>
            <a:ext cx="5213679" cy="4437474"/>
          </a:xfrm>
        </p:spPr>
        <p:txBody>
          <a:bodyPr>
            <a:normAutofit/>
          </a:bodyPr>
          <a:lstStyle/>
          <a:p>
            <a:pPr marL="0" indent="0">
              <a:lnSpc>
                <a:spcPct val="100000"/>
              </a:lnSpc>
              <a:spcAft>
                <a:spcPts val="1000"/>
              </a:spcAft>
              <a:buNone/>
              <a:tabLst>
                <a:tab pos="173038" algn="l"/>
              </a:tabLst>
              <a:defRPr/>
            </a:pPr>
            <a:r>
              <a:rPr lang="en-US" sz="2400" dirty="0"/>
              <a:t>Mobile Phone Account Recovery</a:t>
            </a:r>
            <a:br>
              <a:rPr lang="en-US" sz="2400" dirty="0"/>
            </a:br>
            <a:endParaRPr lang="en-US" sz="1050" dirty="0"/>
          </a:p>
          <a:p>
            <a:pPr marL="687387" lvl="1" indent="-342900">
              <a:spcAft>
                <a:spcPts val="1000"/>
              </a:spcAft>
              <a:buFont typeface="Wingdings" panose="05000000000000000000" pitchFamily="2" charset="2"/>
              <a:buChar char="§"/>
              <a:tabLst>
                <a:tab pos="173038" algn="l"/>
              </a:tabLst>
              <a:defRPr/>
            </a:pPr>
            <a:r>
              <a:rPr lang="en-US" sz="2200" dirty="0"/>
              <a:t>Applicant should provide a mobile phone number. </a:t>
            </a:r>
            <a:br>
              <a:rPr lang="en-US" sz="2200" dirty="0"/>
            </a:br>
            <a:endParaRPr lang="en-US" sz="1050" dirty="0"/>
          </a:p>
          <a:p>
            <a:pPr marL="687387" lvl="1" indent="-342900">
              <a:spcAft>
                <a:spcPts val="1000"/>
              </a:spcAft>
              <a:buFont typeface="Wingdings" panose="05000000000000000000" pitchFamily="2" charset="2"/>
              <a:buChar char="§"/>
              <a:tabLst>
                <a:tab pos="173038" algn="l"/>
              </a:tabLst>
              <a:defRPr/>
            </a:pPr>
            <a:r>
              <a:rPr lang="en-US" sz="2200" dirty="0"/>
              <a:t>This will help to re-gain access to the account if locked out.</a:t>
            </a:r>
            <a:br>
              <a:rPr lang="en-US" sz="2200" dirty="0"/>
            </a:br>
            <a:endParaRPr lang="en-US" sz="1050" dirty="0"/>
          </a:p>
          <a:p>
            <a:pPr marL="687387" lvl="1" indent="-342900">
              <a:spcAft>
                <a:spcPts val="1000"/>
              </a:spcAft>
              <a:buFont typeface="Wingdings" panose="05000000000000000000" pitchFamily="2" charset="2"/>
              <a:buChar char="§"/>
              <a:tabLst>
                <a:tab pos="173038" algn="l"/>
              </a:tabLst>
              <a:defRPr/>
            </a:pPr>
            <a:r>
              <a:rPr lang="en-US" sz="2200" dirty="0"/>
              <a:t>The mobile phone is also used for two-step verification.</a:t>
            </a:r>
          </a:p>
          <a:p>
            <a:pPr marL="342900" indent="-342900">
              <a:spcAft>
                <a:spcPts val="1000"/>
              </a:spcAft>
              <a:buFont typeface="Verdana" panose="020B0604020202020204" pitchFamily="34" charset="0"/>
              <a:buChar char="•"/>
              <a:tabLst>
                <a:tab pos="173038" algn="l"/>
              </a:tabLst>
              <a:defRPr/>
            </a:pPr>
            <a:endParaRPr lang="en-US" dirty="0"/>
          </a:p>
        </p:txBody>
      </p:sp>
      <p:pic>
        <p:nvPicPr>
          <p:cNvPr id="4" name="Content Placeholder 3">
            <a:extLst>
              <a:ext uri="{FF2B5EF4-FFF2-40B4-BE49-F238E27FC236}">
                <a16:creationId xmlns:a16="http://schemas.microsoft.com/office/drawing/2014/main" id="{CE574CFD-0BDC-EB3C-B88E-CF8D38F8D494}"/>
              </a:ext>
            </a:extLst>
          </p:cNvPr>
          <p:cNvPicPr>
            <a:picLocks noChangeAspect="1"/>
          </p:cNvPicPr>
          <p:nvPr/>
        </p:nvPicPr>
        <p:blipFill rotWithShape="1">
          <a:blip r:embed="rId2"/>
          <a:srcRect l="6056" t="66433" r="45322"/>
          <a:stretch/>
        </p:blipFill>
        <p:spPr>
          <a:xfrm>
            <a:off x="6496280" y="2249351"/>
            <a:ext cx="5114527" cy="3514550"/>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895900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68C48-9B4A-0C47-6089-42E365CF5C7D}"/>
              </a:ext>
            </a:extLst>
          </p:cNvPr>
          <p:cNvSpPr>
            <a:spLocks noGrp="1"/>
          </p:cNvSpPr>
          <p:nvPr>
            <p:ph type="title"/>
          </p:nvPr>
        </p:nvSpPr>
        <p:spPr/>
        <p:txBody>
          <a:bodyPr>
            <a:normAutofit/>
          </a:bodyPr>
          <a:lstStyle/>
          <a:p>
            <a:r>
              <a:rPr lang="en-US" sz="3200" dirty="0"/>
              <a:t>Creating an FSA ID</a:t>
            </a:r>
          </a:p>
        </p:txBody>
      </p:sp>
      <p:sp>
        <p:nvSpPr>
          <p:cNvPr id="3" name="Content Placeholder 2">
            <a:extLst>
              <a:ext uri="{FF2B5EF4-FFF2-40B4-BE49-F238E27FC236}">
                <a16:creationId xmlns:a16="http://schemas.microsoft.com/office/drawing/2014/main" id="{753881AC-0164-3CE3-4B69-A78B8C2CE456}"/>
              </a:ext>
            </a:extLst>
          </p:cNvPr>
          <p:cNvSpPr>
            <a:spLocks noGrp="1"/>
          </p:cNvSpPr>
          <p:nvPr>
            <p:ph idx="1"/>
          </p:nvPr>
        </p:nvSpPr>
        <p:spPr>
          <a:xfrm>
            <a:off x="484122" y="2148289"/>
            <a:ext cx="5233632" cy="4331196"/>
          </a:xfrm>
        </p:spPr>
        <p:txBody>
          <a:bodyPr/>
          <a:lstStyle/>
          <a:p>
            <a:pPr marL="0" indent="0">
              <a:spcAft>
                <a:spcPts val="1000"/>
              </a:spcAft>
              <a:buNone/>
              <a:tabLst>
                <a:tab pos="173038" algn="l"/>
              </a:tabLst>
              <a:defRPr/>
            </a:pPr>
            <a:r>
              <a:rPr lang="en-US" sz="2400" dirty="0"/>
              <a:t>Select Challenge Questions and Answers</a:t>
            </a:r>
            <a:br>
              <a:rPr lang="en-US" sz="2400" dirty="0"/>
            </a:br>
            <a:endParaRPr lang="en-US" sz="1050" dirty="0"/>
          </a:p>
          <a:p>
            <a:pPr marL="687387" lvl="1" indent="-342900">
              <a:spcAft>
                <a:spcPts val="1000"/>
              </a:spcAft>
              <a:buFont typeface="Wingdings" panose="05000000000000000000" pitchFamily="2" charset="2"/>
              <a:buChar char="§"/>
              <a:tabLst>
                <a:tab pos="173038" algn="l"/>
              </a:tabLst>
              <a:defRPr/>
            </a:pPr>
            <a:r>
              <a:rPr lang="en-US" sz="2200" dirty="0"/>
              <a:t>Answering the established challenge questions is another way to unlock the account or retrieve a username or password.</a:t>
            </a:r>
            <a:br>
              <a:rPr lang="en-US" sz="2200" dirty="0"/>
            </a:br>
            <a:endParaRPr lang="en-US" sz="1050" dirty="0"/>
          </a:p>
          <a:p>
            <a:pPr marL="687387" lvl="1" indent="-342900">
              <a:spcAft>
                <a:spcPts val="1000"/>
              </a:spcAft>
              <a:buFont typeface="Wingdings" panose="05000000000000000000" pitchFamily="2" charset="2"/>
              <a:buChar char="§"/>
              <a:tabLst>
                <a:tab pos="173038" algn="l"/>
              </a:tabLst>
              <a:defRPr/>
            </a:pPr>
            <a:r>
              <a:rPr lang="en-US" sz="2200" dirty="0"/>
              <a:t>Your answer is not case-sensitive.</a:t>
            </a:r>
            <a:endParaRPr lang="en-US" dirty="0"/>
          </a:p>
        </p:txBody>
      </p:sp>
      <p:pic>
        <p:nvPicPr>
          <p:cNvPr id="4" name="Picture 3">
            <a:extLst>
              <a:ext uri="{FF2B5EF4-FFF2-40B4-BE49-F238E27FC236}">
                <a16:creationId xmlns:a16="http://schemas.microsoft.com/office/drawing/2014/main" id="{51B9642E-E4B3-B31C-7689-4E2A8FD8165F}"/>
              </a:ext>
            </a:extLst>
          </p:cNvPr>
          <p:cNvPicPr>
            <a:picLocks noChangeAspect="1"/>
          </p:cNvPicPr>
          <p:nvPr/>
        </p:nvPicPr>
        <p:blipFill rotWithShape="1">
          <a:blip r:embed="rId3"/>
          <a:srcRect l="2305" t="799" r="20291" b="41296"/>
          <a:stretch/>
        </p:blipFill>
        <p:spPr>
          <a:xfrm>
            <a:off x="5863056" y="860540"/>
            <a:ext cx="5747752" cy="5696063"/>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345977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2CA3E-891B-D259-A3ED-7546079980D1}"/>
              </a:ext>
            </a:extLst>
          </p:cNvPr>
          <p:cNvSpPr>
            <a:spLocks noGrp="1"/>
          </p:cNvSpPr>
          <p:nvPr>
            <p:ph type="title"/>
          </p:nvPr>
        </p:nvSpPr>
        <p:spPr/>
        <p:txBody>
          <a:bodyPr>
            <a:normAutofit/>
          </a:bodyPr>
          <a:lstStyle/>
          <a:p>
            <a:r>
              <a:rPr lang="en-US" sz="3200" dirty="0"/>
              <a:t>FSA ID Account Verification</a:t>
            </a:r>
          </a:p>
        </p:txBody>
      </p:sp>
      <p:sp>
        <p:nvSpPr>
          <p:cNvPr id="3" name="Content Placeholder 2">
            <a:extLst>
              <a:ext uri="{FF2B5EF4-FFF2-40B4-BE49-F238E27FC236}">
                <a16:creationId xmlns:a16="http://schemas.microsoft.com/office/drawing/2014/main" id="{A5AAD3DB-CBE8-70A5-88D3-CDF80850B16A}"/>
              </a:ext>
            </a:extLst>
          </p:cNvPr>
          <p:cNvSpPr>
            <a:spLocks noGrp="1"/>
          </p:cNvSpPr>
          <p:nvPr>
            <p:ph idx="1"/>
          </p:nvPr>
        </p:nvSpPr>
        <p:spPr>
          <a:xfrm>
            <a:off x="504074" y="1952221"/>
            <a:ext cx="5367916" cy="4801119"/>
          </a:xfrm>
        </p:spPr>
        <p:txBody>
          <a:bodyPr>
            <a:normAutofit fontScale="92500"/>
          </a:bodyPr>
          <a:lstStyle/>
          <a:p>
            <a:pPr marL="396875" indent="-304800"/>
            <a:r>
              <a:rPr lang="en-US" sz="2600" dirty="0"/>
              <a:t>Verify mobile phone number</a:t>
            </a:r>
          </a:p>
          <a:p>
            <a:pPr marL="776288" lvl="1" indent="-342900">
              <a:buFont typeface="Verdana" panose="02070309020205020404" pitchFamily="49" charset="0"/>
              <a:buChar char="o"/>
            </a:pPr>
            <a:r>
              <a:rPr lang="en-US" dirty="0"/>
              <a:t>Applicant will receive a text message with a six-digit secure code.</a:t>
            </a:r>
          </a:p>
          <a:p>
            <a:pPr marL="396875" indent="-304800"/>
            <a:r>
              <a:rPr lang="en-US" sz="2600" dirty="0"/>
              <a:t>Verify email address</a:t>
            </a:r>
          </a:p>
          <a:p>
            <a:pPr marL="776288" lvl="1" indent="-342900">
              <a:buFont typeface="Verdana" panose="02070309020205020404" pitchFamily="49" charset="0"/>
              <a:buChar char="o"/>
            </a:pPr>
            <a:r>
              <a:rPr lang="en-US" dirty="0"/>
              <a:t>Applicant will receive an email with a six-digit secure code. </a:t>
            </a:r>
          </a:p>
          <a:p>
            <a:pPr marL="396875" indent="-304800"/>
            <a:r>
              <a:rPr lang="en-US" sz="2600" dirty="0"/>
              <a:t>Set up an authentication app (</a:t>
            </a:r>
            <a:r>
              <a:rPr lang="en-US" sz="2600" b="1" dirty="0"/>
              <a:t>optional</a:t>
            </a:r>
            <a:r>
              <a:rPr lang="en-US" sz="2600" dirty="0"/>
              <a:t>)</a:t>
            </a:r>
          </a:p>
          <a:p>
            <a:pPr marL="776288" lvl="1" indent="-342900">
              <a:buFont typeface="Verdana" panose="02070309020205020404" pitchFamily="49" charset="0"/>
              <a:buChar char="o"/>
            </a:pPr>
            <a:r>
              <a:rPr lang="en-US" dirty="0"/>
              <a:t>Download an authenticator app from the mobile app store.</a:t>
            </a:r>
          </a:p>
        </p:txBody>
      </p:sp>
      <p:pic>
        <p:nvPicPr>
          <p:cNvPr id="4" name="Picture 3">
            <a:extLst>
              <a:ext uri="{FF2B5EF4-FFF2-40B4-BE49-F238E27FC236}">
                <a16:creationId xmlns:a16="http://schemas.microsoft.com/office/drawing/2014/main" id="{621848C0-AA94-DF7D-6D15-CA0F4EEF14EB}"/>
              </a:ext>
            </a:extLst>
          </p:cNvPr>
          <p:cNvPicPr>
            <a:picLocks noChangeAspect="1"/>
          </p:cNvPicPr>
          <p:nvPr/>
        </p:nvPicPr>
        <p:blipFill>
          <a:blip r:embed="rId3"/>
          <a:stretch>
            <a:fillRect/>
          </a:stretch>
        </p:blipFill>
        <p:spPr>
          <a:xfrm>
            <a:off x="5966318" y="2040356"/>
            <a:ext cx="5798726" cy="4459597"/>
          </a:xfrm>
          <a:prstGeom prst="rect">
            <a:avLst/>
          </a:prstGeom>
          <a:ln>
            <a:solidFill>
              <a:schemeClr val="tx1"/>
            </a:solidFill>
          </a:ln>
          <a:effectLst>
            <a:outerShdw blurRad="50800" dist="38100" dir="2700000" algn="tl" rotWithShape="0">
              <a:prstClr val="black">
                <a:alpha val="40000"/>
              </a:prstClr>
            </a:outerShdw>
          </a:effectLst>
        </p:spPr>
      </p:pic>
      <p:sp>
        <p:nvSpPr>
          <p:cNvPr id="5" name="Multiplication Sign 4">
            <a:extLst>
              <a:ext uri="{FF2B5EF4-FFF2-40B4-BE49-F238E27FC236}">
                <a16:creationId xmlns:a16="http://schemas.microsoft.com/office/drawing/2014/main" id="{D7B01960-E274-BEC4-5040-6A457C09B119}"/>
              </a:ext>
            </a:extLst>
          </p:cNvPr>
          <p:cNvSpPr/>
          <p:nvPr/>
        </p:nvSpPr>
        <p:spPr>
          <a:xfrm>
            <a:off x="5966318" y="4462868"/>
            <a:ext cx="1619480" cy="1552342"/>
          </a:xfrm>
          <a:prstGeom prst="mathMultiply">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90580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8BEC7-5972-2863-2847-F63AF0071530}"/>
              </a:ext>
            </a:extLst>
          </p:cNvPr>
          <p:cNvSpPr>
            <a:spLocks noGrp="1"/>
          </p:cNvSpPr>
          <p:nvPr>
            <p:ph type="title"/>
          </p:nvPr>
        </p:nvSpPr>
        <p:spPr/>
        <p:txBody>
          <a:bodyPr>
            <a:normAutofit/>
          </a:bodyPr>
          <a:lstStyle/>
          <a:p>
            <a:r>
              <a:rPr lang="en-US" sz="3200" dirty="0"/>
              <a:t>FSA ID Account confirmation</a:t>
            </a:r>
          </a:p>
        </p:txBody>
      </p:sp>
      <p:sp>
        <p:nvSpPr>
          <p:cNvPr id="3" name="Content Placeholder 2">
            <a:extLst>
              <a:ext uri="{FF2B5EF4-FFF2-40B4-BE49-F238E27FC236}">
                <a16:creationId xmlns:a16="http://schemas.microsoft.com/office/drawing/2014/main" id="{862E44E6-7BEB-7AD9-4A5C-DE9AD399CCF2}"/>
              </a:ext>
            </a:extLst>
          </p:cNvPr>
          <p:cNvSpPr>
            <a:spLocks noGrp="1"/>
          </p:cNvSpPr>
          <p:nvPr>
            <p:ph idx="1"/>
          </p:nvPr>
        </p:nvSpPr>
        <p:spPr>
          <a:xfrm>
            <a:off x="581191" y="2111916"/>
            <a:ext cx="7431239" cy="4380324"/>
          </a:xfrm>
        </p:spPr>
        <p:txBody>
          <a:bodyPr>
            <a:normAutofit fontScale="85000" lnSpcReduction="10000"/>
          </a:bodyPr>
          <a:lstStyle/>
          <a:p>
            <a:pPr marL="396875" indent="-304800"/>
            <a:r>
              <a:rPr lang="en-US" dirty="0"/>
              <a:t>If an email address is provided, a confirmation email is sent.</a:t>
            </a:r>
            <a:br>
              <a:rPr lang="en-US" dirty="0"/>
            </a:br>
            <a:endParaRPr lang="en-US" sz="1100" dirty="0"/>
          </a:p>
          <a:p>
            <a:pPr marL="396875" indent="-304800"/>
            <a:r>
              <a:rPr lang="en-US" dirty="0"/>
              <a:t>All info is sent to the Social Security Administration (SSA) for confirmation.</a:t>
            </a:r>
            <a:br>
              <a:rPr lang="en-US" dirty="0"/>
            </a:br>
            <a:endParaRPr lang="en-US" sz="1200" dirty="0"/>
          </a:p>
          <a:p>
            <a:pPr marL="776288" lvl="1" indent="-342900">
              <a:buFont typeface="Verdana" panose="02070309020205020404" pitchFamily="49" charset="0"/>
              <a:buChar char="o"/>
            </a:pPr>
            <a:r>
              <a:rPr lang="en-US" dirty="0"/>
              <a:t>SSA review will take 1–3 days.</a:t>
            </a:r>
            <a:br>
              <a:rPr lang="en-US" dirty="0"/>
            </a:br>
            <a:endParaRPr lang="en-US" sz="1200" dirty="0"/>
          </a:p>
          <a:p>
            <a:pPr marL="396875" indent="-304800"/>
            <a:r>
              <a:rPr lang="en-US" dirty="0"/>
              <a:t>Until contributor info is confirmed, they won’t be able to use the FSA ID.</a:t>
            </a:r>
            <a:br>
              <a:rPr lang="en-US" dirty="0"/>
            </a:br>
            <a:endParaRPr lang="en-US" sz="1200" dirty="0"/>
          </a:p>
          <a:p>
            <a:pPr marL="396875" indent="-304800"/>
            <a:r>
              <a:rPr lang="en-US" sz="2800" dirty="0"/>
              <a:t>It is ESSENTIAL to request FSA ID(s) before beginning the FAFSA at </a:t>
            </a:r>
            <a:r>
              <a:rPr lang="en-US" sz="2800" dirty="0">
                <a:hlinkClick r:id="rId3"/>
              </a:rPr>
              <a:t>studentaid.gov</a:t>
            </a:r>
            <a:r>
              <a:rPr lang="en-US" sz="2800" dirty="0"/>
              <a:t>.</a:t>
            </a:r>
            <a:br>
              <a:rPr lang="en-US" sz="2800" dirty="0"/>
            </a:br>
            <a:endParaRPr lang="en-US" sz="1100" dirty="0"/>
          </a:p>
        </p:txBody>
      </p:sp>
      <p:pic>
        <p:nvPicPr>
          <p:cNvPr id="4" name="Picture 3">
            <a:extLst>
              <a:ext uri="{FF2B5EF4-FFF2-40B4-BE49-F238E27FC236}">
                <a16:creationId xmlns:a16="http://schemas.microsoft.com/office/drawing/2014/main" id="{88E92AD9-9C71-34ED-E2BD-E8BB79D21083}"/>
              </a:ext>
            </a:extLst>
          </p:cNvPr>
          <p:cNvPicPr>
            <a:picLocks noChangeAspect="1"/>
          </p:cNvPicPr>
          <p:nvPr/>
        </p:nvPicPr>
        <p:blipFill>
          <a:blip r:embed="rId4"/>
          <a:stretch>
            <a:fillRect/>
          </a:stretch>
        </p:blipFill>
        <p:spPr>
          <a:xfrm>
            <a:off x="8295057" y="1049178"/>
            <a:ext cx="3315751" cy="5443061"/>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971369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99DBAC2-6CBA-E6C2-9CEF-7A4135FA8AE9}"/>
              </a:ext>
            </a:extLst>
          </p:cNvPr>
          <p:cNvSpPr/>
          <p:nvPr/>
        </p:nvSpPr>
        <p:spPr>
          <a:xfrm>
            <a:off x="468352" y="735981"/>
            <a:ext cx="3713356" cy="5441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ndParaRPr>
          </a:p>
        </p:txBody>
      </p:sp>
      <p:sp>
        <p:nvSpPr>
          <p:cNvPr id="2" name="Title 1">
            <a:extLst>
              <a:ext uri="{FF2B5EF4-FFF2-40B4-BE49-F238E27FC236}">
                <a16:creationId xmlns:a16="http://schemas.microsoft.com/office/drawing/2014/main" id="{9BC4ECB2-5EF0-42C1-9323-47F34C9DBBBE}"/>
              </a:ext>
            </a:extLst>
          </p:cNvPr>
          <p:cNvSpPr>
            <a:spLocks noGrp="1"/>
          </p:cNvSpPr>
          <p:nvPr>
            <p:ph type="title" idx="4294967295"/>
          </p:nvPr>
        </p:nvSpPr>
        <p:spPr>
          <a:xfrm>
            <a:off x="591034" y="1116806"/>
            <a:ext cx="3590674" cy="4624388"/>
          </a:xfrm>
        </p:spPr>
        <p:txBody>
          <a:bodyPr vert="horz" lIns="91440" tIns="45720" rIns="91440" bIns="45720" rtlCol="0" anchor="ctr">
            <a:normAutofit/>
          </a:bodyPr>
          <a:lstStyle/>
          <a:p>
            <a:r>
              <a:rPr lang="en-US" sz="4000" dirty="0">
                <a:ea typeface="Verdana" panose="020B0604030504040204" pitchFamily="34" charset="0"/>
              </a:rPr>
              <a:t>Workshop Agenda</a:t>
            </a:r>
          </a:p>
        </p:txBody>
      </p:sp>
      <p:sp>
        <p:nvSpPr>
          <p:cNvPr id="4" name="Content Placeholder 3">
            <a:extLst>
              <a:ext uri="{FF2B5EF4-FFF2-40B4-BE49-F238E27FC236}">
                <a16:creationId xmlns:a16="http://schemas.microsoft.com/office/drawing/2014/main" id="{9ECF9576-96DC-4730-84F5-112F24A756F6}"/>
              </a:ext>
            </a:extLst>
          </p:cNvPr>
          <p:cNvSpPr>
            <a:spLocks noGrp="1"/>
          </p:cNvSpPr>
          <p:nvPr>
            <p:ph sz="half" idx="4294967295"/>
          </p:nvPr>
        </p:nvSpPr>
        <p:spPr>
          <a:xfrm>
            <a:off x="4704202" y="837282"/>
            <a:ext cx="6896764" cy="5441796"/>
          </a:xfrm>
        </p:spPr>
        <p:txBody>
          <a:bodyPr vert="horz" lIns="91440" tIns="45720" rIns="91440" bIns="45720" numCol="1" rtlCol="0" anchor="t" anchorCtr="0">
            <a:normAutofit fontScale="92500" lnSpcReduction="20000"/>
          </a:bodyPr>
          <a:lstStyle/>
          <a:p>
            <a:pPr>
              <a:lnSpc>
                <a:spcPct val="110000"/>
              </a:lnSpc>
            </a:pPr>
            <a:r>
              <a:rPr lang="en-US" sz="2600" dirty="0">
                <a:solidFill>
                  <a:schemeClr val="tx2"/>
                </a:solidFill>
              </a:rPr>
              <a:t>High-level changes for 2024-2025</a:t>
            </a:r>
          </a:p>
          <a:p>
            <a:pPr>
              <a:lnSpc>
                <a:spcPct val="110000"/>
              </a:lnSpc>
            </a:pPr>
            <a:r>
              <a:rPr lang="en-US" sz="2600" dirty="0">
                <a:solidFill>
                  <a:schemeClr val="tx2"/>
                </a:solidFill>
              </a:rPr>
              <a:t>The Federal Student Aid ID</a:t>
            </a:r>
          </a:p>
          <a:p>
            <a:pPr>
              <a:lnSpc>
                <a:spcPct val="110000"/>
              </a:lnSpc>
            </a:pPr>
            <a:r>
              <a:rPr lang="en-US" sz="2600" dirty="0">
                <a:solidFill>
                  <a:schemeClr val="tx2"/>
                </a:solidFill>
              </a:rPr>
              <a:t>Dependency (Student Circumstances)</a:t>
            </a:r>
          </a:p>
          <a:p>
            <a:pPr>
              <a:lnSpc>
                <a:spcPct val="110000"/>
              </a:lnSpc>
            </a:pPr>
            <a:r>
              <a:rPr lang="en-US" sz="2600" dirty="0">
                <a:solidFill>
                  <a:schemeClr val="tx2"/>
                </a:solidFill>
              </a:rPr>
              <a:t>Parent of Record </a:t>
            </a:r>
          </a:p>
          <a:p>
            <a:pPr>
              <a:lnSpc>
                <a:spcPct val="110000"/>
              </a:lnSpc>
            </a:pPr>
            <a:r>
              <a:rPr lang="en-US" sz="2600" dirty="0">
                <a:solidFill>
                  <a:schemeClr val="tx2"/>
                </a:solidFill>
              </a:rPr>
              <a:t>The 2024-2025 FAFSA </a:t>
            </a:r>
          </a:p>
          <a:p>
            <a:pPr>
              <a:lnSpc>
                <a:spcPct val="110000"/>
              </a:lnSpc>
            </a:pPr>
            <a:r>
              <a:rPr lang="en-US" sz="2600" dirty="0">
                <a:solidFill>
                  <a:schemeClr val="tx2"/>
                </a:solidFill>
              </a:rPr>
              <a:t>Student Aid Index (SAI)</a:t>
            </a:r>
          </a:p>
          <a:p>
            <a:pPr>
              <a:lnSpc>
                <a:spcPct val="110000"/>
              </a:lnSpc>
            </a:pPr>
            <a:r>
              <a:rPr lang="en-US" sz="2600" dirty="0">
                <a:solidFill>
                  <a:schemeClr val="tx2"/>
                </a:solidFill>
              </a:rPr>
              <a:t>FAFSA Submission Summary</a:t>
            </a:r>
          </a:p>
          <a:p>
            <a:pPr>
              <a:lnSpc>
                <a:spcPct val="110000"/>
              </a:lnSpc>
            </a:pPr>
            <a:r>
              <a:rPr lang="en-US" sz="2600" dirty="0">
                <a:solidFill>
                  <a:schemeClr val="tx2"/>
                </a:solidFill>
              </a:rPr>
              <a:t>Federal Aid Programs</a:t>
            </a:r>
          </a:p>
          <a:p>
            <a:pPr>
              <a:lnSpc>
                <a:spcPct val="110000"/>
              </a:lnSpc>
            </a:pPr>
            <a:r>
              <a:rPr lang="en-US" sz="2600" dirty="0">
                <a:solidFill>
                  <a:schemeClr val="tx2"/>
                </a:solidFill>
              </a:rPr>
              <a:t>Ohio Aid Programs</a:t>
            </a:r>
          </a:p>
          <a:p>
            <a:pPr>
              <a:lnSpc>
                <a:spcPct val="110000"/>
              </a:lnSpc>
            </a:pPr>
            <a:r>
              <a:rPr lang="en-US" sz="2600">
                <a:solidFill>
                  <a:schemeClr val="tx2"/>
                </a:solidFill>
              </a:rPr>
              <a:t>Financial </a:t>
            </a:r>
            <a:r>
              <a:rPr lang="en-US" sz="2600" dirty="0">
                <a:solidFill>
                  <a:schemeClr val="tx2"/>
                </a:solidFill>
              </a:rPr>
              <a:t>Aid Notifications</a:t>
            </a:r>
          </a:p>
          <a:p>
            <a:pPr>
              <a:lnSpc>
                <a:spcPct val="110000"/>
              </a:lnSpc>
            </a:pPr>
            <a:r>
              <a:rPr lang="en-US" sz="2600" dirty="0">
                <a:solidFill>
                  <a:schemeClr val="tx2"/>
                </a:solidFill>
              </a:rPr>
              <a:t>Resources</a:t>
            </a:r>
          </a:p>
          <a:p>
            <a:pPr>
              <a:lnSpc>
                <a:spcPct val="90000"/>
              </a:lnSpc>
            </a:pPr>
            <a:endParaRPr lang="en-US" sz="2600" dirty="0">
              <a:solidFill>
                <a:schemeClr val="tx2"/>
              </a:solidFill>
              <a:highlight>
                <a:srgbClr val="FFFF00"/>
              </a:highlight>
              <a:ea typeface="+mn-ea"/>
            </a:endParaRPr>
          </a:p>
        </p:txBody>
      </p:sp>
    </p:spTree>
    <p:extLst>
      <p:ext uri="{BB962C8B-B14F-4D97-AF65-F5344CB8AC3E}">
        <p14:creationId xmlns:p14="http://schemas.microsoft.com/office/powerpoint/2010/main" val="1633028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14"/>
          <p:cNvSpPr txBox="1">
            <a:spLocks noGrp="1"/>
          </p:cNvSpPr>
          <p:nvPr>
            <p:ph type="ctrTitle"/>
          </p:nvPr>
        </p:nvSpPr>
        <p:spPr>
          <a:xfrm>
            <a:off x="708945" y="3932464"/>
            <a:ext cx="10461818" cy="1475013"/>
          </a:xfrm>
          <a:prstGeom prst="rect">
            <a:avLst/>
          </a:prstGeom>
        </p:spPr>
        <p:txBody>
          <a:bodyPr spcFirstLastPara="1" vert="horz" wrap="square" lIns="121900" tIns="121900" rIns="121900" bIns="121900" rtlCol="0" anchor="b" anchorCtr="0">
            <a:noAutofit/>
          </a:bodyPr>
          <a:lstStyle/>
          <a:p>
            <a:r>
              <a:rPr lang="en-US" sz="4400" dirty="0">
                <a:solidFill>
                  <a:schemeClr val="bg1"/>
                </a:solidFill>
              </a:rPr>
              <a:t>Dependency</a:t>
            </a:r>
          </a:p>
        </p:txBody>
      </p:sp>
    </p:spTree>
    <p:extLst>
      <p:ext uri="{BB962C8B-B14F-4D97-AF65-F5344CB8AC3E}">
        <p14:creationId xmlns:p14="http://schemas.microsoft.com/office/powerpoint/2010/main" val="37319613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A7C3F-5925-F7BC-28DC-8C34A2B1A3EF}"/>
              </a:ext>
            </a:extLst>
          </p:cNvPr>
          <p:cNvSpPr>
            <a:spLocks noGrp="1"/>
          </p:cNvSpPr>
          <p:nvPr>
            <p:ph type="title"/>
          </p:nvPr>
        </p:nvSpPr>
        <p:spPr/>
        <p:txBody>
          <a:bodyPr>
            <a:normAutofit/>
          </a:bodyPr>
          <a:lstStyle/>
          <a:p>
            <a:r>
              <a:rPr lang="en-US" sz="3200" dirty="0"/>
              <a:t>Dependency Status</a:t>
            </a:r>
          </a:p>
        </p:txBody>
      </p:sp>
      <p:sp>
        <p:nvSpPr>
          <p:cNvPr id="4" name="Content Placeholder 2">
            <a:extLst>
              <a:ext uri="{FF2B5EF4-FFF2-40B4-BE49-F238E27FC236}">
                <a16:creationId xmlns:a16="http://schemas.microsoft.com/office/drawing/2014/main" id="{6854723B-A574-AF09-1078-7A1E87001815}"/>
              </a:ext>
            </a:extLst>
          </p:cNvPr>
          <p:cNvSpPr txBox="1">
            <a:spLocks/>
          </p:cNvSpPr>
          <p:nvPr/>
        </p:nvSpPr>
        <p:spPr>
          <a:xfrm>
            <a:off x="575894" y="2045615"/>
            <a:ext cx="11029616" cy="4382893"/>
          </a:xfrm>
          <a:prstGeom prst="rect">
            <a:avLst/>
          </a:prstGeom>
        </p:spPr>
        <p:txBody>
          <a:bodyPr vert="horz" lIns="91440" tIns="45720" rIns="91440" bIns="45720" rtlCol="0" anchor="t" anchorCtr="0">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2800" kern="1200">
                <a:solidFill>
                  <a:srgbClr val="2683C6"/>
                </a:solidFill>
                <a:latin typeface="Verdana" panose="020B0604030504040204" pitchFamily="34" charset="0"/>
                <a:ea typeface="Verdana" panose="020B0604030504040204" pitchFamily="34" charset="0"/>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2400" kern="1200">
                <a:solidFill>
                  <a:srgbClr val="2683C6"/>
                </a:solidFill>
                <a:latin typeface="Verdana" panose="020B0604030504040204" pitchFamily="34" charset="0"/>
                <a:ea typeface="Verdana" panose="020B0604030504040204" pitchFamily="34" charset="0"/>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2000" kern="1200">
                <a:solidFill>
                  <a:srgbClr val="2683C6"/>
                </a:solidFill>
                <a:latin typeface="Verdana" panose="020B0604030504040204" pitchFamily="34" charset="0"/>
                <a:ea typeface="Verdana" panose="020B0604030504040204" pitchFamily="34" charset="0"/>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rgbClr val="2683C6"/>
                </a:solidFill>
                <a:latin typeface="Verdana" panose="020B0604030504040204" pitchFamily="34" charset="0"/>
                <a:ea typeface="Verdana" panose="020B0604030504040204" pitchFamily="34" charset="0"/>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rgbClr val="2683C6"/>
                </a:solidFill>
                <a:latin typeface="Verdana" panose="020B0604030504040204" pitchFamily="34" charset="0"/>
                <a:ea typeface="Verdana" panose="020B0604030504040204" pitchFamily="34" charset="0"/>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buSzPct val="85000"/>
            </a:pPr>
            <a:r>
              <a:rPr lang="en-US" sz="2400" b="1" dirty="0"/>
              <a:t>New</a:t>
            </a:r>
            <a:r>
              <a:rPr lang="en-US" sz="2400" dirty="0"/>
              <a:t>: Order of Questions</a:t>
            </a:r>
            <a:br>
              <a:rPr lang="en-US" sz="2400" dirty="0"/>
            </a:br>
            <a:endParaRPr lang="en-US" sz="1050" dirty="0"/>
          </a:p>
          <a:p>
            <a:pPr lvl="1">
              <a:buSzPct val="85000"/>
              <a:buFont typeface="Verdana" panose="02070309020205020404" pitchFamily="49" charset="0"/>
              <a:buChar char="o"/>
            </a:pPr>
            <a:r>
              <a:rPr lang="en-US" sz="2000" dirty="0"/>
              <a:t>Birthdate, year in college, marital status asked earlier in FAFSA.</a:t>
            </a:r>
            <a:br>
              <a:rPr lang="en-US" sz="1800" dirty="0"/>
            </a:br>
            <a:endParaRPr lang="en-US" sz="1050" dirty="0"/>
          </a:p>
          <a:p>
            <a:pPr lvl="1">
              <a:buSzPct val="85000"/>
              <a:buFont typeface="Verdana" panose="02070309020205020404" pitchFamily="49" charset="0"/>
              <a:buChar char="o"/>
            </a:pPr>
            <a:r>
              <a:rPr lang="en-US" sz="2000" dirty="0"/>
              <a:t>Remaining items listed, student asked to check all that apply (plus any appropriate follow-ups) or “none of these apply.”</a:t>
            </a:r>
            <a:br>
              <a:rPr lang="en-US" sz="1800" dirty="0"/>
            </a:br>
            <a:endParaRPr lang="en-US" sz="1050" dirty="0"/>
          </a:p>
          <a:p>
            <a:pPr lvl="1">
              <a:buSzPct val="85000"/>
              <a:buFont typeface="Verdana" panose="02070309020205020404" pitchFamily="49" charset="0"/>
              <a:buChar char="o"/>
            </a:pPr>
            <a:r>
              <a:rPr lang="en-US" sz="2000" dirty="0"/>
              <a:t>If checking “none of these apply”, they complete the FAFSA as a dependent student with parent(s). (except for homelessness)</a:t>
            </a:r>
            <a:br>
              <a:rPr lang="en-US" sz="1800" dirty="0"/>
            </a:br>
            <a:endParaRPr lang="en-US" sz="1050" dirty="0"/>
          </a:p>
          <a:p>
            <a:pPr lvl="1">
              <a:buSzPct val="85000"/>
              <a:buFont typeface="Verdana" panose="02070309020205020404" pitchFamily="49" charset="0"/>
              <a:buChar char="o"/>
            </a:pPr>
            <a:r>
              <a:rPr lang="en-US" sz="2000" dirty="0"/>
              <a:t>If student checks any of the questions, completes FAFSA as independent.</a:t>
            </a:r>
            <a:br>
              <a:rPr lang="en-US" sz="1800" dirty="0"/>
            </a:br>
            <a:endParaRPr lang="en-US" sz="1050" dirty="0"/>
          </a:p>
        </p:txBody>
      </p:sp>
    </p:spTree>
    <p:extLst>
      <p:ext uri="{BB962C8B-B14F-4D97-AF65-F5344CB8AC3E}">
        <p14:creationId xmlns:p14="http://schemas.microsoft.com/office/powerpoint/2010/main" val="6510678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A7C3F-5925-F7BC-28DC-8C34A2B1A3EF}"/>
              </a:ext>
            </a:extLst>
          </p:cNvPr>
          <p:cNvSpPr>
            <a:spLocks noGrp="1"/>
          </p:cNvSpPr>
          <p:nvPr>
            <p:ph type="title"/>
          </p:nvPr>
        </p:nvSpPr>
        <p:spPr/>
        <p:txBody>
          <a:bodyPr>
            <a:normAutofit/>
          </a:bodyPr>
          <a:lstStyle/>
          <a:p>
            <a:r>
              <a:rPr lang="en-US" sz="3200" dirty="0"/>
              <a:t>Determining Dependency Status</a:t>
            </a:r>
          </a:p>
        </p:txBody>
      </p:sp>
      <p:sp>
        <p:nvSpPr>
          <p:cNvPr id="13" name="Content Placeholder 2">
            <a:extLst>
              <a:ext uri="{FF2B5EF4-FFF2-40B4-BE49-F238E27FC236}">
                <a16:creationId xmlns:a16="http://schemas.microsoft.com/office/drawing/2014/main" id="{346FEBD1-DEA5-3EFE-AAE5-E5A867DBB166}"/>
              </a:ext>
            </a:extLst>
          </p:cNvPr>
          <p:cNvSpPr txBox="1">
            <a:spLocks/>
          </p:cNvSpPr>
          <p:nvPr/>
        </p:nvSpPr>
        <p:spPr>
          <a:xfrm>
            <a:off x="575893" y="2037128"/>
            <a:ext cx="11029616" cy="4707921"/>
          </a:xfrm>
          <a:prstGeom prst="rect">
            <a:avLst/>
          </a:prstGeom>
        </p:spPr>
        <p:txBody>
          <a:bodyPr vert="horz" lIns="91440" tIns="45720" rIns="91440" bIns="45720" rtlCol="0" anchor="t" anchorCtr="0">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2800" kern="1200">
                <a:solidFill>
                  <a:srgbClr val="2683C6"/>
                </a:solidFill>
                <a:latin typeface="Verdana" panose="020B0604030504040204" pitchFamily="34" charset="0"/>
                <a:ea typeface="Verdana" panose="020B0604030504040204" pitchFamily="34" charset="0"/>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2400" kern="1200">
                <a:solidFill>
                  <a:srgbClr val="2683C6"/>
                </a:solidFill>
                <a:latin typeface="Verdana" panose="020B0604030504040204" pitchFamily="34" charset="0"/>
                <a:ea typeface="Verdana" panose="020B0604030504040204" pitchFamily="34" charset="0"/>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2000" kern="1200">
                <a:solidFill>
                  <a:srgbClr val="2683C6"/>
                </a:solidFill>
                <a:latin typeface="Verdana" panose="020B0604030504040204" pitchFamily="34" charset="0"/>
                <a:ea typeface="Verdana" panose="020B0604030504040204" pitchFamily="34" charset="0"/>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rgbClr val="2683C6"/>
                </a:solidFill>
                <a:latin typeface="Verdana" panose="020B0604030504040204" pitchFamily="34" charset="0"/>
                <a:ea typeface="Verdana" panose="020B0604030504040204" pitchFamily="34" charset="0"/>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rgbClr val="2683C6"/>
                </a:solidFill>
                <a:latin typeface="Verdana" panose="020B0604030504040204" pitchFamily="34" charset="0"/>
                <a:ea typeface="Verdana" panose="020B0604030504040204" pitchFamily="34" charset="0"/>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lnSpc>
                <a:spcPct val="200000"/>
              </a:lnSpc>
              <a:buSzPct val="85000"/>
            </a:pPr>
            <a:r>
              <a:rPr lang="en-US" sz="2400" dirty="0"/>
              <a:t>Dependent = Parent(s) also apply with student</a:t>
            </a:r>
            <a:endParaRPr lang="en-US" sz="1050" dirty="0"/>
          </a:p>
          <a:p>
            <a:pPr>
              <a:lnSpc>
                <a:spcPct val="200000"/>
              </a:lnSpc>
              <a:buSzPct val="85000"/>
            </a:pPr>
            <a:r>
              <a:rPr lang="en-US" sz="2400" dirty="0"/>
              <a:t>Independent = Student (and spouse) apply without parent(s)</a:t>
            </a:r>
            <a:endParaRPr lang="en-US" sz="1050" dirty="0"/>
          </a:p>
          <a:p>
            <a:pPr>
              <a:lnSpc>
                <a:spcPct val="200000"/>
              </a:lnSpc>
              <a:buSzPct val="85000"/>
            </a:pPr>
            <a:r>
              <a:rPr lang="en-US" sz="2400" dirty="0"/>
              <a:t>Student Personal Circumstances</a:t>
            </a:r>
          </a:p>
          <a:p>
            <a:pPr>
              <a:lnSpc>
                <a:spcPct val="200000"/>
              </a:lnSpc>
              <a:buSzPct val="85000"/>
            </a:pPr>
            <a:r>
              <a:rPr lang="en-US" sz="2400" dirty="0"/>
              <a:t>Student Other Circumstances </a:t>
            </a:r>
          </a:p>
        </p:txBody>
      </p:sp>
      <p:sp>
        <p:nvSpPr>
          <p:cNvPr id="14" name="Content Placeholder 2">
            <a:extLst>
              <a:ext uri="{FF2B5EF4-FFF2-40B4-BE49-F238E27FC236}">
                <a16:creationId xmlns:a16="http://schemas.microsoft.com/office/drawing/2014/main" id="{06725994-84D2-59D4-5856-52EE4D49317E}"/>
              </a:ext>
            </a:extLst>
          </p:cNvPr>
          <p:cNvSpPr txBox="1">
            <a:spLocks/>
          </p:cNvSpPr>
          <p:nvPr/>
        </p:nvSpPr>
        <p:spPr>
          <a:xfrm>
            <a:off x="7826829" y="3897086"/>
            <a:ext cx="3320141" cy="2427514"/>
          </a:xfrm>
          <a:prstGeom prst="rect">
            <a:avLst/>
          </a:prstGeom>
          <a:solidFill>
            <a:schemeClr val="accent6">
              <a:lumMod val="20000"/>
              <a:lumOff val="80000"/>
            </a:schemeClr>
          </a:solidFill>
          <a:ln w="28575">
            <a:solidFill>
              <a:srgbClr val="1CADE4"/>
            </a:solidFill>
          </a:ln>
        </p:spPr>
        <p:txBody>
          <a:bodyPr vert="horz" wrap="square" lIns="0" tIns="0" rIns="0" bIns="0" rtlCol="0" anchor="t" anchorCtr="0">
            <a:noAutofit/>
          </a:bodyPr>
          <a:lstStyle>
            <a:lvl1pPr marL="228600" indent="-228600" algn="l" defTabSz="914400" rtl="0" eaLnBrk="1" latinLnBrk="0" hangingPunct="1">
              <a:lnSpc>
                <a:spcPct val="90000"/>
              </a:lnSpc>
              <a:spcBef>
                <a:spcPts val="1000"/>
              </a:spcBef>
              <a:buFont typeface="Verdana"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Verdana"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Verdana"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Verdana"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Verdana"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Verdana"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Verdana"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Verdana"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Verdana" panose="020B0604020202020204" pitchFamily="34" charset="0"/>
              <a:buChar char="•"/>
              <a:defRPr sz="1800" kern="1200">
                <a:solidFill>
                  <a:schemeClr val="tx1"/>
                </a:solidFill>
                <a:latin typeface="+mn-lt"/>
                <a:ea typeface="+mn-ea"/>
                <a:cs typeface="+mn-cs"/>
              </a:defRPr>
            </a:lvl9pPr>
          </a:lstStyle>
          <a:p>
            <a:pPr marL="0" indent="0" algn="ctr">
              <a:buNone/>
            </a:pPr>
            <a:endParaRPr lang="en-US" i="1" dirty="0">
              <a:solidFill>
                <a:schemeClr val="accent2"/>
              </a:solidFill>
              <a:latin typeface="Verdana" panose="020B0604030504040204" pitchFamily="34" charset="0"/>
              <a:ea typeface="Verdana" panose="020B0604030504040204" pitchFamily="34" charset="0"/>
            </a:endParaRPr>
          </a:p>
          <a:p>
            <a:pPr marL="0" indent="0" algn="ctr">
              <a:buNone/>
            </a:pPr>
            <a:r>
              <a:rPr lang="en-US" i="1" dirty="0">
                <a:solidFill>
                  <a:schemeClr val="accent5"/>
                </a:solidFill>
                <a:latin typeface="Verdana" panose="020B0604030504040204" pitchFamily="34" charset="0"/>
                <a:ea typeface="Verdana" panose="020B0604030504040204" pitchFamily="34" charset="0"/>
              </a:rPr>
              <a:t>Most high school students will be dependent.</a:t>
            </a:r>
          </a:p>
        </p:txBody>
      </p:sp>
    </p:spTree>
    <p:extLst>
      <p:ext uri="{BB962C8B-B14F-4D97-AF65-F5344CB8AC3E}">
        <p14:creationId xmlns:p14="http://schemas.microsoft.com/office/powerpoint/2010/main" val="32476205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A7C3F-5925-F7BC-28DC-8C34A2B1A3EF}"/>
              </a:ext>
            </a:extLst>
          </p:cNvPr>
          <p:cNvSpPr>
            <a:spLocks noGrp="1"/>
          </p:cNvSpPr>
          <p:nvPr>
            <p:ph type="title"/>
          </p:nvPr>
        </p:nvSpPr>
        <p:spPr/>
        <p:txBody>
          <a:bodyPr>
            <a:normAutofit/>
          </a:bodyPr>
          <a:lstStyle/>
          <a:p>
            <a:r>
              <a:rPr lang="en-US" sz="3200" dirty="0"/>
              <a:t>Student Personal Circumstances</a:t>
            </a:r>
          </a:p>
        </p:txBody>
      </p:sp>
      <p:sp>
        <p:nvSpPr>
          <p:cNvPr id="3" name="Content Placeholder 2">
            <a:extLst>
              <a:ext uri="{FF2B5EF4-FFF2-40B4-BE49-F238E27FC236}">
                <a16:creationId xmlns:a16="http://schemas.microsoft.com/office/drawing/2014/main" id="{FCD98969-33DA-5700-0FCD-A6FC17A9913C}"/>
              </a:ext>
            </a:extLst>
          </p:cNvPr>
          <p:cNvSpPr txBox="1">
            <a:spLocks/>
          </p:cNvSpPr>
          <p:nvPr/>
        </p:nvSpPr>
        <p:spPr>
          <a:xfrm>
            <a:off x="581192" y="1970634"/>
            <a:ext cx="11029616" cy="4573660"/>
          </a:xfrm>
          <a:prstGeom prst="rect">
            <a:avLst/>
          </a:prstGeom>
        </p:spPr>
        <p:txBody>
          <a:bodyPr vert="horz" lIns="91440" tIns="45720" rIns="91440" bIns="45720" rtlCol="0" anchor="t" anchorCtr="0">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2800" kern="1200">
                <a:solidFill>
                  <a:srgbClr val="2683C6"/>
                </a:solidFill>
                <a:latin typeface="Verdana" panose="020B0604030504040204" pitchFamily="34" charset="0"/>
                <a:ea typeface="Verdana" panose="020B0604030504040204" pitchFamily="34" charset="0"/>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2400" kern="1200">
                <a:solidFill>
                  <a:srgbClr val="2683C6"/>
                </a:solidFill>
                <a:latin typeface="Verdana" panose="020B0604030504040204" pitchFamily="34" charset="0"/>
                <a:ea typeface="Verdana" panose="020B0604030504040204" pitchFamily="34" charset="0"/>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2000" kern="1200">
                <a:solidFill>
                  <a:srgbClr val="2683C6"/>
                </a:solidFill>
                <a:latin typeface="Verdana" panose="020B0604030504040204" pitchFamily="34" charset="0"/>
                <a:ea typeface="Verdana" panose="020B0604030504040204" pitchFamily="34" charset="0"/>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rgbClr val="2683C6"/>
                </a:solidFill>
                <a:latin typeface="Verdana" panose="020B0604030504040204" pitchFamily="34" charset="0"/>
                <a:ea typeface="Verdana" panose="020B0604030504040204" pitchFamily="34" charset="0"/>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rgbClr val="2683C6"/>
                </a:solidFill>
                <a:latin typeface="Verdana" panose="020B0604030504040204" pitchFamily="34" charset="0"/>
                <a:ea typeface="Verdana" panose="020B0604030504040204" pitchFamily="34" charset="0"/>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buSzPct val="85000"/>
            </a:pPr>
            <a:endParaRPr lang="en-US" sz="2000" dirty="0"/>
          </a:p>
          <a:p>
            <a:pPr>
              <a:buSzPct val="85000"/>
            </a:pPr>
            <a:endParaRPr lang="en-US" sz="1800" dirty="0"/>
          </a:p>
        </p:txBody>
      </p:sp>
      <p:pic>
        <p:nvPicPr>
          <p:cNvPr id="1026" name="imageSelected3">
            <a:extLst>
              <a:ext uri="{FF2B5EF4-FFF2-40B4-BE49-F238E27FC236}">
                <a16:creationId xmlns:a16="http://schemas.microsoft.com/office/drawing/2014/main" id="{7BB9D981-A01D-7845-EE04-C3BF328A9F2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977"/>
          <a:stretch/>
        </p:blipFill>
        <p:spPr bwMode="auto">
          <a:xfrm>
            <a:off x="138879" y="1883229"/>
            <a:ext cx="11935679" cy="4974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52635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A7C3F-5925-F7BC-28DC-8C34A2B1A3EF}"/>
              </a:ext>
            </a:extLst>
          </p:cNvPr>
          <p:cNvSpPr>
            <a:spLocks noGrp="1"/>
          </p:cNvSpPr>
          <p:nvPr>
            <p:ph type="title"/>
          </p:nvPr>
        </p:nvSpPr>
        <p:spPr/>
        <p:txBody>
          <a:bodyPr>
            <a:normAutofit/>
          </a:bodyPr>
          <a:lstStyle/>
          <a:p>
            <a:r>
              <a:rPr lang="en-US" sz="3200" dirty="0"/>
              <a:t>Student Other Circumstances</a:t>
            </a:r>
          </a:p>
        </p:txBody>
      </p:sp>
      <p:sp>
        <p:nvSpPr>
          <p:cNvPr id="6" name="Content Placeholder 5">
            <a:extLst>
              <a:ext uri="{FF2B5EF4-FFF2-40B4-BE49-F238E27FC236}">
                <a16:creationId xmlns:a16="http://schemas.microsoft.com/office/drawing/2014/main" id="{113A8215-2AA9-3D85-464C-C0039A1480D4}"/>
              </a:ext>
            </a:extLst>
          </p:cNvPr>
          <p:cNvSpPr>
            <a:spLocks noGrp="1"/>
          </p:cNvSpPr>
          <p:nvPr>
            <p:ph sz="half" idx="1"/>
          </p:nvPr>
        </p:nvSpPr>
        <p:spPr>
          <a:xfrm>
            <a:off x="304799" y="2068275"/>
            <a:ext cx="4561115" cy="1979041"/>
          </a:xfrm>
        </p:spPr>
        <p:txBody>
          <a:bodyPr>
            <a:normAutofit fontScale="25000" lnSpcReduction="20000"/>
          </a:bodyPr>
          <a:lstStyle/>
          <a:p>
            <a:pPr marL="0" indent="0">
              <a:buSzPct val="85000"/>
              <a:buNone/>
            </a:pPr>
            <a:r>
              <a:rPr lang="en-US" sz="8000" b="1" dirty="0"/>
              <a:t>Homelessness</a:t>
            </a:r>
            <a:br>
              <a:rPr lang="en-US" sz="8000" dirty="0"/>
            </a:br>
            <a:endParaRPr lang="en-US" sz="8000" dirty="0"/>
          </a:p>
          <a:p>
            <a:pPr marL="0" indent="0">
              <a:lnSpc>
                <a:spcPct val="120000"/>
              </a:lnSpc>
              <a:buSzPct val="85000"/>
              <a:buNone/>
            </a:pPr>
            <a:r>
              <a:rPr lang="en-US" sz="7200" dirty="0"/>
              <a:t>At any time on or after July 1, was the student unaccompanied and either (1) homeless or (2) self-supporting and at risk of being homeless as determined by: </a:t>
            </a:r>
          </a:p>
          <a:p>
            <a:endParaRPr lang="en-US" dirty="0"/>
          </a:p>
        </p:txBody>
      </p:sp>
      <p:sp>
        <p:nvSpPr>
          <p:cNvPr id="7" name="Content Placeholder 6">
            <a:extLst>
              <a:ext uri="{FF2B5EF4-FFF2-40B4-BE49-F238E27FC236}">
                <a16:creationId xmlns:a16="http://schemas.microsoft.com/office/drawing/2014/main" id="{3A6B3E31-4A2D-1B86-A329-4DBD76877EAE}"/>
              </a:ext>
            </a:extLst>
          </p:cNvPr>
          <p:cNvSpPr>
            <a:spLocks noGrp="1"/>
          </p:cNvSpPr>
          <p:nvPr>
            <p:ph sz="half" idx="2"/>
          </p:nvPr>
        </p:nvSpPr>
        <p:spPr>
          <a:xfrm>
            <a:off x="192232" y="4571774"/>
            <a:ext cx="11418577" cy="2381614"/>
          </a:xfrm>
        </p:spPr>
        <p:txBody>
          <a:bodyPr>
            <a:normAutofit fontScale="25000" lnSpcReduction="20000"/>
          </a:bodyPr>
          <a:lstStyle/>
          <a:p>
            <a:pPr lvl="2">
              <a:lnSpc>
                <a:spcPct val="120000"/>
              </a:lnSpc>
              <a:buSzPct val="85000"/>
              <a:buFont typeface="Verdana" panose="020B0604020202020204" pitchFamily="34" charset="0"/>
              <a:buChar char="•"/>
            </a:pPr>
            <a:r>
              <a:rPr lang="en-US" sz="8000" dirty="0"/>
              <a:t>Emergency or transitional shelter, street outreach program, homeless youth drop-in center, or other program serving those experiencing homelessness.</a:t>
            </a:r>
          </a:p>
          <a:p>
            <a:pPr lvl="2">
              <a:lnSpc>
                <a:spcPct val="120000"/>
              </a:lnSpc>
              <a:buSzPct val="85000"/>
              <a:buFont typeface="Verdana" panose="020B0604020202020204" pitchFamily="34" charset="0"/>
              <a:buChar char="•"/>
            </a:pPr>
            <a:r>
              <a:rPr lang="en-US" sz="8000" dirty="0"/>
              <a:t>High school or school district homeless liaison or designee.</a:t>
            </a:r>
          </a:p>
          <a:p>
            <a:pPr lvl="2">
              <a:lnSpc>
                <a:spcPct val="120000"/>
              </a:lnSpc>
              <a:buSzPct val="85000"/>
              <a:buFont typeface="Verdana" panose="020B0604020202020204" pitchFamily="34" charset="0"/>
              <a:buChar char="•"/>
            </a:pPr>
            <a:r>
              <a:rPr lang="en-US" sz="8000" dirty="0"/>
              <a:t>Director or designee of a project supported by a federal TRIO or GEAR UP program grant.</a:t>
            </a:r>
          </a:p>
          <a:p>
            <a:pPr lvl="2">
              <a:lnSpc>
                <a:spcPct val="120000"/>
              </a:lnSpc>
              <a:buSzPct val="85000"/>
              <a:buFont typeface="Verdana" panose="020B0604020202020204" pitchFamily="34" charset="0"/>
              <a:buChar char="•"/>
            </a:pPr>
            <a:r>
              <a:rPr lang="en-US" sz="8000" dirty="0"/>
              <a:t>Financial aid administrator.</a:t>
            </a:r>
          </a:p>
          <a:p>
            <a:endParaRPr lang="en-US" dirty="0"/>
          </a:p>
        </p:txBody>
      </p:sp>
      <p:pic>
        <p:nvPicPr>
          <p:cNvPr id="8" name="Google Shape;989;p27" descr="Screenshot continuation of the Personal Circumstances section, which asks the student if they were homeless or self-supporting and at risk for homelessness on or after July 1, 2023.">
            <a:extLst>
              <a:ext uri="{FF2B5EF4-FFF2-40B4-BE49-F238E27FC236}">
                <a16:creationId xmlns:a16="http://schemas.microsoft.com/office/drawing/2014/main" id="{CF16B2D4-F5D9-B5A2-D3C8-F773E18C6CC1}"/>
              </a:ext>
            </a:extLst>
          </p:cNvPr>
          <p:cNvPicPr preferRelativeResize="0"/>
          <p:nvPr/>
        </p:nvPicPr>
        <p:blipFill rotWithShape="1">
          <a:blip r:embed="rId3">
            <a:alphaModFix/>
          </a:blip>
          <a:srcRect/>
          <a:stretch/>
        </p:blipFill>
        <p:spPr>
          <a:xfrm>
            <a:off x="4865914" y="1850571"/>
            <a:ext cx="6744895" cy="2588622"/>
          </a:xfrm>
          <a:prstGeom prst="rect">
            <a:avLst/>
          </a:prstGeom>
          <a:noFill/>
          <a:ln w="12700" cap="flat" cmpd="sng">
            <a:solidFill>
              <a:schemeClr val="dk1"/>
            </a:solidFill>
            <a:prstDash val="solid"/>
            <a:round/>
            <a:headEnd type="none" w="sm" len="sm"/>
            <a:tailEnd type="none" w="sm" len="sm"/>
          </a:ln>
        </p:spPr>
      </p:pic>
    </p:spTree>
    <p:extLst>
      <p:ext uri="{BB962C8B-B14F-4D97-AF65-F5344CB8AC3E}">
        <p14:creationId xmlns:p14="http://schemas.microsoft.com/office/powerpoint/2010/main" val="12418174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A7C3F-5925-F7BC-28DC-8C34A2B1A3EF}"/>
              </a:ext>
            </a:extLst>
          </p:cNvPr>
          <p:cNvSpPr>
            <a:spLocks noGrp="1"/>
          </p:cNvSpPr>
          <p:nvPr>
            <p:ph type="title"/>
          </p:nvPr>
        </p:nvSpPr>
        <p:spPr/>
        <p:txBody>
          <a:bodyPr>
            <a:normAutofit/>
          </a:bodyPr>
          <a:lstStyle/>
          <a:p>
            <a:r>
              <a:rPr lang="en-US" sz="3200" dirty="0"/>
              <a:t>Student Unusual circumstances</a:t>
            </a:r>
          </a:p>
        </p:txBody>
      </p:sp>
      <p:sp>
        <p:nvSpPr>
          <p:cNvPr id="4" name="Content Placeholder 3">
            <a:extLst>
              <a:ext uri="{FF2B5EF4-FFF2-40B4-BE49-F238E27FC236}">
                <a16:creationId xmlns:a16="http://schemas.microsoft.com/office/drawing/2014/main" id="{3D8678C8-7F23-C48D-0AF7-FC6195542A6E}"/>
              </a:ext>
            </a:extLst>
          </p:cNvPr>
          <p:cNvSpPr>
            <a:spLocks noGrp="1"/>
          </p:cNvSpPr>
          <p:nvPr>
            <p:ph sz="half" idx="1"/>
          </p:nvPr>
        </p:nvSpPr>
        <p:spPr>
          <a:xfrm>
            <a:off x="206828" y="4218697"/>
            <a:ext cx="5422390" cy="2639303"/>
          </a:xfrm>
        </p:spPr>
        <p:txBody>
          <a:bodyPr>
            <a:normAutofit lnSpcReduction="10000"/>
          </a:bodyPr>
          <a:lstStyle/>
          <a:p>
            <a:pPr lvl="2">
              <a:buSzPct val="85000"/>
              <a:buFont typeface="Verdana" panose="02070309020205020404" pitchFamily="49" charset="0"/>
              <a:buChar char="o"/>
            </a:pPr>
            <a:r>
              <a:rPr lang="en-US" sz="1600" dirty="0"/>
              <a:t>Left abusive/threating environment,</a:t>
            </a:r>
          </a:p>
          <a:p>
            <a:pPr lvl="2">
              <a:buSzPct val="85000"/>
              <a:buFont typeface="Verdana" panose="02070309020205020404" pitchFamily="49" charset="0"/>
              <a:buChar char="o"/>
            </a:pPr>
            <a:r>
              <a:rPr lang="en-US" sz="1600" dirty="0"/>
              <a:t>Abandoned but not adopted,</a:t>
            </a:r>
          </a:p>
          <a:p>
            <a:pPr lvl="2">
              <a:buSzPct val="85000"/>
              <a:buFont typeface="Verdana" panose="02070309020205020404" pitchFamily="49" charset="0"/>
              <a:buChar char="o"/>
            </a:pPr>
            <a:r>
              <a:rPr lang="en-US" sz="1600" dirty="0"/>
              <a:t>Refugee or asylee separated from parent in foreign country,</a:t>
            </a:r>
          </a:p>
          <a:p>
            <a:pPr lvl="2">
              <a:buSzPct val="85000"/>
              <a:buFont typeface="Verdana" panose="02070309020205020404" pitchFamily="49" charset="0"/>
              <a:buChar char="o"/>
            </a:pPr>
            <a:r>
              <a:rPr lang="en-US" sz="1600" dirty="0"/>
              <a:t>Human trafficking victim,</a:t>
            </a:r>
          </a:p>
          <a:p>
            <a:pPr lvl="2">
              <a:buSzPct val="85000"/>
              <a:buFont typeface="Verdana" panose="02070309020205020404" pitchFamily="49" charset="0"/>
              <a:buChar char="o"/>
            </a:pPr>
            <a:r>
              <a:rPr lang="en-US" sz="1600" dirty="0"/>
              <a:t>Parents incarcerated, or otherwise unable to contact or locate parents and not adopted,</a:t>
            </a:r>
            <a:br>
              <a:rPr lang="en-US" sz="1600" dirty="0"/>
            </a:br>
            <a:endParaRPr lang="en-US" sz="1050" dirty="0"/>
          </a:p>
        </p:txBody>
      </p:sp>
      <p:sp>
        <p:nvSpPr>
          <p:cNvPr id="3" name="Content Placeholder 2">
            <a:extLst>
              <a:ext uri="{FF2B5EF4-FFF2-40B4-BE49-F238E27FC236}">
                <a16:creationId xmlns:a16="http://schemas.microsoft.com/office/drawing/2014/main" id="{D967369D-C4F6-146F-1147-905A6729D30D}"/>
              </a:ext>
            </a:extLst>
          </p:cNvPr>
          <p:cNvSpPr txBox="1">
            <a:spLocks/>
          </p:cNvSpPr>
          <p:nvPr/>
        </p:nvSpPr>
        <p:spPr>
          <a:xfrm>
            <a:off x="239485" y="1984039"/>
            <a:ext cx="5966420" cy="2234658"/>
          </a:xfrm>
          <a:prstGeom prst="rect">
            <a:avLst/>
          </a:prstGeom>
        </p:spPr>
        <p:txBody>
          <a:bodyPr vert="horz" lIns="91440" tIns="45720" rIns="91440" bIns="45720" rtlCol="0" anchor="t" anchorCtr="0">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2800" kern="1200">
                <a:solidFill>
                  <a:srgbClr val="2683C6"/>
                </a:solidFill>
                <a:latin typeface="Verdana" panose="020B0604030504040204" pitchFamily="34" charset="0"/>
                <a:ea typeface="Verdana" panose="020B0604030504040204" pitchFamily="34" charset="0"/>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2400" kern="1200">
                <a:solidFill>
                  <a:srgbClr val="2683C6"/>
                </a:solidFill>
                <a:latin typeface="Verdana" panose="020B0604030504040204" pitchFamily="34" charset="0"/>
                <a:ea typeface="Verdana" panose="020B0604030504040204" pitchFamily="34" charset="0"/>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2000" kern="1200">
                <a:solidFill>
                  <a:srgbClr val="2683C6"/>
                </a:solidFill>
                <a:latin typeface="Verdana" panose="020B0604030504040204" pitchFamily="34" charset="0"/>
                <a:ea typeface="Verdana" panose="020B0604030504040204" pitchFamily="34" charset="0"/>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rgbClr val="2683C6"/>
                </a:solidFill>
                <a:latin typeface="Verdana" panose="020B0604030504040204" pitchFamily="34" charset="0"/>
                <a:ea typeface="Verdana" panose="020B0604030504040204" pitchFamily="34" charset="0"/>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rgbClr val="2683C6"/>
                </a:solidFill>
                <a:latin typeface="Verdana" panose="020B0604030504040204" pitchFamily="34" charset="0"/>
                <a:ea typeface="Verdana" panose="020B0604030504040204" pitchFamily="34" charset="0"/>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SzPct val="85000"/>
              <a:buNone/>
            </a:pPr>
            <a:r>
              <a:rPr lang="en-US" sz="2000" b="1" dirty="0"/>
              <a:t>New</a:t>
            </a:r>
            <a:r>
              <a:rPr lang="en-US" sz="2000" dirty="0"/>
              <a:t>: If student selects “none of these apply” to the personal circumstance questions and “no” to the homeless youth question, the student is asked if an unusual circumstance prevents contact with parents or puts them at risk to do so.</a:t>
            </a:r>
            <a:br>
              <a:rPr lang="en-US" sz="2000" dirty="0"/>
            </a:br>
            <a:endParaRPr lang="en-US" sz="2000" dirty="0"/>
          </a:p>
          <a:p>
            <a:pPr lvl="1">
              <a:buSzPct val="85000"/>
              <a:buFont typeface="Wingdings" panose="05000000000000000000" pitchFamily="2" charset="2"/>
              <a:buChar char="§"/>
            </a:pPr>
            <a:endParaRPr lang="en-US" sz="1050" dirty="0"/>
          </a:p>
        </p:txBody>
      </p:sp>
      <p:sp>
        <p:nvSpPr>
          <p:cNvPr id="6" name="TextBox 5">
            <a:extLst>
              <a:ext uri="{FF2B5EF4-FFF2-40B4-BE49-F238E27FC236}">
                <a16:creationId xmlns:a16="http://schemas.microsoft.com/office/drawing/2014/main" id="{42942F92-8300-76F0-9777-FBCEA47F22E1}"/>
              </a:ext>
            </a:extLst>
          </p:cNvPr>
          <p:cNvSpPr txBox="1"/>
          <p:nvPr/>
        </p:nvSpPr>
        <p:spPr>
          <a:xfrm>
            <a:off x="6096000" y="6124946"/>
            <a:ext cx="5715000" cy="923330"/>
          </a:xfrm>
          <a:prstGeom prst="rect">
            <a:avLst/>
          </a:prstGeom>
          <a:noFill/>
        </p:spPr>
        <p:txBody>
          <a:bodyPr wrap="square" rtlCol="0">
            <a:spAutoFit/>
          </a:bodyPr>
          <a:lstStyle/>
          <a:p>
            <a:pPr lvl="1">
              <a:buSzPct val="85000"/>
            </a:pPr>
            <a:r>
              <a:rPr lang="en-US" sz="1800" dirty="0"/>
              <a:t>If no unusual circumstances exist, the student, completes FAFSA as dependent with parents.</a:t>
            </a:r>
            <a:br>
              <a:rPr lang="en-US" sz="1800" dirty="0"/>
            </a:br>
            <a:endParaRPr lang="en-US" dirty="0"/>
          </a:p>
        </p:txBody>
      </p:sp>
      <p:pic>
        <p:nvPicPr>
          <p:cNvPr id="7" name="Google Shape;997;p28" descr="Screenshot continuation of the Personal Circumstances section, which asks the student if unusual circumstances prevent them from contacting their parents or if contacting the parents would pose a risk to the student. These circumstances include abusive home, being abandoned, refugee or asylee status, human trafficking, and incarceration. ">
            <a:extLst>
              <a:ext uri="{FF2B5EF4-FFF2-40B4-BE49-F238E27FC236}">
                <a16:creationId xmlns:a16="http://schemas.microsoft.com/office/drawing/2014/main" id="{B0714D6E-3E7C-C706-6871-D8C693C72B5A}"/>
              </a:ext>
            </a:extLst>
          </p:cNvPr>
          <p:cNvPicPr preferRelativeResize="0">
            <a:picLocks noGrp="1"/>
          </p:cNvPicPr>
          <p:nvPr>
            <p:ph sz="half" idx="2"/>
          </p:nvPr>
        </p:nvPicPr>
        <p:blipFill rotWithShape="1">
          <a:blip r:embed="rId3">
            <a:alphaModFix/>
          </a:blip>
          <a:srcRect/>
          <a:stretch/>
        </p:blipFill>
        <p:spPr>
          <a:xfrm>
            <a:off x="6096001" y="1924049"/>
            <a:ext cx="5396086" cy="4140907"/>
          </a:xfrm>
          <a:prstGeom prst="rect">
            <a:avLst/>
          </a:prstGeom>
          <a:noFill/>
          <a:ln w="12700" cap="flat" cmpd="sng">
            <a:solidFill>
              <a:schemeClr val="dk1"/>
            </a:solidFill>
            <a:prstDash val="solid"/>
            <a:round/>
            <a:headEnd type="none" w="sm" len="sm"/>
            <a:tailEnd type="none" w="sm" len="sm"/>
          </a:ln>
        </p:spPr>
      </p:pic>
    </p:spTree>
    <p:extLst>
      <p:ext uri="{BB962C8B-B14F-4D97-AF65-F5344CB8AC3E}">
        <p14:creationId xmlns:p14="http://schemas.microsoft.com/office/powerpoint/2010/main" val="34618458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3FECB-0D00-3066-156C-30D2C3E72D0D}"/>
              </a:ext>
            </a:extLst>
          </p:cNvPr>
          <p:cNvSpPr>
            <a:spLocks noGrp="1"/>
          </p:cNvSpPr>
          <p:nvPr>
            <p:ph type="title"/>
          </p:nvPr>
        </p:nvSpPr>
        <p:spPr/>
        <p:txBody>
          <a:bodyPr>
            <a:normAutofit/>
          </a:bodyPr>
          <a:lstStyle/>
          <a:p>
            <a:r>
              <a:rPr lang="en-US" sz="3200" dirty="0"/>
              <a:t>Student UNUSUAL CIRCUMSTANCEs</a:t>
            </a:r>
          </a:p>
        </p:txBody>
      </p:sp>
      <p:sp>
        <p:nvSpPr>
          <p:cNvPr id="8" name="Content Placeholder 7">
            <a:extLst>
              <a:ext uri="{FF2B5EF4-FFF2-40B4-BE49-F238E27FC236}">
                <a16:creationId xmlns:a16="http://schemas.microsoft.com/office/drawing/2014/main" id="{0A076CB4-F561-34BA-02BC-CCB50718A37E}"/>
              </a:ext>
            </a:extLst>
          </p:cNvPr>
          <p:cNvSpPr>
            <a:spLocks noGrp="1"/>
          </p:cNvSpPr>
          <p:nvPr>
            <p:ph idx="1"/>
          </p:nvPr>
        </p:nvSpPr>
        <p:spPr>
          <a:xfrm>
            <a:off x="581192" y="2756614"/>
            <a:ext cx="4931634" cy="2741231"/>
          </a:xfrm>
        </p:spPr>
        <p:txBody>
          <a:bodyPr>
            <a:normAutofit/>
          </a:bodyPr>
          <a:lstStyle/>
          <a:p>
            <a:pPr marL="0" indent="0">
              <a:lnSpc>
                <a:spcPct val="150000"/>
              </a:lnSpc>
              <a:buNone/>
            </a:pPr>
            <a:r>
              <a:rPr lang="en-US" dirty="0"/>
              <a:t>If applicant selects </a:t>
            </a:r>
            <a:br>
              <a:rPr lang="en-US" dirty="0"/>
            </a:br>
            <a:r>
              <a:rPr lang="en-US" dirty="0"/>
              <a:t>“YES,” they are provisionally independent. </a:t>
            </a:r>
          </a:p>
        </p:txBody>
      </p:sp>
      <p:pic>
        <p:nvPicPr>
          <p:cNvPr id="3" name="Picture 2" descr="Screenshot continuation of the Student Personal Circumstances section, which asks if unusual circumstances prevent the student from contacting their parents or if contacting the parents would pose a risk to the student. A person experiencing unusual circumstances may have left home due to an abusive environment, been abandoned, been granted refugee or asylee status, been a victim of human trafficking, or been incarcerated. ">
            <a:extLst>
              <a:ext uri="{FF2B5EF4-FFF2-40B4-BE49-F238E27FC236}">
                <a16:creationId xmlns:a16="http://schemas.microsoft.com/office/drawing/2014/main" id="{5BAF62D1-01D4-0642-1E1D-0A0C26BB91D0}"/>
              </a:ext>
            </a:extLst>
          </p:cNvPr>
          <p:cNvPicPr>
            <a:picLocks noChangeAspect="1"/>
          </p:cNvPicPr>
          <p:nvPr/>
        </p:nvPicPr>
        <p:blipFill rotWithShape="1">
          <a:blip r:embed="rId3"/>
          <a:srcRect b="12609"/>
          <a:stretch/>
        </p:blipFill>
        <p:spPr>
          <a:xfrm>
            <a:off x="5512826" y="2227376"/>
            <a:ext cx="6164083" cy="3799708"/>
          </a:xfrm>
          <a:prstGeom prst="rect">
            <a:avLst/>
          </a:prstGeom>
          <a:ln w="12700">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373681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498"/>
        <p:cNvGrpSpPr/>
        <p:nvPr/>
      </p:nvGrpSpPr>
      <p:grpSpPr>
        <a:xfrm>
          <a:off x="0" y="0"/>
          <a:ext cx="0" cy="0"/>
          <a:chOff x="0" y="0"/>
          <a:chExt cx="0" cy="0"/>
        </a:xfrm>
      </p:grpSpPr>
      <p:sp>
        <p:nvSpPr>
          <p:cNvPr id="1499" name="Google Shape;1499;p94"/>
          <p:cNvSpPr txBox="1">
            <a:spLocks noGrp="1"/>
          </p:cNvSpPr>
          <p:nvPr>
            <p:ph type="title" idx="4294967295"/>
          </p:nvPr>
        </p:nvSpPr>
        <p:spPr>
          <a:xfrm>
            <a:off x="722313" y="519113"/>
            <a:ext cx="11582400" cy="917575"/>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4250"/>
              <a:buFont typeface="Verdana"/>
              <a:buNone/>
            </a:pPr>
            <a:r>
              <a:rPr lang="en-US" sz="3600" b="0" i="0" u="none" strike="noStrike" cap="none" dirty="0">
                <a:solidFill>
                  <a:schemeClr val="tx2">
                    <a:lumMod val="75000"/>
                  </a:schemeClr>
                </a:solidFill>
                <a:ea typeface="Verdana" panose="020B0604030504040204" pitchFamily="34" charset="0"/>
                <a:cs typeface="Verdana"/>
                <a:sym typeface="Verdana"/>
              </a:rPr>
              <a:t>Impact of Provisionally Independent Status </a:t>
            </a:r>
            <a:endParaRPr lang="en-US" sz="3600" b="1" i="0" u="none" strike="noStrike" cap="none" dirty="0">
              <a:solidFill>
                <a:schemeClr val="tx2">
                  <a:lumMod val="75000"/>
                </a:schemeClr>
              </a:solidFill>
              <a:ea typeface="Verdana" panose="020B0604030504040204" pitchFamily="34" charset="0"/>
              <a:cs typeface="Verdana"/>
              <a:sym typeface="Verdana"/>
            </a:endParaRPr>
          </a:p>
        </p:txBody>
      </p:sp>
      <p:sp>
        <p:nvSpPr>
          <p:cNvPr id="1500" name="Google Shape;1500;p94"/>
          <p:cNvSpPr txBox="1"/>
          <p:nvPr/>
        </p:nvSpPr>
        <p:spPr>
          <a:xfrm>
            <a:off x="440131" y="1957686"/>
            <a:ext cx="4869999" cy="4732024"/>
          </a:xfrm>
          <a:prstGeom prst="rect">
            <a:avLst/>
          </a:prstGeom>
          <a:noFill/>
          <a:ln>
            <a:noFill/>
          </a:ln>
        </p:spPr>
        <p:txBody>
          <a:bodyPr spcFirstLastPara="1" wrap="square" lIns="91425" tIns="45700" rIns="91425" bIns="45700" anchor="t" anchorCtr="0">
            <a:spAutoFit/>
          </a:bodyPr>
          <a:lstStyle/>
          <a:p>
            <a:pPr marL="341313" marR="0" lvl="0" indent="-231775" algn="l" defTabSz="914400" rtl="0" eaLnBrk="1" fontAlgn="auto" latinLnBrk="0" hangingPunct="1">
              <a:lnSpc>
                <a:spcPct val="150000"/>
              </a:lnSpc>
              <a:spcBef>
                <a:spcPts val="0"/>
              </a:spcBef>
              <a:spcAft>
                <a:spcPts val="0"/>
              </a:spcAft>
              <a:buClr>
                <a:srgbClr val="2683C6"/>
              </a:buClr>
              <a:buSzPts val="1600"/>
              <a:buFont typeface="Wingdings" panose="05000000000000000000" pitchFamily="2" charset="2"/>
              <a:buChar char="§"/>
              <a:tabLst/>
              <a:defRPr/>
            </a:pPr>
            <a:r>
              <a:rPr kumimoji="0" lang="en-US" sz="2000" i="0" u="none" strike="noStrike" kern="0" cap="none" spc="0" normalizeH="0" baseline="0" noProof="0" dirty="0">
                <a:ln>
                  <a:noFill/>
                </a:ln>
                <a:solidFill>
                  <a:srgbClr val="2683C6"/>
                </a:solidFill>
                <a:effectLst/>
                <a:uLnTx/>
                <a:uFillTx/>
                <a:latin typeface="Verdana" panose="020B0604030504040204" pitchFamily="34" charset="0"/>
                <a:ea typeface="Verdana" panose="020B0604030504040204" pitchFamily="34" charset="0"/>
                <a:cs typeface="Verdana"/>
                <a:sym typeface="Verdana"/>
              </a:rPr>
              <a:t>The student can sign and submit their FAFSA form.</a:t>
            </a:r>
            <a:endParaRPr lang="en-US" sz="2000" kern="0" dirty="0">
              <a:solidFill>
                <a:srgbClr val="2683C6"/>
              </a:solidFill>
              <a:latin typeface="Verdana" panose="020B0604030504040204" pitchFamily="34" charset="0"/>
              <a:ea typeface="Verdana" panose="020B0604030504040204" pitchFamily="34" charset="0"/>
              <a:cs typeface="Verdana"/>
              <a:sym typeface="Verdana"/>
            </a:endParaRPr>
          </a:p>
          <a:p>
            <a:pPr marL="341313" marR="0" lvl="0" indent="-231775" algn="l" defTabSz="914400" rtl="0" eaLnBrk="1" fontAlgn="auto" latinLnBrk="0" hangingPunct="1">
              <a:lnSpc>
                <a:spcPct val="150000"/>
              </a:lnSpc>
              <a:spcBef>
                <a:spcPts val="0"/>
              </a:spcBef>
              <a:spcAft>
                <a:spcPts val="0"/>
              </a:spcAft>
              <a:buClr>
                <a:srgbClr val="2683C6"/>
              </a:buClr>
              <a:buSzPts val="1600"/>
              <a:buFont typeface="Wingdings" panose="05000000000000000000" pitchFamily="2" charset="2"/>
              <a:buChar char="§"/>
              <a:tabLst/>
              <a:defRPr/>
            </a:pPr>
            <a:endParaRPr kumimoji="0" lang="en-US" sz="1050" i="0" u="none" strike="noStrike" kern="0" cap="none" spc="0" normalizeH="0" baseline="0" noProof="0" dirty="0">
              <a:ln>
                <a:noFill/>
              </a:ln>
              <a:solidFill>
                <a:srgbClr val="2683C6"/>
              </a:solidFill>
              <a:effectLst/>
              <a:uLnTx/>
              <a:uFillTx/>
              <a:latin typeface="Verdana" panose="020B0604030504040204" pitchFamily="34" charset="0"/>
              <a:ea typeface="Verdana" panose="020B0604030504040204" pitchFamily="34" charset="0"/>
              <a:cs typeface="Verdana"/>
              <a:sym typeface="Verdana"/>
            </a:endParaRPr>
          </a:p>
          <a:p>
            <a:pPr marL="341313" marR="0" lvl="0" indent="-231775" algn="l" defTabSz="914400" rtl="0" eaLnBrk="1" fontAlgn="auto" latinLnBrk="0" hangingPunct="1">
              <a:lnSpc>
                <a:spcPct val="150000"/>
              </a:lnSpc>
              <a:spcBef>
                <a:spcPts val="0"/>
              </a:spcBef>
              <a:spcAft>
                <a:spcPts val="0"/>
              </a:spcAft>
              <a:buClr>
                <a:srgbClr val="2683C6"/>
              </a:buClr>
              <a:buSzPts val="1600"/>
              <a:buFont typeface="Wingdings" panose="05000000000000000000" pitchFamily="2" charset="2"/>
              <a:buChar char="§"/>
              <a:tabLst/>
              <a:defRPr/>
            </a:pPr>
            <a:r>
              <a:rPr lang="en-US" sz="2000" kern="0" dirty="0">
                <a:solidFill>
                  <a:srgbClr val="2683C6"/>
                </a:solidFill>
                <a:latin typeface="Verdana" panose="020B0604030504040204" pitchFamily="34" charset="0"/>
                <a:ea typeface="Verdana" panose="020B0604030504040204" pitchFamily="34" charset="0"/>
                <a:cs typeface="Verdana"/>
                <a:sym typeface="Verdana"/>
              </a:rPr>
              <a:t>Student</a:t>
            </a:r>
            <a:r>
              <a:rPr kumimoji="0" lang="en-US" sz="2000" i="0" u="none" strike="noStrike" kern="0" cap="none" spc="0" normalizeH="0" baseline="0" noProof="0" dirty="0">
                <a:ln>
                  <a:noFill/>
                </a:ln>
                <a:solidFill>
                  <a:srgbClr val="2683C6"/>
                </a:solidFill>
                <a:effectLst/>
                <a:uLnTx/>
                <a:uFillTx/>
                <a:latin typeface="Verdana" panose="020B0604030504040204" pitchFamily="34" charset="0"/>
                <a:ea typeface="Verdana" panose="020B0604030504040204" pitchFamily="34" charset="0"/>
                <a:cs typeface="Verdana"/>
                <a:sym typeface="Verdana"/>
              </a:rPr>
              <a:t> should contact their school to see what supporting documentation is needed.</a:t>
            </a:r>
          </a:p>
          <a:p>
            <a:pPr marL="341313" marR="0" lvl="0" indent="-231775" algn="l" defTabSz="914400" rtl="0" eaLnBrk="1" fontAlgn="auto" latinLnBrk="0" hangingPunct="1">
              <a:lnSpc>
                <a:spcPct val="150000"/>
              </a:lnSpc>
              <a:spcBef>
                <a:spcPts val="0"/>
              </a:spcBef>
              <a:spcAft>
                <a:spcPts val="0"/>
              </a:spcAft>
              <a:buClr>
                <a:srgbClr val="2683C6"/>
              </a:buClr>
              <a:buSzPts val="1600"/>
              <a:buFont typeface="Wingdings" panose="05000000000000000000" pitchFamily="2" charset="2"/>
              <a:buChar char="§"/>
              <a:tabLst/>
              <a:defRPr/>
            </a:pPr>
            <a:endParaRPr kumimoji="0" lang="en-US" sz="1050" i="0" u="none" strike="noStrike" kern="0" cap="none" spc="0" normalizeH="0" baseline="0" noProof="0" dirty="0">
              <a:ln>
                <a:noFill/>
              </a:ln>
              <a:solidFill>
                <a:srgbClr val="2683C6"/>
              </a:solidFill>
              <a:effectLst/>
              <a:uLnTx/>
              <a:uFillTx/>
              <a:latin typeface="Verdana" panose="020B0604030504040204" pitchFamily="34" charset="0"/>
              <a:ea typeface="Verdana" panose="020B0604030504040204" pitchFamily="34" charset="0"/>
              <a:cs typeface="Verdana"/>
              <a:sym typeface="Verdana"/>
            </a:endParaRPr>
          </a:p>
          <a:p>
            <a:pPr marL="341313" marR="0" lvl="0" indent="-231775" algn="l" defTabSz="914400" rtl="0" eaLnBrk="1" fontAlgn="auto" latinLnBrk="0" hangingPunct="1">
              <a:lnSpc>
                <a:spcPct val="150000"/>
              </a:lnSpc>
              <a:spcBef>
                <a:spcPts val="0"/>
              </a:spcBef>
              <a:spcAft>
                <a:spcPts val="0"/>
              </a:spcAft>
              <a:buClr>
                <a:srgbClr val="2683C6"/>
              </a:buClr>
              <a:buSzPts val="1600"/>
              <a:buFont typeface="Wingdings" panose="05000000000000000000" pitchFamily="2" charset="2"/>
              <a:buChar char="§"/>
              <a:tabLst/>
              <a:defRPr/>
            </a:pPr>
            <a:r>
              <a:rPr kumimoji="0" lang="en-US" sz="2000" i="0" u="none" strike="noStrike" kern="0" cap="none" spc="0" normalizeH="0" baseline="0" noProof="0" dirty="0">
                <a:ln>
                  <a:noFill/>
                </a:ln>
                <a:solidFill>
                  <a:srgbClr val="2683C6"/>
                </a:solidFill>
                <a:effectLst/>
                <a:uLnTx/>
                <a:uFillTx/>
                <a:latin typeface="Verdana" panose="020B0604030504040204" pitchFamily="34" charset="0"/>
                <a:ea typeface="Verdana" panose="020B0604030504040204" pitchFamily="34" charset="0"/>
                <a:cs typeface="Verdana"/>
                <a:sym typeface="Verdana"/>
              </a:rPr>
              <a:t>A financial aid administrator will review and determine if an unusual circumstance appeal is warranted. </a:t>
            </a:r>
          </a:p>
        </p:txBody>
      </p:sp>
      <p:pic>
        <p:nvPicPr>
          <p:cNvPr id="1502" name="Google Shape;1502;p94" descr="Screenshot that informs the student that, based on their answers in the previous section, they are determined to be a provisionally independent student. Below that, the student is informed that they will need to contact their school’s financial aid office and provide documentation to verify their circumstances in order to complete the FAFSA form. The student is also informed that until their circumstances are verified, they will not have a Student Aid Index calculated and will only be provided an estimate of federal student aid eligibility. "/>
          <p:cNvPicPr preferRelativeResize="0"/>
          <p:nvPr/>
        </p:nvPicPr>
        <p:blipFill rotWithShape="1">
          <a:blip r:embed="rId3">
            <a:alphaModFix/>
          </a:blip>
          <a:srcRect/>
          <a:stretch/>
        </p:blipFill>
        <p:spPr>
          <a:xfrm>
            <a:off x="5530467" y="1957686"/>
            <a:ext cx="6325374" cy="4041458"/>
          </a:xfrm>
          <a:prstGeom prst="rect">
            <a:avLst/>
          </a:prstGeom>
          <a:noFill/>
          <a:ln w="12700" cap="flat" cmpd="sng">
            <a:solidFill>
              <a:schemeClr val="dk1"/>
            </a:solidFill>
            <a:prstDash val="solid"/>
            <a:round/>
            <a:headEnd type="none" w="sm" len="sm"/>
            <a:tailEnd type="none" w="sm" len="sm"/>
          </a:ln>
          <a:effectLst>
            <a:outerShdw blurRad="50800" dist="38100" dir="2700000" algn="tl" rotWithShape="0">
              <a:prstClr val="black">
                <a:alpha val="40000"/>
              </a:prstClr>
            </a:outerShdw>
          </a:effec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3FECB-0D00-3066-156C-30D2C3E72D0D}"/>
              </a:ext>
            </a:extLst>
          </p:cNvPr>
          <p:cNvSpPr>
            <a:spLocks noGrp="1"/>
          </p:cNvSpPr>
          <p:nvPr>
            <p:ph type="title"/>
          </p:nvPr>
        </p:nvSpPr>
        <p:spPr/>
        <p:txBody>
          <a:bodyPr>
            <a:normAutofit/>
          </a:bodyPr>
          <a:lstStyle/>
          <a:p>
            <a:r>
              <a:rPr lang="en-US" sz="3200" dirty="0"/>
              <a:t>Dependency Documentation</a:t>
            </a:r>
          </a:p>
        </p:txBody>
      </p:sp>
      <p:sp>
        <p:nvSpPr>
          <p:cNvPr id="6" name="Content Placeholder 2">
            <a:extLst>
              <a:ext uri="{FF2B5EF4-FFF2-40B4-BE49-F238E27FC236}">
                <a16:creationId xmlns:a16="http://schemas.microsoft.com/office/drawing/2014/main" id="{D0A5E51B-D53D-C445-0A26-C9F28BCBF683}"/>
              </a:ext>
            </a:extLst>
          </p:cNvPr>
          <p:cNvSpPr txBox="1">
            <a:spLocks/>
          </p:cNvSpPr>
          <p:nvPr/>
        </p:nvSpPr>
        <p:spPr>
          <a:xfrm>
            <a:off x="575894" y="2022763"/>
            <a:ext cx="11029616" cy="4679695"/>
          </a:xfrm>
          <a:prstGeom prst="rect">
            <a:avLst/>
          </a:prstGeom>
        </p:spPr>
        <p:txBody>
          <a:bodyPr vert="horz" lIns="91440" tIns="45720" rIns="91440" bIns="45720" rtlCol="0" anchor="t" anchorCtr="0">
            <a:no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2800" kern="1200">
                <a:solidFill>
                  <a:srgbClr val="2683C6"/>
                </a:solidFill>
                <a:latin typeface="Verdana" panose="020B0604030504040204" pitchFamily="34" charset="0"/>
                <a:ea typeface="Verdana" panose="020B0604030504040204" pitchFamily="34" charset="0"/>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2400" kern="1200">
                <a:solidFill>
                  <a:srgbClr val="2683C6"/>
                </a:solidFill>
                <a:latin typeface="Verdana" panose="020B0604030504040204" pitchFamily="34" charset="0"/>
                <a:ea typeface="Verdana" panose="020B0604030504040204" pitchFamily="34" charset="0"/>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2000" kern="1200">
                <a:solidFill>
                  <a:srgbClr val="2683C6"/>
                </a:solidFill>
                <a:latin typeface="Verdana" panose="020B0604030504040204" pitchFamily="34" charset="0"/>
                <a:ea typeface="Verdana" panose="020B0604030504040204" pitchFamily="34" charset="0"/>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rgbClr val="2683C6"/>
                </a:solidFill>
                <a:latin typeface="Verdana" panose="020B0604030504040204" pitchFamily="34" charset="0"/>
                <a:ea typeface="Verdana" panose="020B0604030504040204" pitchFamily="34" charset="0"/>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rgbClr val="2683C6"/>
                </a:solidFill>
                <a:latin typeface="Verdana" panose="020B0604030504040204" pitchFamily="34" charset="0"/>
                <a:ea typeface="Verdana" panose="020B0604030504040204" pitchFamily="34" charset="0"/>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buSzPct val="85000"/>
            </a:pPr>
            <a:r>
              <a:rPr lang="en-US" sz="2000" dirty="0"/>
              <a:t>College has right to request supporting docs for any dependency category response.</a:t>
            </a:r>
            <a:br>
              <a:rPr lang="en-US" sz="2000" dirty="0"/>
            </a:br>
            <a:endParaRPr lang="en-US" sz="1050" dirty="0"/>
          </a:p>
          <a:p>
            <a:pPr>
              <a:buSzPct val="85000"/>
            </a:pPr>
            <a:r>
              <a:rPr lang="en-US" sz="2000" b="1" dirty="0"/>
              <a:t>New</a:t>
            </a:r>
            <a:r>
              <a:rPr lang="en-US" sz="2000" dirty="0"/>
              <a:t>: College required to reach out in cases of provisional independent status (homelessness and unusual circumstances) for information and supporting docs.</a:t>
            </a:r>
            <a:br>
              <a:rPr lang="en-US" sz="2000" dirty="0"/>
            </a:br>
            <a:endParaRPr lang="en-US" sz="1050" dirty="0"/>
          </a:p>
          <a:p>
            <a:pPr>
              <a:buSzPct val="85000"/>
            </a:pPr>
            <a:r>
              <a:rPr lang="en-US" sz="2000" b="1" dirty="0"/>
              <a:t>New</a:t>
            </a:r>
            <a:r>
              <a:rPr lang="en-US" sz="2000" dirty="0"/>
              <a:t>: Provisional independent status will calculate an SAI but will not be eligible for aid until resolved by college.</a:t>
            </a:r>
            <a:br>
              <a:rPr lang="en-US" sz="2000" dirty="0"/>
            </a:br>
            <a:endParaRPr lang="en-US" sz="1050" dirty="0"/>
          </a:p>
          <a:p>
            <a:pPr>
              <a:buSzPct val="85000"/>
            </a:pPr>
            <a:r>
              <a:rPr lang="en-US" sz="2000" b="1" dirty="0"/>
              <a:t>New</a:t>
            </a:r>
            <a:r>
              <a:rPr lang="en-US" sz="2000" dirty="0"/>
              <a:t>: Once independent, student anticipated to remain so.</a:t>
            </a:r>
            <a:br>
              <a:rPr lang="en-US" sz="2000" dirty="0"/>
            </a:br>
            <a:endParaRPr lang="en-US" sz="1050" dirty="0"/>
          </a:p>
          <a:p>
            <a:pPr lvl="1">
              <a:buSzPct val="85000"/>
              <a:buFont typeface="Verdana" panose="02070309020205020404" pitchFamily="49" charset="0"/>
              <a:buChar char="o"/>
            </a:pPr>
            <a:r>
              <a:rPr lang="en-US" sz="1800" dirty="0"/>
              <a:t>Answers will transfer to future FAFSAs and limit need to redocument in future years.</a:t>
            </a:r>
            <a:br>
              <a:rPr lang="en-US" sz="1800" dirty="0"/>
            </a:br>
            <a:endParaRPr lang="en-US" sz="1050" dirty="0"/>
          </a:p>
          <a:p>
            <a:pPr lvl="1">
              <a:buSzPct val="85000"/>
              <a:buFont typeface="Verdana" panose="02070309020205020404" pitchFamily="49" charset="0"/>
              <a:buChar char="o"/>
            </a:pPr>
            <a:r>
              <a:rPr lang="en-US" sz="1800" dirty="0"/>
              <a:t>Colleges therefore may seek defining documentation when reviewing independent cases (and required to do so with provisional) to solidify determination.</a:t>
            </a:r>
          </a:p>
        </p:txBody>
      </p:sp>
    </p:spTree>
    <p:extLst>
      <p:ext uri="{BB962C8B-B14F-4D97-AF65-F5344CB8AC3E}">
        <p14:creationId xmlns:p14="http://schemas.microsoft.com/office/powerpoint/2010/main" val="26335035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Google Shape;189;p12">
            <a:extLst>
              <a:ext uri="{FF2B5EF4-FFF2-40B4-BE49-F238E27FC236}">
                <a16:creationId xmlns:a16="http://schemas.microsoft.com/office/drawing/2014/main" id="{096BDFFF-DC8A-48CA-9274-0C912F403397}"/>
              </a:ext>
            </a:extLst>
          </p:cNvPr>
          <p:cNvSpPr txBox="1">
            <a:spLocks noGrp="1"/>
          </p:cNvSpPr>
          <p:nvPr>
            <p:ph type="title"/>
          </p:nvPr>
        </p:nvSpPr>
        <p:spPr>
          <a:prstGeom prst="rect">
            <a:avLst/>
          </a:prstGeom>
        </p:spPr>
        <p:txBody>
          <a:bodyPr spcFirstLastPara="1" vert="horz" wrap="square" lIns="121900" tIns="121900" rIns="121900" bIns="121900" rtlCol="0" anchor="b" anchorCtr="0">
            <a:noAutofit/>
          </a:bodyPr>
          <a:lstStyle/>
          <a:p>
            <a:pPr lvl="0"/>
            <a:r>
              <a:rPr lang="en-US" dirty="0">
                <a:solidFill>
                  <a:schemeClr val="bg1"/>
                </a:solidFill>
              </a:rPr>
              <a:t>Dependent – Parent Refusal</a:t>
            </a:r>
            <a:endParaRPr dirty="0"/>
          </a:p>
        </p:txBody>
      </p:sp>
      <p:sp>
        <p:nvSpPr>
          <p:cNvPr id="3" name="Content Placeholder 2"/>
          <p:cNvSpPr>
            <a:spLocks noGrp="1"/>
          </p:cNvSpPr>
          <p:nvPr>
            <p:ph type="body" idx="4294967295"/>
          </p:nvPr>
        </p:nvSpPr>
        <p:spPr>
          <a:xfrm>
            <a:off x="575894" y="2022763"/>
            <a:ext cx="11029616" cy="4405745"/>
          </a:xfrm>
        </p:spPr>
        <p:txBody>
          <a:bodyPr>
            <a:noAutofit/>
          </a:bodyPr>
          <a:lstStyle/>
          <a:p>
            <a:pPr>
              <a:buSzPct val="85000"/>
            </a:pPr>
            <a:r>
              <a:rPr lang="en-US" sz="2000" b="1" dirty="0"/>
              <a:t>New</a:t>
            </a:r>
            <a:r>
              <a:rPr lang="en-US" sz="2000" dirty="0"/>
              <a:t>: A student who is otherwise dependent may report that parents are unwilling to provide information on the FAFSA, even though an unusual circumstance does </a:t>
            </a:r>
            <a:r>
              <a:rPr lang="en-US" sz="2000" b="1" dirty="0"/>
              <a:t>not</a:t>
            </a:r>
            <a:r>
              <a:rPr lang="en-US" sz="2000" dirty="0"/>
              <a:t> exist.</a:t>
            </a:r>
            <a:br>
              <a:rPr lang="en-US" sz="2000" dirty="0"/>
            </a:br>
            <a:endParaRPr lang="en-US" sz="1050" dirty="0"/>
          </a:p>
          <a:p>
            <a:pPr>
              <a:buSzPct val="85000"/>
            </a:pPr>
            <a:r>
              <a:rPr lang="en-US" sz="2000" dirty="0"/>
              <a:t>Student can be considered for limited federal aid in the form of a loan:</a:t>
            </a:r>
            <a:br>
              <a:rPr lang="en-US" sz="2000" dirty="0"/>
            </a:br>
            <a:endParaRPr lang="en-US" sz="1050" dirty="0"/>
          </a:p>
          <a:p>
            <a:pPr lvl="1">
              <a:buSzPct val="85000"/>
              <a:buFont typeface="Verdana" panose="02070309020205020404" pitchFamily="49" charset="0"/>
              <a:buChar char="o"/>
            </a:pPr>
            <a:r>
              <a:rPr lang="en-US" sz="1800" dirty="0"/>
              <a:t>Federal Direct Unsubsidized Loan may be offered to the student.</a:t>
            </a:r>
            <a:br>
              <a:rPr lang="en-US" sz="1800" dirty="0"/>
            </a:br>
            <a:endParaRPr lang="en-US" sz="1050" dirty="0"/>
          </a:p>
          <a:p>
            <a:pPr lvl="1">
              <a:buSzPct val="85000"/>
              <a:buFont typeface="Verdana" panose="02070309020205020404" pitchFamily="49" charset="0"/>
              <a:buChar char="o"/>
            </a:pPr>
            <a:r>
              <a:rPr lang="en-US" sz="1800" dirty="0"/>
              <a:t>Up to $5,500 freshmen/$6,500 sophomores/$7,500 junior or senior.</a:t>
            </a:r>
            <a:br>
              <a:rPr lang="en-US" sz="1800" dirty="0"/>
            </a:br>
            <a:endParaRPr lang="en-US" sz="1050" dirty="0"/>
          </a:p>
          <a:p>
            <a:pPr>
              <a:buSzPct val="85000"/>
            </a:pPr>
            <a:r>
              <a:rPr lang="en-US" sz="2000" dirty="0"/>
              <a:t>When parents do not consent, an SAI is NOT calculated.</a:t>
            </a:r>
            <a:br>
              <a:rPr lang="en-US" sz="2000" dirty="0"/>
            </a:br>
            <a:endParaRPr lang="en-US" sz="1050" dirty="0"/>
          </a:p>
          <a:p>
            <a:pPr>
              <a:buSzPct val="85000"/>
            </a:pPr>
            <a:r>
              <a:rPr lang="en-US" sz="2000" dirty="0"/>
              <a:t>When possible, stress to parent that consenting to provide FAFSA information does not obligate them to pay for college. </a:t>
            </a:r>
          </a:p>
        </p:txBody>
      </p:sp>
    </p:spTree>
    <p:extLst>
      <p:ext uri="{BB962C8B-B14F-4D97-AF65-F5344CB8AC3E}">
        <p14:creationId xmlns:p14="http://schemas.microsoft.com/office/powerpoint/2010/main" val="31772661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99DBAC2-6CBA-E6C2-9CEF-7A4135FA8AE9}"/>
              </a:ext>
            </a:extLst>
          </p:cNvPr>
          <p:cNvSpPr/>
          <p:nvPr/>
        </p:nvSpPr>
        <p:spPr>
          <a:xfrm>
            <a:off x="468352" y="735981"/>
            <a:ext cx="3713356" cy="54417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Verdana" panose="020B0604030504040204" pitchFamily="34" charset="0"/>
            </a:endParaRPr>
          </a:p>
        </p:txBody>
      </p:sp>
      <p:sp>
        <p:nvSpPr>
          <p:cNvPr id="2" name="Title 1">
            <a:extLst>
              <a:ext uri="{FF2B5EF4-FFF2-40B4-BE49-F238E27FC236}">
                <a16:creationId xmlns:a16="http://schemas.microsoft.com/office/drawing/2014/main" id="{9BC4ECB2-5EF0-42C1-9323-47F34C9DBBBE}"/>
              </a:ext>
            </a:extLst>
          </p:cNvPr>
          <p:cNvSpPr>
            <a:spLocks noGrp="1"/>
          </p:cNvSpPr>
          <p:nvPr>
            <p:ph type="title" idx="4294967295"/>
          </p:nvPr>
        </p:nvSpPr>
        <p:spPr>
          <a:xfrm>
            <a:off x="591034" y="1116806"/>
            <a:ext cx="3590674" cy="4624388"/>
          </a:xfrm>
        </p:spPr>
        <p:txBody>
          <a:bodyPr vert="horz" lIns="91440" tIns="45720" rIns="91440" bIns="45720" rtlCol="0" anchor="ctr">
            <a:normAutofit/>
          </a:bodyPr>
          <a:lstStyle/>
          <a:p>
            <a:r>
              <a:rPr lang="en-US" sz="4000" dirty="0">
                <a:ea typeface="Verdana" panose="020B0604030504040204" pitchFamily="34" charset="0"/>
              </a:rPr>
              <a:t>Workshop NOTE</a:t>
            </a:r>
          </a:p>
        </p:txBody>
      </p:sp>
      <p:pic>
        <p:nvPicPr>
          <p:cNvPr id="5" name="Google Shape;1597;p108" descr="Warning with solid fill">
            <a:extLst>
              <a:ext uri="{FF2B5EF4-FFF2-40B4-BE49-F238E27FC236}">
                <a16:creationId xmlns:a16="http://schemas.microsoft.com/office/drawing/2014/main" id="{E97595B6-51B7-6151-5019-EAA382E8EF24}"/>
              </a:ext>
            </a:extLst>
          </p:cNvPr>
          <p:cNvPicPr preferRelativeResize="0"/>
          <p:nvPr/>
        </p:nvPicPr>
        <p:blipFill rotWithShape="1">
          <a:blip r:embed="rId3">
            <a:alphaModFix/>
            <a:duotone>
              <a:schemeClr val="accent3">
                <a:shade val="45000"/>
                <a:satMod val="135000"/>
              </a:schemeClr>
              <a:prstClr val="white"/>
            </a:duotone>
          </a:blip>
          <a:srcRect/>
          <a:stretch/>
        </p:blipFill>
        <p:spPr>
          <a:xfrm>
            <a:off x="7599874" y="1449744"/>
            <a:ext cx="870333" cy="870333"/>
          </a:xfrm>
          <a:prstGeom prst="rect">
            <a:avLst/>
          </a:prstGeom>
          <a:noFill/>
          <a:ln>
            <a:noFill/>
          </a:ln>
        </p:spPr>
      </p:pic>
      <p:sp>
        <p:nvSpPr>
          <p:cNvPr id="6" name="TextBox 5">
            <a:extLst>
              <a:ext uri="{FF2B5EF4-FFF2-40B4-BE49-F238E27FC236}">
                <a16:creationId xmlns:a16="http://schemas.microsoft.com/office/drawing/2014/main" id="{ED4B763D-F83D-A617-CC24-278C51FEA0B1}"/>
              </a:ext>
            </a:extLst>
          </p:cNvPr>
          <p:cNvSpPr txBox="1"/>
          <p:nvPr/>
        </p:nvSpPr>
        <p:spPr>
          <a:xfrm>
            <a:off x="4781602" y="2397948"/>
            <a:ext cx="6506879" cy="20621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Verdana"/>
              <a:buNone/>
              <a:tabLst/>
              <a:defRPr/>
            </a:pPr>
            <a:r>
              <a:rPr kumimoji="0" lang="en-US" sz="3200" i="0" u="none" strike="noStrike" kern="0" cap="none" spc="0" normalizeH="0" baseline="0" noProof="0" dirty="0">
                <a:ln>
                  <a:noFill/>
                </a:ln>
                <a:solidFill>
                  <a:srgbClr val="2683C6"/>
                </a:solidFill>
                <a:effectLst/>
                <a:uLnTx/>
                <a:uFillTx/>
                <a:latin typeface="Verdana" panose="020B0604030504040204" pitchFamily="34" charset="0"/>
                <a:ea typeface="Verdana" panose="020B0604030504040204" pitchFamily="34" charset="0"/>
                <a:cs typeface="Calibri"/>
                <a:sym typeface="Calibri"/>
              </a:rPr>
              <a:t>The screenshots of the FAFSA are not final/could change </a:t>
            </a:r>
            <a:br>
              <a:rPr kumimoji="0" lang="en-US" sz="3200" i="0" u="none" strike="noStrike" kern="0" cap="none" spc="0" normalizeH="0" baseline="0" noProof="0" dirty="0">
                <a:ln>
                  <a:noFill/>
                </a:ln>
                <a:solidFill>
                  <a:srgbClr val="2683C6"/>
                </a:solidFill>
                <a:effectLst/>
                <a:uLnTx/>
                <a:uFillTx/>
                <a:latin typeface="Verdana" panose="020B0604030504040204" pitchFamily="34" charset="0"/>
                <a:ea typeface="Verdana" panose="020B0604030504040204" pitchFamily="34" charset="0"/>
                <a:cs typeface="Calibri"/>
                <a:sym typeface="Calibri"/>
              </a:rPr>
            </a:br>
            <a:r>
              <a:rPr kumimoji="0" lang="en-US" sz="3200" i="0" u="none" strike="noStrike" kern="0" cap="none" spc="0" normalizeH="0" baseline="0" noProof="0" dirty="0">
                <a:ln>
                  <a:noFill/>
                </a:ln>
                <a:solidFill>
                  <a:srgbClr val="2683C6"/>
                </a:solidFill>
                <a:effectLst/>
                <a:uLnTx/>
                <a:uFillTx/>
                <a:latin typeface="Verdana" panose="020B0604030504040204" pitchFamily="34" charset="0"/>
                <a:ea typeface="Verdana" panose="020B0604030504040204" pitchFamily="34" charset="0"/>
                <a:cs typeface="Calibri"/>
                <a:sym typeface="Calibri"/>
              </a:rPr>
              <a:t>by the time the FAFSA is released in December 2023! </a:t>
            </a:r>
            <a:endParaRPr kumimoji="0" lang="en-US" i="0" u="none" strike="noStrike" kern="0" cap="none" spc="0" normalizeH="0" baseline="0" noProof="0" dirty="0">
              <a:ln>
                <a:noFill/>
              </a:ln>
              <a:solidFill>
                <a:srgbClr val="2683C6"/>
              </a:solidFill>
              <a:effectLst/>
              <a:uLnTx/>
              <a:uFillTx/>
              <a:latin typeface="Verdana" panose="020B0604030504040204" pitchFamily="34" charset="0"/>
              <a:ea typeface="Verdana" panose="020B0604030504040204" pitchFamily="34" charset="0"/>
              <a:cs typeface="Verdana"/>
              <a:sym typeface="Verdana"/>
            </a:endParaRPr>
          </a:p>
        </p:txBody>
      </p:sp>
      <p:pic>
        <p:nvPicPr>
          <p:cNvPr id="7" name="Google Shape;1597;p108" descr="Warning with solid fill">
            <a:extLst>
              <a:ext uri="{FF2B5EF4-FFF2-40B4-BE49-F238E27FC236}">
                <a16:creationId xmlns:a16="http://schemas.microsoft.com/office/drawing/2014/main" id="{7FA82399-2B1C-804A-3247-6295DE40AD5B}"/>
              </a:ext>
            </a:extLst>
          </p:cNvPr>
          <p:cNvPicPr preferRelativeResize="0"/>
          <p:nvPr/>
        </p:nvPicPr>
        <p:blipFill rotWithShape="1">
          <a:blip r:embed="rId3">
            <a:alphaModFix/>
            <a:duotone>
              <a:schemeClr val="accent3">
                <a:shade val="45000"/>
                <a:satMod val="135000"/>
              </a:schemeClr>
              <a:prstClr val="white"/>
            </a:duotone>
          </a:blip>
          <a:srcRect/>
          <a:stretch/>
        </p:blipFill>
        <p:spPr>
          <a:xfrm>
            <a:off x="7599874" y="4537923"/>
            <a:ext cx="870333" cy="870333"/>
          </a:xfrm>
          <a:prstGeom prst="rect">
            <a:avLst/>
          </a:prstGeom>
          <a:noFill/>
          <a:ln>
            <a:noFill/>
          </a:ln>
        </p:spPr>
      </p:pic>
    </p:spTree>
    <p:extLst>
      <p:ext uri="{BB962C8B-B14F-4D97-AF65-F5344CB8AC3E}">
        <p14:creationId xmlns:p14="http://schemas.microsoft.com/office/powerpoint/2010/main" val="35005395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004"/>
        <p:cNvGrpSpPr/>
        <p:nvPr/>
      </p:nvGrpSpPr>
      <p:grpSpPr>
        <a:xfrm>
          <a:off x="0" y="0"/>
          <a:ext cx="0" cy="0"/>
          <a:chOff x="0" y="0"/>
          <a:chExt cx="0" cy="0"/>
        </a:xfrm>
      </p:grpSpPr>
      <p:sp>
        <p:nvSpPr>
          <p:cNvPr id="1005" name="Google Shape;1005;p29"/>
          <p:cNvSpPr txBox="1">
            <a:spLocks noGrp="1"/>
          </p:cNvSpPr>
          <p:nvPr>
            <p:ph type="title" idx="4294967295"/>
          </p:nvPr>
        </p:nvSpPr>
        <p:spPr>
          <a:xfrm>
            <a:off x="668351" y="694669"/>
            <a:ext cx="11582400" cy="9160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4250"/>
              <a:buFont typeface="Verdana"/>
              <a:buNone/>
            </a:pPr>
            <a:r>
              <a:rPr lang="en-US" sz="3600" i="0" u="none" strike="noStrike" cap="none" dirty="0">
                <a:solidFill>
                  <a:schemeClr val="tx2">
                    <a:lumMod val="75000"/>
                  </a:schemeClr>
                </a:solidFill>
                <a:ea typeface="Verdana" panose="020B0604030504040204" pitchFamily="34" charset="0"/>
                <a:cs typeface="Verdana"/>
                <a:sym typeface="Verdana"/>
              </a:rPr>
              <a:t>Student Dependency Status: Parent Refusal</a:t>
            </a:r>
            <a:endParaRPr sz="3600" i="0" u="none" strike="noStrike" cap="none" dirty="0">
              <a:solidFill>
                <a:schemeClr val="tx2">
                  <a:lumMod val="75000"/>
                </a:schemeClr>
              </a:solidFill>
              <a:ea typeface="Verdana" panose="020B0604030504040204" pitchFamily="34" charset="0"/>
              <a:cs typeface="Verdana"/>
              <a:sym typeface="Verdana"/>
            </a:endParaRPr>
          </a:p>
        </p:txBody>
      </p:sp>
      <p:sp>
        <p:nvSpPr>
          <p:cNvPr id="1006" name="Google Shape;1006;p29"/>
          <p:cNvSpPr txBox="1"/>
          <p:nvPr/>
        </p:nvSpPr>
        <p:spPr>
          <a:xfrm>
            <a:off x="668351" y="1893866"/>
            <a:ext cx="3703962" cy="4027985"/>
          </a:xfrm>
          <a:prstGeom prst="rect">
            <a:avLst/>
          </a:prstGeom>
          <a:noFill/>
          <a:ln>
            <a:noFill/>
          </a:ln>
        </p:spPr>
        <p:txBody>
          <a:bodyPr spcFirstLastPara="1" wrap="square" lIns="91425" tIns="45700" rIns="91425" bIns="45700" anchor="t" anchorCtr="0">
            <a:spAutoFit/>
          </a:bodyPr>
          <a:lstStyle/>
          <a:p>
            <a:pPr marL="285750" marR="0" lvl="0" indent="-285750" algn="l" defTabSz="914400" rtl="0" eaLnBrk="1" fontAlgn="auto" latinLnBrk="0" hangingPunct="1">
              <a:lnSpc>
                <a:spcPct val="150000"/>
              </a:lnSpc>
              <a:spcBef>
                <a:spcPts val="0"/>
              </a:spcBef>
              <a:spcAft>
                <a:spcPts val="0"/>
              </a:spcAft>
              <a:buClr>
                <a:srgbClr val="2683C6"/>
              </a:buClr>
              <a:buSzPts val="1600"/>
              <a:buFont typeface="Wingdings" panose="05000000000000000000" pitchFamily="2" charset="2"/>
              <a:buChar char="§"/>
              <a:tabLst/>
              <a:defRPr/>
            </a:pPr>
            <a:r>
              <a:rPr kumimoji="0" lang="en-US" sz="2000" i="0" u="none" strike="noStrike" kern="0" cap="none" spc="0" normalizeH="0" baseline="0" noProof="0" dirty="0">
                <a:ln>
                  <a:noFill/>
                </a:ln>
                <a:solidFill>
                  <a:srgbClr val="2683C6"/>
                </a:solidFill>
                <a:effectLst/>
                <a:uLnTx/>
                <a:uFillTx/>
                <a:latin typeface="Verdana" panose="020B0604030504040204" pitchFamily="34" charset="0"/>
                <a:ea typeface="Verdana" panose="020B0604030504040204" pitchFamily="34" charset="0"/>
                <a:cs typeface="Verdana"/>
                <a:sym typeface="Verdana"/>
              </a:rPr>
              <a:t>Based on the answers provided by the student, they are considered a dependent student. </a:t>
            </a:r>
          </a:p>
          <a:p>
            <a:pPr marR="0" lvl="0" algn="l" defTabSz="914400" rtl="0" eaLnBrk="1" fontAlgn="auto" latinLnBrk="0" hangingPunct="1">
              <a:lnSpc>
                <a:spcPct val="150000"/>
              </a:lnSpc>
              <a:spcBef>
                <a:spcPts val="0"/>
              </a:spcBef>
              <a:spcAft>
                <a:spcPts val="0"/>
              </a:spcAft>
              <a:buClr>
                <a:srgbClr val="2683C6"/>
              </a:buClr>
              <a:buSzPts val="1600"/>
              <a:tabLst/>
              <a:defRPr/>
            </a:pPr>
            <a:endParaRPr kumimoji="0" lang="en-US" sz="1050" i="0" u="none" strike="noStrike" kern="0" cap="none" spc="0" normalizeH="0" baseline="0" noProof="0" dirty="0">
              <a:ln>
                <a:noFill/>
              </a:ln>
              <a:solidFill>
                <a:srgbClr val="2683C6"/>
              </a:solidFill>
              <a:effectLst/>
              <a:uLnTx/>
              <a:uFillTx/>
              <a:latin typeface="Verdana" panose="020B0604030504040204" pitchFamily="34" charset="0"/>
              <a:ea typeface="Verdana" panose="020B0604030504040204" pitchFamily="34" charset="0"/>
              <a:cs typeface="Verdana"/>
              <a:sym typeface="Verdana"/>
            </a:endParaRPr>
          </a:p>
          <a:p>
            <a:pPr marL="285750" marR="0" lvl="0" indent="-285750" algn="l" defTabSz="914400" rtl="0" eaLnBrk="1" fontAlgn="auto" latinLnBrk="0" hangingPunct="1">
              <a:lnSpc>
                <a:spcPct val="150000"/>
              </a:lnSpc>
              <a:spcBef>
                <a:spcPts val="0"/>
              </a:spcBef>
              <a:spcAft>
                <a:spcPts val="0"/>
              </a:spcAft>
              <a:buClr>
                <a:srgbClr val="2683C6"/>
              </a:buClr>
              <a:buSzPts val="1600"/>
              <a:buFont typeface="Wingdings" panose="05000000000000000000" pitchFamily="2" charset="2"/>
              <a:buChar char="§"/>
              <a:tabLst/>
              <a:defRPr/>
            </a:pPr>
            <a:r>
              <a:rPr kumimoji="0" lang="en-US" sz="2000" i="0" u="none" strike="noStrike" kern="0" cap="none" spc="0" normalizeH="0" baseline="0" noProof="0" dirty="0">
                <a:ln>
                  <a:noFill/>
                </a:ln>
                <a:solidFill>
                  <a:srgbClr val="2683C6"/>
                </a:solidFill>
                <a:effectLst/>
                <a:uLnTx/>
                <a:uFillTx/>
                <a:latin typeface="Verdana" panose="020B0604030504040204" pitchFamily="34" charset="0"/>
                <a:ea typeface="Verdana" panose="020B0604030504040204" pitchFamily="34" charset="0"/>
                <a:cs typeface="Verdana"/>
                <a:sym typeface="Verdana"/>
              </a:rPr>
              <a:t>The student selects ‘</a:t>
            </a:r>
            <a:r>
              <a:rPr kumimoji="0" lang="en-US" sz="2000" b="1" i="0" u="none" strike="noStrike" kern="0" cap="none" spc="0" normalizeH="0" baseline="0" noProof="0" dirty="0">
                <a:ln>
                  <a:noFill/>
                </a:ln>
                <a:solidFill>
                  <a:srgbClr val="2683C6"/>
                </a:solidFill>
                <a:effectLst/>
                <a:uLnTx/>
                <a:uFillTx/>
                <a:latin typeface="Verdana" panose="020B0604030504040204" pitchFamily="34" charset="0"/>
                <a:ea typeface="Verdana" panose="020B0604030504040204" pitchFamily="34" charset="0"/>
                <a:cs typeface="Verdana"/>
                <a:sym typeface="Verdana"/>
              </a:rPr>
              <a:t>yes</a:t>
            </a:r>
            <a:r>
              <a:rPr kumimoji="0" lang="en-US" sz="2000" i="0" u="none" strike="noStrike" kern="0" cap="none" spc="0" normalizeH="0" baseline="0" noProof="0" dirty="0">
                <a:ln>
                  <a:noFill/>
                </a:ln>
                <a:solidFill>
                  <a:srgbClr val="2683C6"/>
                </a:solidFill>
                <a:effectLst/>
                <a:uLnTx/>
                <a:uFillTx/>
                <a:latin typeface="Verdana" panose="020B0604030504040204" pitchFamily="34" charset="0"/>
                <a:ea typeface="Verdana" panose="020B0604030504040204" pitchFamily="34" charset="0"/>
                <a:cs typeface="Verdana"/>
                <a:sym typeface="Verdana"/>
              </a:rPr>
              <a:t>’ if the student’s parents are </a:t>
            </a:r>
            <a:r>
              <a:rPr kumimoji="0" lang="en-US" sz="2000" i="0" u="sng" strike="noStrike" kern="0" cap="none" spc="0" normalizeH="0" baseline="0" noProof="0" dirty="0">
                <a:ln>
                  <a:noFill/>
                </a:ln>
                <a:solidFill>
                  <a:srgbClr val="2683C6"/>
                </a:solidFill>
                <a:effectLst/>
                <a:uLnTx/>
                <a:uFillTx/>
                <a:latin typeface="Verdana" panose="020B0604030504040204" pitchFamily="34" charset="0"/>
                <a:ea typeface="Verdana" panose="020B0604030504040204" pitchFamily="34" charset="0"/>
                <a:cs typeface="Verdana"/>
                <a:sym typeface="Verdana"/>
              </a:rPr>
              <a:t>unwilling</a:t>
            </a:r>
            <a:r>
              <a:rPr kumimoji="0" lang="en-US" sz="2000" i="0" u="none" strike="noStrike" kern="0" cap="none" spc="0" normalizeH="0" baseline="0" noProof="0" dirty="0">
                <a:ln>
                  <a:noFill/>
                </a:ln>
                <a:solidFill>
                  <a:srgbClr val="2683C6"/>
                </a:solidFill>
                <a:effectLst/>
                <a:uLnTx/>
                <a:uFillTx/>
                <a:latin typeface="Verdana" panose="020B0604030504040204" pitchFamily="34" charset="0"/>
                <a:ea typeface="Verdana" panose="020B0604030504040204" pitchFamily="34" charset="0"/>
                <a:cs typeface="Verdana"/>
                <a:sym typeface="Verdana"/>
              </a:rPr>
              <a:t> to provide information. </a:t>
            </a:r>
            <a:endParaRPr kumimoji="0" sz="2000" i="0" u="none" strike="noStrike" kern="0" cap="none" spc="0" normalizeH="0" baseline="0" noProof="0" dirty="0">
              <a:ln>
                <a:noFill/>
              </a:ln>
              <a:solidFill>
                <a:srgbClr val="2683C6"/>
              </a:solidFill>
              <a:effectLst/>
              <a:uLnTx/>
              <a:uFillTx/>
              <a:latin typeface="Verdana" panose="020B0604030504040204" pitchFamily="34" charset="0"/>
              <a:ea typeface="Verdana" panose="020B0604030504040204" pitchFamily="34" charset="0"/>
              <a:cs typeface="Verdana"/>
              <a:sym typeface="Verdana"/>
            </a:endParaRPr>
          </a:p>
        </p:txBody>
      </p:sp>
      <p:pic>
        <p:nvPicPr>
          <p:cNvPr id="1007" name="Google Shape;1007;p29" descr="Screenshot that informs the student that, based on their answers in the previous section, they are determined to be a dependent student. Below that, the student is asked if they would like to apply for a Direct Unsubsidized Loan only. "/>
          <p:cNvPicPr preferRelativeResize="0"/>
          <p:nvPr/>
        </p:nvPicPr>
        <p:blipFill rotWithShape="1">
          <a:blip r:embed="rId3">
            <a:alphaModFix/>
          </a:blip>
          <a:srcRect/>
          <a:stretch/>
        </p:blipFill>
        <p:spPr>
          <a:xfrm>
            <a:off x="4487547" y="1610689"/>
            <a:ext cx="7480154" cy="4772827"/>
          </a:xfrm>
          <a:prstGeom prst="rect">
            <a:avLst/>
          </a:prstGeom>
          <a:noFill/>
          <a:ln w="12700" cap="flat" cmpd="sng">
            <a:solidFill>
              <a:schemeClr val="dk1"/>
            </a:solidFill>
            <a:prstDash val="solid"/>
            <a:round/>
            <a:headEnd type="none" w="sm" len="sm"/>
            <a:tailEnd type="none" w="sm" len="sm"/>
          </a:ln>
          <a:effectLst>
            <a:outerShdw blurRad="50800" dist="38100" dir="2700000" algn="tl" rotWithShape="0">
              <a:prstClr val="black">
                <a:alpha val="40000"/>
              </a:prstClr>
            </a:outerShdw>
          </a:effectLst>
        </p:spPr>
      </p:pic>
      <p:sp>
        <p:nvSpPr>
          <p:cNvPr id="1008" name="Google Shape;1008;p29"/>
          <p:cNvSpPr/>
          <p:nvPr/>
        </p:nvSpPr>
        <p:spPr>
          <a:xfrm rot="10800000">
            <a:off x="4685852" y="4326287"/>
            <a:ext cx="978408" cy="484632"/>
          </a:xfrm>
          <a:prstGeom prst="leftArrow">
            <a:avLst>
              <a:gd name="adj1" fmla="val 50000"/>
              <a:gd name="adj2" fmla="val 50000"/>
            </a:avLst>
          </a:prstGeom>
          <a:solidFill>
            <a:srgbClr val="4AD1D8"/>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Verdana"/>
              <a:buNone/>
              <a:tabLst/>
              <a:defRPr/>
            </a:pPr>
            <a:endParaRPr kumimoji="0" sz="1800" b="0" i="0" u="none" strike="noStrike" kern="0" cap="none" spc="0" normalizeH="0" baseline="0" noProof="0" dirty="0">
              <a:ln>
                <a:noFill/>
              </a:ln>
              <a:solidFill>
                <a:srgbClr val="FFFFFF"/>
              </a:solidFill>
              <a:effectLst/>
              <a:uLnTx/>
              <a:uFillTx/>
              <a:latin typeface="Verdana" panose="020B0604030504040204" pitchFamily="34" charset="0"/>
              <a:ea typeface="Verdana" panose="020B0604030504040204" pitchFamily="34" charset="0"/>
              <a:cs typeface="Verdana"/>
              <a:sym typeface="Verdana"/>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Google Shape;189;p12">
            <a:extLst>
              <a:ext uri="{FF2B5EF4-FFF2-40B4-BE49-F238E27FC236}">
                <a16:creationId xmlns:a16="http://schemas.microsoft.com/office/drawing/2014/main" id="{096BDFFF-DC8A-48CA-9274-0C912F403397}"/>
              </a:ext>
            </a:extLst>
          </p:cNvPr>
          <p:cNvSpPr txBox="1">
            <a:spLocks noGrp="1"/>
          </p:cNvSpPr>
          <p:nvPr>
            <p:ph type="title"/>
          </p:nvPr>
        </p:nvSpPr>
        <p:spPr>
          <a:xfrm>
            <a:off x="575894" y="762709"/>
            <a:ext cx="11029616" cy="988332"/>
          </a:xfrm>
          <a:prstGeom prst="rect">
            <a:avLst/>
          </a:prstGeom>
        </p:spPr>
        <p:txBody>
          <a:bodyPr spcFirstLastPara="1" vert="horz" wrap="square" lIns="121900" tIns="121900" rIns="121900" bIns="121900" rtlCol="0" anchor="b" anchorCtr="0">
            <a:noAutofit/>
          </a:bodyPr>
          <a:lstStyle/>
          <a:p>
            <a:pPr lvl="0"/>
            <a:r>
              <a:rPr lang="en-US" sz="3200" dirty="0">
                <a:solidFill>
                  <a:schemeClr val="bg1"/>
                </a:solidFill>
              </a:rPr>
              <a:t>Unusual vs. Special Circumstances</a:t>
            </a:r>
            <a:endParaRPr lang="en-US" sz="3200" dirty="0"/>
          </a:p>
        </p:txBody>
      </p:sp>
      <p:sp>
        <p:nvSpPr>
          <p:cNvPr id="3" name="Content Placeholder 2"/>
          <p:cNvSpPr>
            <a:spLocks noGrp="1"/>
          </p:cNvSpPr>
          <p:nvPr>
            <p:ph type="body" idx="4294967295"/>
          </p:nvPr>
        </p:nvSpPr>
        <p:spPr>
          <a:xfrm>
            <a:off x="575894" y="2022763"/>
            <a:ext cx="11029616" cy="4717402"/>
          </a:xfrm>
        </p:spPr>
        <p:txBody>
          <a:bodyPr>
            <a:noAutofit/>
          </a:bodyPr>
          <a:lstStyle/>
          <a:p>
            <a:pPr>
              <a:buSzPct val="85000"/>
            </a:pPr>
            <a:r>
              <a:rPr lang="en-US" sz="1800" b="1" dirty="0"/>
              <a:t>New</a:t>
            </a:r>
            <a:r>
              <a:rPr lang="en-US" sz="1800" dirty="0"/>
              <a:t>: In past, terms interchangeable; now defined separately:</a:t>
            </a:r>
            <a:br>
              <a:rPr lang="en-US" sz="2000" dirty="0"/>
            </a:br>
            <a:endParaRPr lang="en-US" sz="1050" dirty="0"/>
          </a:p>
          <a:p>
            <a:pPr lvl="1">
              <a:buSzPct val="85000"/>
              <a:buFont typeface="Verdana" panose="02070309020205020404" pitchFamily="49" charset="0"/>
              <a:buChar char="o"/>
            </a:pPr>
            <a:r>
              <a:rPr lang="en-US" sz="1600" dirty="0"/>
              <a:t>Unusual Circumstances</a:t>
            </a:r>
          </a:p>
          <a:p>
            <a:pPr lvl="2">
              <a:buSzPct val="85000"/>
              <a:buFont typeface="Verdana" panose="020B0604020202020204" pitchFamily="34" charset="0"/>
              <a:buChar char="•"/>
            </a:pPr>
            <a:r>
              <a:rPr lang="en-US" sz="1500" dirty="0"/>
              <a:t>Used in FAFSA completion.</a:t>
            </a:r>
          </a:p>
          <a:p>
            <a:pPr lvl="2">
              <a:buSzPct val="85000"/>
              <a:buFont typeface="Verdana" panose="020B0604020202020204" pitchFamily="34" charset="0"/>
              <a:buChar char="•"/>
            </a:pPr>
            <a:r>
              <a:rPr lang="en-US" sz="1500" dirty="0"/>
              <a:t>Conditions that justify making adjustment to student’s dependency status based on unusual situation (e.g., parental abandonment or human trafficking).</a:t>
            </a:r>
          </a:p>
          <a:p>
            <a:pPr lvl="2">
              <a:buSzPct val="85000"/>
              <a:buFont typeface="Verdana" panose="020B0604020202020204" pitchFamily="34" charset="0"/>
              <a:buChar char="•"/>
            </a:pPr>
            <a:r>
              <a:rPr lang="en-US" sz="1500" dirty="0"/>
              <a:t>Commonly referred to as dependency override.</a:t>
            </a:r>
            <a:br>
              <a:rPr lang="en-US" sz="1600" dirty="0"/>
            </a:br>
            <a:endParaRPr lang="en-US" sz="1050" dirty="0"/>
          </a:p>
          <a:p>
            <a:pPr lvl="1">
              <a:buSzPct val="85000"/>
              <a:buFont typeface="Verdana" panose="02070309020205020404" pitchFamily="49" charset="0"/>
              <a:buChar char="o"/>
            </a:pPr>
            <a:r>
              <a:rPr lang="en-US" sz="1600" dirty="0"/>
              <a:t>Special Circumstances</a:t>
            </a:r>
          </a:p>
          <a:p>
            <a:pPr lvl="2">
              <a:buSzPct val="85000"/>
              <a:buFont typeface="Verdana" panose="020B0604020202020204" pitchFamily="34" charset="0"/>
              <a:buChar char="•"/>
            </a:pPr>
            <a:r>
              <a:rPr lang="en-US" sz="1500" dirty="0"/>
              <a:t>Used in COA or SAI data adjustment.</a:t>
            </a:r>
          </a:p>
          <a:p>
            <a:pPr lvl="2">
              <a:buSzPct val="85000"/>
              <a:buFont typeface="Verdana" panose="020B0604020202020204" pitchFamily="34" charset="0"/>
              <a:buChar char="•"/>
            </a:pPr>
            <a:r>
              <a:rPr lang="en-US" sz="1500" dirty="0"/>
              <a:t>Special or extenuating situations (such as the loss of a job) that impact student’s or parent’s financial condition and support adjusting data elements in COA or in SAI calculation.</a:t>
            </a:r>
            <a:br>
              <a:rPr lang="en-US" sz="1600" dirty="0"/>
            </a:br>
            <a:endParaRPr lang="en-US" sz="1050" dirty="0"/>
          </a:p>
          <a:p>
            <a:pPr>
              <a:buSzPct val="85000"/>
            </a:pPr>
            <a:r>
              <a:rPr lang="en-US" sz="1800" dirty="0"/>
              <a:t>Both are professional judgements exercised on case-by-case basis.</a:t>
            </a:r>
            <a:br>
              <a:rPr lang="en-US" sz="2000" dirty="0"/>
            </a:br>
            <a:endParaRPr lang="en-US" sz="1050" dirty="0"/>
          </a:p>
          <a:p>
            <a:pPr>
              <a:buSzPct val="85000"/>
            </a:pPr>
            <a:r>
              <a:rPr lang="en-US" sz="1800" dirty="0"/>
              <a:t>Determined by financial aid administrator and may differ slightly college-to-college.</a:t>
            </a:r>
          </a:p>
        </p:txBody>
      </p:sp>
    </p:spTree>
    <p:extLst>
      <p:ext uri="{BB962C8B-B14F-4D97-AF65-F5344CB8AC3E}">
        <p14:creationId xmlns:p14="http://schemas.microsoft.com/office/powerpoint/2010/main" val="30559465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14"/>
          <p:cNvSpPr txBox="1">
            <a:spLocks noGrp="1"/>
          </p:cNvSpPr>
          <p:nvPr>
            <p:ph type="ctrTitle"/>
          </p:nvPr>
        </p:nvSpPr>
        <p:spPr>
          <a:xfrm>
            <a:off x="708945" y="3932464"/>
            <a:ext cx="10461818" cy="1475013"/>
          </a:xfrm>
          <a:prstGeom prst="rect">
            <a:avLst/>
          </a:prstGeom>
        </p:spPr>
        <p:txBody>
          <a:bodyPr spcFirstLastPara="1" vert="horz" wrap="square" lIns="121900" tIns="121900" rIns="121900" bIns="121900" rtlCol="0" anchor="b" anchorCtr="0">
            <a:noAutofit/>
          </a:bodyPr>
          <a:lstStyle/>
          <a:p>
            <a:r>
              <a:rPr lang="en-US" sz="4400" dirty="0">
                <a:solidFill>
                  <a:schemeClr val="bg1"/>
                </a:solidFill>
              </a:rPr>
              <a:t>Parent Contributor(s)</a:t>
            </a:r>
          </a:p>
        </p:txBody>
      </p:sp>
    </p:spTree>
    <p:extLst>
      <p:ext uri="{BB962C8B-B14F-4D97-AF65-F5344CB8AC3E}">
        <p14:creationId xmlns:p14="http://schemas.microsoft.com/office/powerpoint/2010/main" val="14397809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4BA977A-BD15-81FE-83CF-2C4C35249245}"/>
              </a:ext>
            </a:extLst>
          </p:cNvPr>
          <p:cNvSpPr>
            <a:spLocks noGrp="1"/>
          </p:cNvSpPr>
          <p:nvPr>
            <p:ph type="title"/>
          </p:nvPr>
        </p:nvSpPr>
        <p:spPr/>
        <p:txBody>
          <a:bodyPr anchor="b">
            <a:normAutofit/>
          </a:bodyPr>
          <a:lstStyle/>
          <a:p>
            <a:r>
              <a:rPr lang="en-US" sz="3200" dirty="0"/>
              <a:t>Parent Contributor(s) for 2024-2025</a:t>
            </a:r>
          </a:p>
        </p:txBody>
      </p:sp>
      <p:sp>
        <p:nvSpPr>
          <p:cNvPr id="2" name="Content Placeholder 2">
            <a:extLst>
              <a:ext uri="{FF2B5EF4-FFF2-40B4-BE49-F238E27FC236}">
                <a16:creationId xmlns:a16="http://schemas.microsoft.com/office/drawing/2014/main" id="{DE2FF449-31B4-73DF-3662-39914A8CD245}"/>
              </a:ext>
            </a:extLst>
          </p:cNvPr>
          <p:cNvSpPr txBox="1">
            <a:spLocks/>
          </p:cNvSpPr>
          <p:nvPr/>
        </p:nvSpPr>
        <p:spPr>
          <a:xfrm>
            <a:off x="665783" y="1930728"/>
            <a:ext cx="5074007" cy="2201345"/>
          </a:xfrm>
          <a:prstGeom prst="rect">
            <a:avLst/>
          </a:prstGeom>
          <a:ln w="28575">
            <a:solidFill>
              <a:schemeClr val="tx2">
                <a:lumMod val="75000"/>
              </a:schemeClr>
            </a:solidFill>
          </a:ln>
        </p:spPr>
        <p:txBody>
          <a:bodyPr vert="horz" lIns="91440" tIns="45720" rIns="91440" bIns="45720" rtlCol="0" anchor="ctr" anchorCtr="0">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2800" kern="1200">
                <a:solidFill>
                  <a:srgbClr val="2683C6"/>
                </a:solidFill>
                <a:latin typeface="Verdana" panose="020B0604030504040204" pitchFamily="34" charset="0"/>
                <a:ea typeface="Verdana" panose="020B0604030504040204" pitchFamily="34" charset="0"/>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2400" kern="1200">
                <a:solidFill>
                  <a:srgbClr val="2683C6"/>
                </a:solidFill>
                <a:latin typeface="Verdana" panose="020B0604030504040204" pitchFamily="34" charset="0"/>
                <a:ea typeface="Verdana" panose="020B0604030504040204" pitchFamily="34" charset="0"/>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2000" kern="1200">
                <a:solidFill>
                  <a:srgbClr val="2683C6"/>
                </a:solidFill>
                <a:latin typeface="Verdana" panose="020B0604030504040204" pitchFamily="34" charset="0"/>
                <a:ea typeface="Verdana" panose="020B0604030504040204" pitchFamily="34" charset="0"/>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rgbClr val="2683C6"/>
                </a:solidFill>
                <a:latin typeface="Verdana" panose="020B0604030504040204" pitchFamily="34" charset="0"/>
                <a:ea typeface="Verdana" panose="020B0604030504040204" pitchFamily="34" charset="0"/>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rgbClr val="2683C6"/>
                </a:solidFill>
                <a:latin typeface="Verdana" panose="020B0604030504040204" pitchFamily="34" charset="0"/>
                <a:ea typeface="Verdana" panose="020B0604030504040204" pitchFamily="34" charset="0"/>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US" sz="2400" dirty="0"/>
              <a:t>Parents Who Live Together</a:t>
            </a:r>
          </a:p>
          <a:p>
            <a:pPr lvl="1">
              <a:buFont typeface="Verdana" panose="02070309020205020404" pitchFamily="49" charset="0"/>
              <a:buChar char="o"/>
            </a:pPr>
            <a:r>
              <a:rPr lang="en-US" sz="2000" dirty="0"/>
              <a:t>Married and living together or</a:t>
            </a:r>
          </a:p>
          <a:p>
            <a:pPr lvl="1">
              <a:buFont typeface="Verdana" panose="02070309020205020404" pitchFamily="49" charset="0"/>
              <a:buChar char="o"/>
            </a:pPr>
            <a:r>
              <a:rPr lang="en-US" sz="2000" dirty="0"/>
              <a:t>Unmarried but living together</a:t>
            </a:r>
          </a:p>
        </p:txBody>
      </p:sp>
      <p:sp>
        <p:nvSpPr>
          <p:cNvPr id="3" name="Content Placeholder 3">
            <a:extLst>
              <a:ext uri="{FF2B5EF4-FFF2-40B4-BE49-F238E27FC236}">
                <a16:creationId xmlns:a16="http://schemas.microsoft.com/office/drawing/2014/main" id="{D6AB0CDC-96BA-6DD4-837C-967E34B53AC0}"/>
              </a:ext>
            </a:extLst>
          </p:cNvPr>
          <p:cNvSpPr txBox="1">
            <a:spLocks/>
          </p:cNvSpPr>
          <p:nvPr/>
        </p:nvSpPr>
        <p:spPr>
          <a:xfrm>
            <a:off x="5948323" y="1930729"/>
            <a:ext cx="5544845" cy="2201346"/>
          </a:xfrm>
          <a:prstGeom prst="rect">
            <a:avLst/>
          </a:prstGeom>
          <a:ln w="28575">
            <a:solidFill>
              <a:schemeClr val="tx2">
                <a:lumMod val="75000"/>
              </a:schemeClr>
            </a:solidFill>
          </a:ln>
        </p:spPr>
        <p:txBody>
          <a:bodyPr anchor="ct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2800" kern="1200">
                <a:solidFill>
                  <a:srgbClr val="2683C6"/>
                </a:solidFill>
                <a:latin typeface="Verdana" panose="020B0604030504040204" pitchFamily="34" charset="0"/>
                <a:ea typeface="Verdana" panose="020B0604030504040204" pitchFamily="34" charset="0"/>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2400" kern="1200">
                <a:solidFill>
                  <a:srgbClr val="2683C6"/>
                </a:solidFill>
                <a:latin typeface="Verdana" panose="020B0604030504040204" pitchFamily="34" charset="0"/>
                <a:ea typeface="Verdana" panose="020B0604030504040204" pitchFamily="34" charset="0"/>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2000" kern="1200">
                <a:solidFill>
                  <a:srgbClr val="2683C6"/>
                </a:solidFill>
                <a:latin typeface="Verdana" panose="020B0604030504040204" pitchFamily="34" charset="0"/>
                <a:ea typeface="Verdana" panose="020B0604030504040204" pitchFamily="34" charset="0"/>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rgbClr val="2683C6"/>
                </a:solidFill>
                <a:latin typeface="Verdana" panose="020B0604030504040204" pitchFamily="34" charset="0"/>
                <a:ea typeface="Verdana" panose="020B0604030504040204" pitchFamily="34" charset="0"/>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rgbClr val="2683C6"/>
                </a:solidFill>
                <a:latin typeface="Verdana" panose="020B0604030504040204" pitchFamily="34" charset="0"/>
                <a:ea typeface="Verdana" panose="020B0604030504040204" pitchFamily="34" charset="0"/>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US" sz="2400" dirty="0"/>
              <a:t>Remarried Parents</a:t>
            </a:r>
          </a:p>
          <a:p>
            <a:pPr lvl="1">
              <a:buFont typeface="Verdana" panose="02070309020205020404" pitchFamily="49" charset="0"/>
              <a:buChar char="o"/>
            </a:pPr>
            <a:r>
              <a:rPr lang="en-US" sz="2000" dirty="0"/>
              <a:t>Divorced, separated, or widowed parent who has remarried</a:t>
            </a:r>
          </a:p>
        </p:txBody>
      </p:sp>
      <p:sp>
        <p:nvSpPr>
          <p:cNvPr id="6" name="Content Placeholder 2">
            <a:extLst>
              <a:ext uri="{FF2B5EF4-FFF2-40B4-BE49-F238E27FC236}">
                <a16:creationId xmlns:a16="http://schemas.microsoft.com/office/drawing/2014/main" id="{59D6D8C8-A95D-DD64-2ECC-5938ADC9FCA1}"/>
              </a:ext>
            </a:extLst>
          </p:cNvPr>
          <p:cNvSpPr txBox="1">
            <a:spLocks/>
          </p:cNvSpPr>
          <p:nvPr/>
        </p:nvSpPr>
        <p:spPr>
          <a:xfrm>
            <a:off x="665783" y="4280743"/>
            <a:ext cx="5074007" cy="2201345"/>
          </a:xfrm>
          <a:prstGeom prst="rect">
            <a:avLst/>
          </a:prstGeom>
          <a:ln w="28575">
            <a:solidFill>
              <a:schemeClr val="tx2">
                <a:lumMod val="75000"/>
              </a:schemeClr>
            </a:solidFill>
          </a:ln>
        </p:spPr>
        <p:txBody>
          <a:bodyPr vert="horz" lIns="91440" tIns="45720" rIns="91440" bIns="45720" rtlCol="0" anchor="ctr" anchorCtr="0">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2800" kern="1200">
                <a:solidFill>
                  <a:srgbClr val="2683C6"/>
                </a:solidFill>
                <a:latin typeface="Verdana" panose="020B0604030504040204" pitchFamily="34" charset="0"/>
                <a:ea typeface="Verdana" panose="020B0604030504040204" pitchFamily="34" charset="0"/>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2400" kern="1200">
                <a:solidFill>
                  <a:srgbClr val="2683C6"/>
                </a:solidFill>
                <a:latin typeface="Verdana" panose="020B0604030504040204" pitchFamily="34" charset="0"/>
                <a:ea typeface="Verdana" panose="020B0604030504040204" pitchFamily="34" charset="0"/>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2000" kern="1200">
                <a:solidFill>
                  <a:srgbClr val="2683C6"/>
                </a:solidFill>
                <a:latin typeface="Verdana" panose="020B0604030504040204" pitchFamily="34" charset="0"/>
                <a:ea typeface="Verdana" panose="020B0604030504040204" pitchFamily="34" charset="0"/>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rgbClr val="2683C6"/>
                </a:solidFill>
                <a:latin typeface="Verdana" panose="020B0604030504040204" pitchFamily="34" charset="0"/>
                <a:ea typeface="Verdana" panose="020B0604030504040204" pitchFamily="34" charset="0"/>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rgbClr val="2683C6"/>
                </a:solidFill>
                <a:latin typeface="Verdana" panose="020B0604030504040204" pitchFamily="34" charset="0"/>
                <a:ea typeface="Verdana" panose="020B0604030504040204" pitchFamily="34" charset="0"/>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US" sz="2400" dirty="0"/>
              <a:t>Single Parent </a:t>
            </a:r>
          </a:p>
          <a:p>
            <a:pPr lvl="1">
              <a:buFont typeface="Verdana" panose="02070309020205020404" pitchFamily="49" charset="0"/>
              <a:buChar char="o"/>
            </a:pPr>
            <a:r>
              <a:rPr lang="en-US" sz="2000" dirty="0"/>
              <a:t>Never married</a:t>
            </a:r>
          </a:p>
          <a:p>
            <a:pPr lvl="1">
              <a:buFont typeface="Verdana" panose="02070309020205020404" pitchFamily="49" charset="0"/>
              <a:buChar char="o"/>
            </a:pPr>
            <a:r>
              <a:rPr lang="en-US" sz="2000" dirty="0"/>
              <a:t>Widowed or divorced (not remarried) </a:t>
            </a:r>
          </a:p>
          <a:p>
            <a:pPr lvl="1">
              <a:buFont typeface="Verdana" panose="02070309020205020404" pitchFamily="49" charset="0"/>
              <a:buChar char="o"/>
            </a:pPr>
            <a:r>
              <a:rPr lang="en-US" sz="2000" dirty="0"/>
              <a:t>Separated </a:t>
            </a:r>
          </a:p>
        </p:txBody>
      </p:sp>
      <p:sp>
        <p:nvSpPr>
          <p:cNvPr id="7" name="Content Placeholder 3">
            <a:extLst>
              <a:ext uri="{FF2B5EF4-FFF2-40B4-BE49-F238E27FC236}">
                <a16:creationId xmlns:a16="http://schemas.microsoft.com/office/drawing/2014/main" id="{843CC437-705E-6AED-52E6-A5F8DF3AE013}"/>
              </a:ext>
            </a:extLst>
          </p:cNvPr>
          <p:cNvSpPr txBox="1">
            <a:spLocks/>
          </p:cNvSpPr>
          <p:nvPr/>
        </p:nvSpPr>
        <p:spPr>
          <a:xfrm>
            <a:off x="5948323" y="4280744"/>
            <a:ext cx="5544845" cy="2201346"/>
          </a:xfrm>
          <a:prstGeom prst="rect">
            <a:avLst/>
          </a:prstGeom>
          <a:ln w="28575">
            <a:solidFill>
              <a:schemeClr val="tx2">
                <a:lumMod val="75000"/>
              </a:schemeClr>
            </a:solidFill>
          </a:ln>
        </p:spPr>
        <p:txBody>
          <a:bodyPr anchor="ct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2800" kern="1200">
                <a:solidFill>
                  <a:srgbClr val="2683C6"/>
                </a:solidFill>
                <a:latin typeface="Verdana" panose="020B0604030504040204" pitchFamily="34" charset="0"/>
                <a:ea typeface="Verdana" panose="020B0604030504040204" pitchFamily="34" charset="0"/>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2400" kern="1200">
                <a:solidFill>
                  <a:srgbClr val="2683C6"/>
                </a:solidFill>
                <a:latin typeface="Verdana" panose="020B0604030504040204" pitchFamily="34" charset="0"/>
                <a:ea typeface="Verdana" panose="020B0604030504040204" pitchFamily="34" charset="0"/>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2000" kern="1200">
                <a:solidFill>
                  <a:srgbClr val="2683C6"/>
                </a:solidFill>
                <a:latin typeface="Verdana" panose="020B0604030504040204" pitchFamily="34" charset="0"/>
                <a:ea typeface="Verdana" panose="020B0604030504040204" pitchFamily="34" charset="0"/>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rgbClr val="2683C6"/>
                </a:solidFill>
                <a:latin typeface="Verdana" panose="020B0604030504040204" pitchFamily="34" charset="0"/>
                <a:ea typeface="Verdana" panose="020B0604030504040204" pitchFamily="34" charset="0"/>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rgbClr val="2683C6"/>
                </a:solidFill>
                <a:latin typeface="Verdana" panose="020B0604030504040204" pitchFamily="34" charset="0"/>
                <a:ea typeface="Verdana" panose="020B0604030504040204" pitchFamily="34" charset="0"/>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US" sz="2400" dirty="0"/>
              <a:t>Death of a Parent</a:t>
            </a:r>
          </a:p>
          <a:p>
            <a:pPr lvl="1">
              <a:buFont typeface="Verdana" panose="02070309020205020404" pitchFamily="49" charset="0"/>
              <a:buChar char="o"/>
            </a:pPr>
            <a:r>
              <a:rPr lang="en-US" sz="2000" dirty="0"/>
              <a:t>If either parent has died, the surviving parent is considered a single parent unless that parent has remarried</a:t>
            </a:r>
          </a:p>
        </p:txBody>
      </p:sp>
    </p:spTree>
    <p:extLst>
      <p:ext uri="{BB962C8B-B14F-4D97-AF65-F5344CB8AC3E}">
        <p14:creationId xmlns:p14="http://schemas.microsoft.com/office/powerpoint/2010/main" val="7824925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4BA977A-BD15-81FE-83CF-2C4C35249245}"/>
              </a:ext>
            </a:extLst>
          </p:cNvPr>
          <p:cNvSpPr>
            <a:spLocks noGrp="1"/>
          </p:cNvSpPr>
          <p:nvPr>
            <p:ph type="title"/>
          </p:nvPr>
        </p:nvSpPr>
        <p:spPr/>
        <p:txBody>
          <a:bodyPr anchor="b">
            <a:normAutofit/>
          </a:bodyPr>
          <a:lstStyle/>
          <a:p>
            <a:r>
              <a:rPr lang="en-US" sz="3200" dirty="0"/>
              <a:t>What parent to include on the 2024-2025</a:t>
            </a:r>
          </a:p>
        </p:txBody>
      </p:sp>
      <p:sp>
        <p:nvSpPr>
          <p:cNvPr id="5" name="Content Placeholder 4">
            <a:extLst>
              <a:ext uri="{FF2B5EF4-FFF2-40B4-BE49-F238E27FC236}">
                <a16:creationId xmlns:a16="http://schemas.microsoft.com/office/drawing/2014/main" id="{9CC653E2-70B1-002D-A57B-3539497C8CA6}"/>
              </a:ext>
            </a:extLst>
          </p:cNvPr>
          <p:cNvSpPr>
            <a:spLocks noGrp="1"/>
          </p:cNvSpPr>
          <p:nvPr>
            <p:ph idx="1"/>
          </p:nvPr>
        </p:nvSpPr>
        <p:spPr>
          <a:xfrm>
            <a:off x="581192" y="2192357"/>
            <a:ext cx="11029615" cy="4483865"/>
          </a:xfrm>
        </p:spPr>
        <p:txBody>
          <a:bodyPr>
            <a:normAutofit/>
          </a:bodyPr>
          <a:lstStyle/>
          <a:p>
            <a:pPr marL="396875" indent="-304800"/>
            <a:r>
              <a:rPr lang="en-US" sz="2000" dirty="0"/>
              <a:t>Effective with the 2024-2025 year, the contributor criteria has changed for students with divorced or separated parents not living together. </a:t>
            </a:r>
            <a:br>
              <a:rPr lang="en-US" sz="2000" dirty="0"/>
            </a:br>
            <a:endParaRPr lang="en-US" sz="1050" dirty="0"/>
          </a:p>
          <a:p>
            <a:pPr marL="396875" indent="-304800"/>
            <a:r>
              <a:rPr lang="en-US" sz="2000" dirty="0"/>
              <a:t>The student must include the parent on the FAFSA who provided the greater portion of the student’s financial support in the 12 months prior to filing the FAFSA even if student does not live with that parent.</a:t>
            </a:r>
            <a:br>
              <a:rPr lang="en-US" sz="2000" dirty="0"/>
            </a:br>
            <a:endParaRPr lang="en-US" sz="1050" dirty="0"/>
          </a:p>
          <a:p>
            <a:pPr marL="396875" indent="-304800"/>
            <a:r>
              <a:rPr lang="en-US" sz="2000" dirty="0"/>
              <a:t>If neither parent provided support in that 12-month period, include information for the parent who provided the greater portion of support during the most recent year the student received financial support.</a:t>
            </a:r>
            <a:br>
              <a:rPr lang="en-US" sz="2000" dirty="0"/>
            </a:br>
            <a:endParaRPr lang="en-US" sz="1050" dirty="0"/>
          </a:p>
          <a:p>
            <a:pPr marL="396875" indent="-304800"/>
            <a:r>
              <a:rPr lang="en-US" sz="2000" dirty="0"/>
              <a:t>If both parents claim equal amount of support, the parent with the greater amount of income or assets is the contributor.</a:t>
            </a:r>
            <a:endParaRPr lang="en-US" sz="1600" dirty="0"/>
          </a:p>
          <a:p>
            <a:endParaRPr lang="en-US" dirty="0"/>
          </a:p>
        </p:txBody>
      </p:sp>
    </p:spTree>
    <p:extLst>
      <p:ext uri="{BB962C8B-B14F-4D97-AF65-F5344CB8AC3E}">
        <p14:creationId xmlns:p14="http://schemas.microsoft.com/office/powerpoint/2010/main" val="31491193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14"/>
          <p:cNvSpPr txBox="1">
            <a:spLocks noGrp="1"/>
          </p:cNvSpPr>
          <p:nvPr>
            <p:ph type="ctrTitle"/>
          </p:nvPr>
        </p:nvSpPr>
        <p:spPr>
          <a:xfrm>
            <a:off x="708945" y="3932464"/>
            <a:ext cx="10461818" cy="1475013"/>
          </a:xfrm>
          <a:prstGeom prst="rect">
            <a:avLst/>
          </a:prstGeom>
        </p:spPr>
        <p:txBody>
          <a:bodyPr spcFirstLastPara="1" vert="horz" wrap="square" lIns="121900" tIns="121900" rIns="121900" bIns="121900" rtlCol="0" anchor="b" anchorCtr="0">
            <a:noAutofit/>
          </a:bodyPr>
          <a:lstStyle/>
          <a:p>
            <a:r>
              <a:rPr lang="en-US" sz="4400" dirty="0">
                <a:solidFill>
                  <a:schemeClr val="bg1"/>
                </a:solidFill>
              </a:rPr>
              <a:t>The 2024-2025 FAFSA</a:t>
            </a:r>
          </a:p>
        </p:txBody>
      </p:sp>
    </p:spTree>
    <p:extLst>
      <p:ext uri="{BB962C8B-B14F-4D97-AF65-F5344CB8AC3E}">
        <p14:creationId xmlns:p14="http://schemas.microsoft.com/office/powerpoint/2010/main" val="3695153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B960B-257C-34FE-1703-1152814C69BF}"/>
              </a:ext>
            </a:extLst>
          </p:cNvPr>
          <p:cNvSpPr>
            <a:spLocks noGrp="1"/>
          </p:cNvSpPr>
          <p:nvPr>
            <p:ph type="title"/>
          </p:nvPr>
        </p:nvSpPr>
        <p:spPr/>
        <p:txBody>
          <a:bodyPr>
            <a:normAutofit/>
          </a:bodyPr>
          <a:lstStyle/>
          <a:p>
            <a:r>
              <a:rPr lang="en-US" sz="3200" dirty="0"/>
              <a:t>2024-2025 FAFSA</a:t>
            </a:r>
          </a:p>
        </p:txBody>
      </p:sp>
      <p:sp>
        <p:nvSpPr>
          <p:cNvPr id="3" name="Title 4">
            <a:extLst>
              <a:ext uri="{FF2B5EF4-FFF2-40B4-BE49-F238E27FC236}">
                <a16:creationId xmlns:a16="http://schemas.microsoft.com/office/drawing/2014/main" id="{3F9974C8-44C8-E20A-82E3-B5D6CB5235BC}"/>
              </a:ext>
            </a:extLst>
          </p:cNvPr>
          <p:cNvSpPr txBox="1">
            <a:spLocks/>
          </p:cNvSpPr>
          <p:nvPr/>
        </p:nvSpPr>
        <p:spPr>
          <a:xfrm>
            <a:off x="581192" y="2934834"/>
            <a:ext cx="11029616" cy="1692250"/>
          </a:xfrm>
          <a:prstGeom prst="rect">
            <a:avLst/>
          </a:prstGeom>
        </p:spPr>
        <p:txBody>
          <a:bodyPr vert="horz" lIns="91440" tIns="45720" rIns="91440" bIns="45720" rtlCol="0" anchor="t" anchorCtr="0">
            <a:normAutofit/>
          </a:bodyPr>
          <a:lstStyle>
            <a:lvl1pPr algn="l" defTabSz="457200" rtl="0" eaLnBrk="1" latinLnBrk="0" hangingPunct="1">
              <a:spcBef>
                <a:spcPct val="0"/>
              </a:spcBef>
              <a:buNone/>
              <a:defRPr sz="2800" b="0" kern="1200" cap="all">
                <a:solidFill>
                  <a:schemeClr val="bg1"/>
                </a:solidFill>
                <a:latin typeface="Verdana" panose="020B0604030504040204" pitchFamily="34" charset="0"/>
                <a:ea typeface="Verdana" panose="020B0604030504040204" pitchFamily="34" charset="0"/>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400" cap="none">
                <a:solidFill>
                  <a:srgbClr val="002060"/>
                </a:solidFill>
                <a:ea typeface="Noto Serif"/>
                <a:cs typeface="Noto Serif"/>
              </a:rPr>
              <a:t>Dependent</a:t>
            </a:r>
            <a:r>
              <a:rPr lang="en-US" sz="4800" cap="none">
                <a:solidFill>
                  <a:srgbClr val="002060"/>
                </a:solidFill>
                <a:ea typeface="Noto Serif"/>
                <a:cs typeface="Noto Serif"/>
              </a:rPr>
              <a:t> Student </a:t>
            </a:r>
            <a:br>
              <a:rPr lang="en-US" sz="4800" cap="none">
                <a:solidFill>
                  <a:srgbClr val="002060"/>
                </a:solidFill>
                <a:ea typeface="Noto Serif"/>
                <a:cs typeface="Noto Serif"/>
              </a:rPr>
            </a:br>
            <a:r>
              <a:rPr lang="en-US" sz="4800" cap="none">
                <a:solidFill>
                  <a:srgbClr val="002060"/>
                </a:solidFill>
                <a:ea typeface="Noto Serif"/>
                <a:cs typeface="Noto Serif"/>
              </a:rPr>
              <a:t>Invites Parent</a:t>
            </a:r>
            <a:endParaRPr lang="en-US" sz="4800" cap="none" dirty="0">
              <a:solidFill>
                <a:srgbClr val="002060"/>
              </a:solidFill>
              <a:ea typeface="Noto Serif"/>
              <a:cs typeface="Noto Serif"/>
            </a:endParaRPr>
          </a:p>
        </p:txBody>
      </p:sp>
    </p:spTree>
    <p:extLst>
      <p:ext uri="{BB962C8B-B14F-4D97-AF65-F5344CB8AC3E}">
        <p14:creationId xmlns:p14="http://schemas.microsoft.com/office/powerpoint/2010/main" val="14705126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5358" y="539657"/>
            <a:ext cx="11582400" cy="9175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marL="342900" indent="-342900" algn="l" defTabSz="457200" rtl="0" eaLnBrk="1" latinLnBrk="0" hangingPunct="1">
              <a:spcBef>
                <a:spcPct val="20000"/>
              </a:spcBef>
              <a:buFont typeface="Verdana"/>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Verdana"/>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Verdana"/>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Verdana"/>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Verdana"/>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Verdana"/>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Verdana"/>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Verdana"/>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Verdana"/>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dirty="0">
                <a:solidFill>
                  <a:srgbClr val="002060"/>
                </a:solidFill>
                <a:latin typeface="Verdana" panose="020B0604030504040204" pitchFamily="34" charset="0"/>
                <a:ea typeface="Verdana" panose="020B0604030504040204" pitchFamily="34" charset="0"/>
              </a:rPr>
              <a:t>Dependent Student FAFSA Form Landing Page</a:t>
            </a:r>
            <a:endParaRPr lang="en-US" altLang="en-US" sz="3600" b="1" i="0" u="none" strike="noStrike" kern="1200" cap="none" spc="0" normalizeH="0" baseline="0" noProof="0" dirty="0">
              <a:ln>
                <a:noFill/>
              </a:ln>
              <a:solidFill>
                <a:srgbClr val="002060"/>
              </a:solidFill>
              <a:effectLst/>
              <a:uLnTx/>
              <a:uFillTx/>
              <a:latin typeface="Verdana" panose="020B0604030504040204" pitchFamily="34" charset="0"/>
              <a:ea typeface="Verdana" panose="020B0604030504040204" pitchFamily="34" charset="0"/>
            </a:endParaRPr>
          </a:p>
        </p:txBody>
      </p:sp>
      <p:sp>
        <p:nvSpPr>
          <p:cNvPr id="7" name="TextBox 6">
            <a:extLst>
              <a:ext uri="{FF2B5EF4-FFF2-40B4-BE49-F238E27FC236}">
                <a16:creationId xmlns:a16="http://schemas.microsoft.com/office/drawing/2014/main" id="{261499C9-8515-7FA6-14D3-98341A124078}"/>
              </a:ext>
            </a:extLst>
          </p:cNvPr>
          <p:cNvSpPr txBox="1"/>
          <p:nvPr/>
        </p:nvSpPr>
        <p:spPr>
          <a:xfrm>
            <a:off x="512571" y="2052928"/>
            <a:ext cx="5072979" cy="4218078"/>
          </a:xfrm>
          <a:prstGeom prst="rect">
            <a:avLst/>
          </a:prstGeom>
          <a:noFill/>
        </p:spPr>
        <p:txBody>
          <a:bodyPr wrap="square" rtlCol="0">
            <a:spAutoFit/>
          </a:bodyPr>
          <a:lstStyle/>
          <a:p>
            <a:pPr marL="285750" indent="-285750">
              <a:lnSpc>
                <a:spcPct val="150000"/>
              </a:lnSpc>
              <a:buFont typeface="Wingdings" panose="05000000000000000000" pitchFamily="2" charset="2"/>
              <a:buChar char="§"/>
            </a:pPr>
            <a:r>
              <a:rPr lang="en-US" sz="2600" b="0" i="0" dirty="0">
                <a:solidFill>
                  <a:srgbClr val="2683C6"/>
                </a:solidFill>
                <a:effectLst/>
                <a:latin typeface="Verdana" panose="020B0604030504040204" pitchFamily="34" charset="0"/>
                <a:cs typeface="Verdana" panose="020B0604020202020204" pitchFamily="34" charset="0"/>
              </a:rPr>
              <a:t>This is the main </a:t>
            </a:r>
            <a:r>
              <a:rPr lang="en-US" altLang="en-US" sz="2600" cap="none" spc="0" dirty="0">
                <a:solidFill>
                  <a:srgbClr val="2683C6"/>
                </a:solidFill>
                <a:latin typeface="Verdana" panose="020B0604030504040204" pitchFamily="34" charset="0"/>
                <a:cs typeface="Verdana" panose="020B0604020202020204" pitchFamily="34" charset="0"/>
              </a:rPr>
              <a:t>FAFSA </a:t>
            </a:r>
            <a:r>
              <a:rPr lang="en-US" altLang="en-US" sz="2600" dirty="0">
                <a:solidFill>
                  <a:srgbClr val="2683C6"/>
                </a:solidFill>
                <a:latin typeface="Verdana" panose="020B0604030504040204" pitchFamily="34" charset="0"/>
                <a:cs typeface="Verdana" panose="020B0604020202020204" pitchFamily="34" charset="0"/>
              </a:rPr>
              <a:t>f</a:t>
            </a:r>
            <a:r>
              <a:rPr lang="en-US" altLang="en-US" sz="2600" cap="none" spc="0" dirty="0">
                <a:solidFill>
                  <a:srgbClr val="2683C6"/>
                </a:solidFill>
                <a:latin typeface="Verdana" panose="020B0604030504040204" pitchFamily="34" charset="0"/>
                <a:cs typeface="Verdana" panose="020B0604020202020204" pitchFamily="34" charset="0"/>
              </a:rPr>
              <a:t>orm l</a:t>
            </a:r>
            <a:r>
              <a:rPr lang="en-US" altLang="en-US" sz="2600" dirty="0">
                <a:solidFill>
                  <a:srgbClr val="2683C6"/>
                </a:solidFill>
                <a:latin typeface="Verdana" panose="020B0604030504040204" pitchFamily="34" charset="0"/>
                <a:cs typeface="Verdana" panose="020B0604020202020204" pitchFamily="34" charset="0"/>
              </a:rPr>
              <a:t>anding page. </a:t>
            </a:r>
            <a:br>
              <a:rPr lang="en-US" altLang="en-US" sz="2600" dirty="0">
                <a:solidFill>
                  <a:srgbClr val="2683C6"/>
                </a:solidFill>
                <a:latin typeface="Verdana" panose="020B0604030504040204" pitchFamily="34" charset="0"/>
                <a:cs typeface="Verdana" panose="020B0604020202020204" pitchFamily="34" charset="0"/>
              </a:rPr>
            </a:br>
            <a:endParaRPr lang="en-US" altLang="en-US" sz="2600" dirty="0">
              <a:solidFill>
                <a:srgbClr val="2683C6"/>
              </a:solidFill>
              <a:latin typeface="Verdana" panose="020B0604030504040204" pitchFamily="34" charset="0"/>
              <a:cs typeface="Verdana" panose="020B0604020202020204" pitchFamily="34" charset="0"/>
            </a:endParaRPr>
          </a:p>
          <a:p>
            <a:pPr marL="285750" indent="-285750">
              <a:lnSpc>
                <a:spcPct val="150000"/>
              </a:lnSpc>
              <a:buFont typeface="Wingdings" panose="05000000000000000000" pitchFamily="2" charset="2"/>
              <a:buChar char="§"/>
            </a:pPr>
            <a:r>
              <a:rPr lang="en-US" altLang="en-US" sz="2600" dirty="0">
                <a:solidFill>
                  <a:srgbClr val="2683C6"/>
                </a:solidFill>
                <a:latin typeface="Verdana" panose="020B0604030504040204" pitchFamily="34" charset="0"/>
                <a:cs typeface="Verdana" panose="020B0604020202020204" pitchFamily="34" charset="0"/>
              </a:rPr>
              <a:t>On this page, students are </a:t>
            </a:r>
            <a:r>
              <a:rPr lang="en-US" sz="2600" b="0" i="0" dirty="0">
                <a:solidFill>
                  <a:srgbClr val="2683C6"/>
                </a:solidFill>
                <a:effectLst/>
                <a:latin typeface="Verdana" panose="020B0604030504040204" pitchFamily="34" charset="0"/>
                <a:cs typeface="Verdana" panose="020B0604020202020204" pitchFamily="34" charset="0"/>
              </a:rPr>
              <a:t>directed to "Start a New Form" or "Edit Existing Form."</a:t>
            </a:r>
            <a:endParaRPr lang="en-US" sz="2600" dirty="0">
              <a:solidFill>
                <a:srgbClr val="2683C6"/>
              </a:solidFill>
              <a:latin typeface="Verdana" panose="020B0604030504040204" pitchFamily="34" charset="0"/>
              <a:cs typeface="Verdana" panose="020B0604020202020204" pitchFamily="34" charset="0"/>
            </a:endParaRPr>
          </a:p>
        </p:txBody>
      </p:sp>
      <p:pic>
        <p:nvPicPr>
          <p:cNvPr id="2" name="Picture 3" descr="Screenshot of the Free Application for Federal Student Aid (FAFSA) form landing page. Buttons display the option to “Start a New Form” or “Edit Existing Form.”">
            <a:extLst>
              <a:ext uri="{FF2B5EF4-FFF2-40B4-BE49-F238E27FC236}">
                <a16:creationId xmlns:a16="http://schemas.microsoft.com/office/drawing/2014/main" id="{13CF3255-65CB-AD7C-2D3A-DF3A465256AD}"/>
              </a:ext>
            </a:extLst>
          </p:cNvPr>
          <p:cNvPicPr>
            <a:picLocks noChangeAspect="1"/>
          </p:cNvPicPr>
          <p:nvPr/>
        </p:nvPicPr>
        <p:blipFill>
          <a:blip r:embed="rId3"/>
          <a:stretch>
            <a:fillRect/>
          </a:stretch>
        </p:blipFill>
        <p:spPr>
          <a:xfrm>
            <a:off x="5585551" y="1663220"/>
            <a:ext cx="6201857" cy="4986527"/>
          </a:xfrm>
          <a:prstGeom prst="rect">
            <a:avLst/>
          </a:prstGeom>
          <a:ln w="12700">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480077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marL="342900" indent="-342900" algn="l" defTabSz="457200" rtl="0" eaLnBrk="1" latinLnBrk="0" hangingPunct="1">
              <a:spcBef>
                <a:spcPct val="20000"/>
              </a:spcBef>
              <a:buFont typeface="Verdana"/>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Verdana"/>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Verdana"/>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Verdana"/>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Verdana"/>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Verdana"/>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Verdana"/>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Verdana"/>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Verdana"/>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dirty="0">
                <a:solidFill>
                  <a:srgbClr val="002060"/>
                </a:solidFill>
                <a:latin typeface="Verdana" panose="020B0604030504040204" pitchFamily="34" charset="0"/>
                <a:ea typeface="Verdana" panose="020B0604030504040204" pitchFamily="34" charset="0"/>
              </a:rPr>
              <a:t>Dependent Student Log In</a:t>
            </a:r>
            <a:endParaRPr lang="en-US" altLang="en-US" sz="3600" b="1" i="0" u="none" strike="noStrike" kern="1200" cap="none" spc="0" normalizeH="0" baseline="0" noProof="0" dirty="0">
              <a:ln>
                <a:noFill/>
              </a:ln>
              <a:solidFill>
                <a:srgbClr val="002060"/>
              </a:solidFill>
              <a:effectLst/>
              <a:uLnTx/>
              <a:uFillTx/>
              <a:latin typeface="Verdana" panose="020B0604030504040204" pitchFamily="34" charset="0"/>
              <a:ea typeface="Verdana" panose="020B0604030504040204" pitchFamily="34" charset="0"/>
            </a:endParaRPr>
          </a:p>
        </p:txBody>
      </p:sp>
      <p:sp>
        <p:nvSpPr>
          <p:cNvPr id="2" name="TextBox 1">
            <a:extLst>
              <a:ext uri="{FF2B5EF4-FFF2-40B4-BE49-F238E27FC236}">
                <a16:creationId xmlns:a16="http://schemas.microsoft.com/office/drawing/2014/main" id="{919E5636-1365-C473-AD26-5BACC65DA984}"/>
              </a:ext>
            </a:extLst>
          </p:cNvPr>
          <p:cNvSpPr txBox="1"/>
          <p:nvPr/>
        </p:nvSpPr>
        <p:spPr>
          <a:xfrm>
            <a:off x="654904" y="2457903"/>
            <a:ext cx="4662571" cy="3236848"/>
          </a:xfrm>
          <a:prstGeom prst="rect">
            <a:avLst/>
          </a:prstGeom>
          <a:noFill/>
        </p:spPr>
        <p:txBody>
          <a:bodyPr wrap="square" rtlCol="0">
            <a:spAutoFit/>
          </a:bodyPr>
          <a:lstStyle/>
          <a:p>
            <a:pPr algn="l">
              <a:lnSpc>
                <a:spcPct val="150000"/>
              </a:lnSpc>
            </a:pPr>
            <a:r>
              <a:rPr lang="en-US" sz="2800" b="0" i="0" dirty="0">
                <a:solidFill>
                  <a:srgbClr val="2683C6"/>
                </a:solidFill>
                <a:effectLst/>
                <a:latin typeface="Verdana" panose="020B0604030504040204" pitchFamily="34" charset="0"/>
                <a:ea typeface="Verdana" panose="020B0604030504040204" pitchFamily="34" charset="0"/>
                <a:cs typeface="Verdana" panose="020B0604020202020204" pitchFamily="34" charset="0"/>
              </a:rPr>
              <a:t>To access the FAFSA form, all students are required to have an FSA ID (account username and password). </a:t>
            </a:r>
            <a:endParaRPr lang="en-US" sz="2800" dirty="0">
              <a:solidFill>
                <a:srgbClr val="2683C6"/>
              </a:solidFill>
              <a:latin typeface="Verdana" panose="020B0604030504040204" pitchFamily="34" charset="0"/>
              <a:ea typeface="Verdana" panose="020B0604030504040204" pitchFamily="34" charset="0"/>
              <a:cs typeface="Verdana" panose="020B0604020202020204" pitchFamily="34" charset="0"/>
            </a:endParaRPr>
          </a:p>
        </p:txBody>
      </p:sp>
      <p:pic>
        <p:nvPicPr>
          <p:cNvPr id="6" name="Picture 5" descr="Screenshot of the Log In page. Textboxes ask the student to enter their FSA ID username, email, or phone number and their password. There is a button to “Log In” or the student can select one of four text hyperlinks: “Create an Account,” “Forgot My Username,” “Forgot My Password,” or “Help Me Log In to My Account.” ">
            <a:extLst>
              <a:ext uri="{FF2B5EF4-FFF2-40B4-BE49-F238E27FC236}">
                <a16:creationId xmlns:a16="http://schemas.microsoft.com/office/drawing/2014/main" id="{51347FD1-D76A-9A91-2831-8D8625ED29CE}"/>
              </a:ext>
            </a:extLst>
          </p:cNvPr>
          <p:cNvPicPr>
            <a:picLocks noChangeAspect="1"/>
          </p:cNvPicPr>
          <p:nvPr/>
        </p:nvPicPr>
        <p:blipFill>
          <a:blip r:embed="rId3"/>
          <a:stretch>
            <a:fillRect/>
          </a:stretch>
        </p:blipFill>
        <p:spPr>
          <a:xfrm>
            <a:off x="5317475" y="1807908"/>
            <a:ext cx="6271424" cy="4886750"/>
          </a:xfrm>
          <a:prstGeom prst="rect">
            <a:avLst/>
          </a:prstGeom>
          <a:ln w="12700">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956066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marL="342900" indent="-342900" algn="l" defTabSz="457200" rtl="0" eaLnBrk="1" latinLnBrk="0" hangingPunct="1">
              <a:spcBef>
                <a:spcPct val="20000"/>
              </a:spcBef>
              <a:buFont typeface="Verdana"/>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Verdana"/>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Verdana"/>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Verdana"/>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Verdana"/>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Verdana"/>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Verdana"/>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Verdana"/>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Verdana"/>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dirty="0">
                <a:solidFill>
                  <a:srgbClr val="002060"/>
                </a:solidFill>
                <a:latin typeface="Verdana" panose="020B0604030504040204" pitchFamily="34" charset="0"/>
                <a:ea typeface="Verdana" panose="020B0604030504040204" pitchFamily="34" charset="0"/>
              </a:rPr>
              <a:t>Dependent Student Roles</a:t>
            </a:r>
            <a:endParaRPr lang="en-US" altLang="en-US" sz="3600" b="1" i="0" u="none" strike="noStrike" kern="1200" cap="none" spc="0" normalizeH="0" baseline="0" noProof="0" dirty="0">
              <a:ln>
                <a:noFill/>
              </a:ln>
              <a:solidFill>
                <a:srgbClr val="002060"/>
              </a:solidFill>
              <a:effectLst/>
              <a:uLnTx/>
              <a:uFillTx/>
              <a:latin typeface="Verdana" panose="020B0604030504040204" pitchFamily="34" charset="0"/>
              <a:ea typeface="Verdana" panose="020B0604030504040204" pitchFamily="34" charset="0"/>
            </a:endParaRPr>
          </a:p>
        </p:txBody>
      </p:sp>
      <p:sp>
        <p:nvSpPr>
          <p:cNvPr id="2" name="TextBox 1">
            <a:extLst>
              <a:ext uri="{FF2B5EF4-FFF2-40B4-BE49-F238E27FC236}">
                <a16:creationId xmlns:a16="http://schemas.microsoft.com/office/drawing/2014/main" id="{80F90508-AE01-E6B9-DEA3-662841EEEC18}"/>
              </a:ext>
            </a:extLst>
          </p:cNvPr>
          <p:cNvSpPr txBox="1"/>
          <p:nvPr/>
        </p:nvSpPr>
        <p:spPr>
          <a:xfrm>
            <a:off x="654904" y="1986855"/>
            <a:ext cx="3817944" cy="3895618"/>
          </a:xfrm>
          <a:prstGeom prst="rect">
            <a:avLst/>
          </a:prstGeom>
          <a:noFill/>
        </p:spPr>
        <p:txBody>
          <a:bodyPr wrap="square" rtlCol="0">
            <a:spAutoFit/>
          </a:bodyPr>
          <a:lstStyle/>
          <a:p>
            <a:pPr>
              <a:lnSpc>
                <a:spcPct val="150000"/>
              </a:lnSpc>
            </a:pPr>
            <a:r>
              <a:rPr lang="en-US" sz="2400" dirty="0">
                <a:solidFill>
                  <a:srgbClr val="2683C6"/>
                </a:solidFill>
                <a:latin typeface="Verdana" panose="020B0604030504040204" pitchFamily="34" charset="0"/>
                <a:ea typeface="Verdana" panose="020B0604030504040204" pitchFamily="34" charset="0"/>
                <a:cs typeface="Verdana" panose="020B0604020202020204" pitchFamily="34" charset="0"/>
              </a:rPr>
              <a:t>After logging in, the student can select the applicable role to fill out the FAFSA form: “Student,“ or "Parent.“ The student selects “Student." </a:t>
            </a:r>
          </a:p>
        </p:txBody>
      </p:sp>
      <p:pic>
        <p:nvPicPr>
          <p:cNvPr id="8196" name="Picture 4" descr="Screenshot of the welcome to the FAFSA form section, which instructs the student to select the role for completing the form: “Student” or “Parent.”">
            <a:extLst>
              <a:ext uri="{FF2B5EF4-FFF2-40B4-BE49-F238E27FC236}">
                <a16:creationId xmlns:a16="http://schemas.microsoft.com/office/drawing/2014/main" id="{E553CF40-5C0A-50D2-7924-D17206C79C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4473" y="1986855"/>
            <a:ext cx="7156570" cy="4330712"/>
          </a:xfrm>
          <a:prstGeom prst="rect">
            <a:avLst/>
          </a:prstGeom>
          <a:noFill/>
          <a:ln w="12700">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60565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14"/>
          <p:cNvSpPr txBox="1">
            <a:spLocks noGrp="1"/>
          </p:cNvSpPr>
          <p:nvPr>
            <p:ph type="ctrTitle"/>
          </p:nvPr>
        </p:nvSpPr>
        <p:spPr>
          <a:xfrm>
            <a:off x="708944" y="3932464"/>
            <a:ext cx="10575293" cy="1475013"/>
          </a:xfrm>
          <a:prstGeom prst="rect">
            <a:avLst/>
          </a:prstGeom>
        </p:spPr>
        <p:txBody>
          <a:bodyPr spcFirstLastPara="1" vert="horz" wrap="square" lIns="121900" tIns="121900" rIns="121900" bIns="121900" rtlCol="0" anchor="b" anchorCtr="0">
            <a:noAutofit/>
          </a:bodyPr>
          <a:lstStyle/>
          <a:p>
            <a:r>
              <a:rPr lang="en-US" sz="4400" dirty="0">
                <a:solidFill>
                  <a:schemeClr val="bg1"/>
                </a:solidFill>
              </a:rPr>
              <a:t>changes for 2024-2025</a:t>
            </a:r>
          </a:p>
        </p:txBody>
      </p:sp>
    </p:spTree>
    <p:extLst>
      <p:ext uri="{BB962C8B-B14F-4D97-AF65-F5344CB8AC3E}">
        <p14:creationId xmlns:p14="http://schemas.microsoft.com/office/powerpoint/2010/main" val="258734364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8351"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marL="342900" indent="-342900" algn="l" defTabSz="457200" rtl="0" eaLnBrk="1" latinLnBrk="0" hangingPunct="1">
              <a:spcBef>
                <a:spcPct val="20000"/>
              </a:spcBef>
              <a:buFont typeface="Verdana"/>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Verdana"/>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Verdana"/>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Verdana"/>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Verdana"/>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Verdana"/>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Verdana"/>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Verdana"/>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Verdana"/>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Verdana"/>
              <a:buNone/>
              <a:tabLst/>
              <a:defRPr/>
            </a:pPr>
            <a:r>
              <a:rPr kumimoji="0" lang="en-US" altLang="en-US" sz="3600" i="0" u="none" strike="noStrike" kern="1200" cap="none" spc="0" normalizeH="0" baseline="0" noProof="0" dirty="0">
                <a:ln>
                  <a:noFill/>
                </a:ln>
                <a:solidFill>
                  <a:srgbClr val="002060"/>
                </a:solidFill>
                <a:effectLst/>
                <a:uLnTx/>
                <a:uFillTx/>
                <a:latin typeface="Verdana" panose="020B0604030504040204" pitchFamily="34" charset="0"/>
                <a:ea typeface="Verdana" panose="020B0604030504040204" pitchFamily="34" charset="0"/>
              </a:rPr>
              <a:t>Dependent Student Onboarding (1 of 4)</a:t>
            </a:r>
          </a:p>
        </p:txBody>
      </p:sp>
      <p:sp>
        <p:nvSpPr>
          <p:cNvPr id="2" name="TextBox 1">
            <a:extLst>
              <a:ext uri="{FF2B5EF4-FFF2-40B4-BE49-F238E27FC236}">
                <a16:creationId xmlns:a16="http://schemas.microsoft.com/office/drawing/2014/main" id="{9C945DAD-A7E9-67A4-CE1B-1093A5C7035A}"/>
              </a:ext>
            </a:extLst>
          </p:cNvPr>
          <p:cNvSpPr txBox="1"/>
          <p:nvPr/>
        </p:nvSpPr>
        <p:spPr>
          <a:xfrm>
            <a:off x="668351" y="1836620"/>
            <a:ext cx="4705931" cy="4449616"/>
          </a:xfrm>
          <a:prstGeom prst="rect">
            <a:avLst/>
          </a:prstGeom>
          <a:noFill/>
        </p:spPr>
        <p:txBody>
          <a:bodyPr wrap="square" rtlCol="0">
            <a:spAutoFit/>
          </a:bodyPr>
          <a:lstStyle/>
          <a:p>
            <a:pPr>
              <a:lnSpc>
                <a:spcPct val="150000"/>
              </a:lnSpc>
            </a:pPr>
            <a:r>
              <a:rPr lang="en-US" sz="2400" dirty="0">
                <a:solidFill>
                  <a:srgbClr val="2683C6"/>
                </a:solidFill>
                <a:latin typeface="Verdana" panose="020B0604030504040204" pitchFamily="34" charset="0"/>
                <a:ea typeface="Verdana" panose="020B0604030504040204" pitchFamily="34" charset="0"/>
                <a:cs typeface="Verdana" panose="020B0604020202020204" pitchFamily="34" charset="0"/>
              </a:rPr>
              <a:t>When the student starts the 2024–25 FAFSA form for the first time, they are taken through the FAFSA onboarding process. The first onboarding page provides an overview of the FAFSA form and an accompanying video. </a:t>
            </a:r>
          </a:p>
        </p:txBody>
      </p:sp>
      <p:pic>
        <p:nvPicPr>
          <p:cNvPr id="9218" name="Picture 2" descr="Screenshot of the first page of the Understanding the FAFSA Form section. A video provides the student with an overview of the form.">
            <a:extLst>
              <a:ext uri="{FF2B5EF4-FFF2-40B4-BE49-F238E27FC236}">
                <a16:creationId xmlns:a16="http://schemas.microsoft.com/office/drawing/2014/main" id="{7F539DBF-7045-77A6-E6FB-87BCBF26F7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5767" y="1836620"/>
            <a:ext cx="6231835" cy="4480947"/>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60764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13539"/>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marL="342900" indent="-342900" algn="l" defTabSz="457200" rtl="0" eaLnBrk="1" latinLnBrk="0" hangingPunct="1">
              <a:spcBef>
                <a:spcPct val="20000"/>
              </a:spcBef>
              <a:buFont typeface="Verdana"/>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Verdana"/>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Verdana"/>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Verdana"/>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Verdana"/>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Verdana"/>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Verdana"/>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Verdana"/>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Verdana"/>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Verdana"/>
              <a:buNone/>
              <a:tabLst/>
              <a:defRPr/>
            </a:pPr>
            <a:r>
              <a:rPr lang="en-US" altLang="en-US" sz="3600" cap="none" spc="0" dirty="0">
                <a:solidFill>
                  <a:srgbClr val="002060"/>
                </a:solidFill>
                <a:latin typeface="Verdana" panose="020B0604030504040204" pitchFamily="34" charset="0"/>
                <a:ea typeface="Verdana" panose="020B0604030504040204" pitchFamily="34" charset="0"/>
              </a:rPr>
              <a:t>Dependent </a:t>
            </a:r>
            <a:r>
              <a:rPr kumimoji="0" lang="en-US" altLang="en-US" sz="3600" i="0" u="none" strike="noStrike" kern="1200" cap="none" spc="0" normalizeH="0" baseline="0" noProof="0" dirty="0">
                <a:ln>
                  <a:noFill/>
                </a:ln>
                <a:solidFill>
                  <a:srgbClr val="002060"/>
                </a:solidFill>
                <a:effectLst/>
                <a:uLnTx/>
                <a:uFillTx/>
                <a:latin typeface="Verdana" panose="020B0604030504040204" pitchFamily="34" charset="0"/>
                <a:ea typeface="Verdana" panose="020B0604030504040204" pitchFamily="34" charset="0"/>
              </a:rPr>
              <a:t>Student Onboarding (2 of 4)</a:t>
            </a:r>
          </a:p>
        </p:txBody>
      </p:sp>
      <p:sp>
        <p:nvSpPr>
          <p:cNvPr id="2" name="TextBox 1">
            <a:extLst>
              <a:ext uri="{FF2B5EF4-FFF2-40B4-BE49-F238E27FC236}">
                <a16:creationId xmlns:a16="http://schemas.microsoft.com/office/drawing/2014/main" id="{7108B8C3-8633-A2BE-0F80-A627D31AA853}"/>
              </a:ext>
            </a:extLst>
          </p:cNvPr>
          <p:cNvSpPr txBox="1"/>
          <p:nvPr/>
        </p:nvSpPr>
        <p:spPr>
          <a:xfrm>
            <a:off x="675911" y="1724253"/>
            <a:ext cx="4546083" cy="4449616"/>
          </a:xfrm>
          <a:prstGeom prst="rect">
            <a:avLst/>
          </a:prstGeom>
          <a:noFill/>
        </p:spPr>
        <p:txBody>
          <a:bodyPr wrap="square" rtlCol="0">
            <a:spAutoFit/>
          </a:bodyPr>
          <a:lstStyle/>
          <a:p>
            <a:pPr>
              <a:lnSpc>
                <a:spcPct val="150000"/>
              </a:lnSpc>
            </a:pPr>
            <a:r>
              <a:rPr lang="en-US" sz="2400" dirty="0">
                <a:solidFill>
                  <a:srgbClr val="2683C6"/>
                </a:solidFill>
                <a:latin typeface="Verdana" panose="020B0604030504040204" pitchFamily="34" charset="0"/>
                <a:ea typeface="Verdana" panose="020B0604030504040204" pitchFamily="34" charset="0"/>
                <a:cs typeface="Verdana" panose="020B0604020202020204" pitchFamily="34" charset="0"/>
              </a:rPr>
              <a:t>The second FAFSA onboarding page provides information about the different roles that may be required to participate in the student’s FAFSA form and documents that may be needed to fill out the form.</a:t>
            </a:r>
          </a:p>
        </p:txBody>
      </p:sp>
      <p:pic>
        <p:nvPicPr>
          <p:cNvPr id="10242" name="Picture 2" descr="Screenshot of the second page of the Understanding the FAFSA Form section, which explains the expectations of the contributor role when completing the form. The student is informed that the answers they provide will determine if any contributors are identified and that these contributors will need to complete their own sections of the form. Information is also provided on how the student will invite their contributor to complete the required sections of the FAFSA form and that the student will need to provide the contributor’s name, date of birth, Social Security number, and email address. Below that, there’s a list of the documents the student may need to complete the form, including their tax returns; record of child support received; current balances of cash, savings, and checking accounts; and net worth of investments, businesses, and farms. ">
            <a:extLst>
              <a:ext uri="{FF2B5EF4-FFF2-40B4-BE49-F238E27FC236}">
                <a16:creationId xmlns:a16="http://schemas.microsoft.com/office/drawing/2014/main" id="{72889BE9-25D0-25E5-F25A-4447D6D36E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2574" y="1724253"/>
            <a:ext cx="6176734" cy="4950555"/>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64643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marL="342900" indent="-342900" algn="l" defTabSz="457200" rtl="0" eaLnBrk="1" latinLnBrk="0" hangingPunct="1">
              <a:spcBef>
                <a:spcPct val="20000"/>
              </a:spcBef>
              <a:buFont typeface="Verdana"/>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Verdana"/>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Verdana"/>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Verdana"/>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Verdana"/>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Verdana"/>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Verdana"/>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Verdana"/>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Verdana"/>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Verdana"/>
              <a:buNone/>
              <a:tabLst/>
              <a:defRPr/>
            </a:pPr>
            <a:r>
              <a:rPr kumimoji="0" lang="en-US" altLang="en-US" sz="3600" i="0" u="none" strike="noStrike" kern="1200" cap="none" spc="0" normalizeH="0" baseline="0" noProof="0" dirty="0">
                <a:ln>
                  <a:noFill/>
                </a:ln>
                <a:solidFill>
                  <a:srgbClr val="002060"/>
                </a:solidFill>
                <a:effectLst/>
                <a:uLnTx/>
                <a:uFillTx/>
                <a:latin typeface="Verdana" panose="020B0604030504040204" pitchFamily="34" charset="0"/>
                <a:ea typeface="Verdana" panose="020B0604030504040204" pitchFamily="34" charset="0"/>
              </a:rPr>
              <a:t>Dependent Student Onboarding (3 of 4)</a:t>
            </a:r>
          </a:p>
        </p:txBody>
      </p:sp>
      <p:sp>
        <p:nvSpPr>
          <p:cNvPr id="2" name="TextBox 1">
            <a:extLst>
              <a:ext uri="{FF2B5EF4-FFF2-40B4-BE49-F238E27FC236}">
                <a16:creationId xmlns:a16="http://schemas.microsoft.com/office/drawing/2014/main" id="{96AB6499-7725-A0FC-1284-E6F9CA2B7AAB}"/>
              </a:ext>
            </a:extLst>
          </p:cNvPr>
          <p:cNvSpPr txBox="1"/>
          <p:nvPr/>
        </p:nvSpPr>
        <p:spPr>
          <a:xfrm>
            <a:off x="836035" y="1859974"/>
            <a:ext cx="3857151" cy="4086503"/>
          </a:xfrm>
          <a:prstGeom prst="rect">
            <a:avLst/>
          </a:prstGeom>
          <a:noFill/>
        </p:spPr>
        <p:txBody>
          <a:bodyPr wrap="square" rtlCol="0">
            <a:spAutoFit/>
          </a:bodyPr>
          <a:lstStyle/>
          <a:p>
            <a:pPr>
              <a:lnSpc>
                <a:spcPct val="150000"/>
              </a:lnSpc>
            </a:pPr>
            <a:r>
              <a:rPr lang="en-US" sz="2200" dirty="0">
                <a:solidFill>
                  <a:srgbClr val="2683C6"/>
                </a:solidFill>
                <a:latin typeface="Verdana" panose="020B0604030504040204" pitchFamily="34" charset="0"/>
                <a:ea typeface="Verdana" panose="020B0604030504040204" pitchFamily="34" charset="0"/>
                <a:cs typeface="Verdana" panose="020B0604020202020204" pitchFamily="34" charset="0"/>
              </a:rPr>
              <a:t>The third FAFSA onboarding page provides information about the types of questions the student can expect to see and how they can get additional help with filling out the FAFSA form.</a:t>
            </a:r>
          </a:p>
        </p:txBody>
      </p:sp>
      <p:pic>
        <p:nvPicPr>
          <p:cNvPr id="11266" name="Picture 2" descr="Screenshot of the third page of the Understanding the FAFSA Form section, which reminds the student of what to expect when completing the form. This includes the estimated time of one hour and that the student will be able to save the form and return later if needed. The student is informed that every contributor must provide consent for them to be eligible for federal student aid. With consent, federal tax information will be transferred directly into the form from the Internal Revenue Service. ">
            <a:extLst>
              <a:ext uri="{FF2B5EF4-FFF2-40B4-BE49-F238E27FC236}">
                <a16:creationId xmlns:a16="http://schemas.microsoft.com/office/drawing/2014/main" id="{37F80CC0-A12A-84AE-C33F-D0A381F2A2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2381" y="2214390"/>
            <a:ext cx="6802348" cy="3377672"/>
          </a:xfrm>
          <a:prstGeom prst="rect">
            <a:avLst/>
          </a:prstGeom>
          <a:noFill/>
          <a:ln w="12700">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43531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marL="342900" indent="-342900" algn="l" defTabSz="457200" rtl="0" eaLnBrk="1" latinLnBrk="0" hangingPunct="1">
              <a:spcBef>
                <a:spcPct val="20000"/>
              </a:spcBef>
              <a:buFont typeface="Verdana"/>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Verdana"/>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Verdana"/>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Verdana"/>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Verdana"/>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Verdana"/>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Verdana"/>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Verdana"/>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Verdana"/>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Verdana"/>
              <a:buNone/>
              <a:tabLst/>
              <a:defRPr/>
            </a:pPr>
            <a:r>
              <a:rPr kumimoji="0" lang="en-US" altLang="en-US" sz="3600" i="0" u="none" strike="noStrike" kern="1200" cap="none" spc="0" normalizeH="0" baseline="0" noProof="0" dirty="0">
                <a:ln>
                  <a:noFill/>
                </a:ln>
                <a:solidFill>
                  <a:srgbClr val="002060"/>
                </a:solidFill>
                <a:effectLst/>
                <a:uLnTx/>
                <a:uFillTx/>
                <a:latin typeface="Verdana" panose="020B0604030504040204" pitchFamily="34" charset="0"/>
                <a:ea typeface="Verdana" panose="020B0604030504040204" pitchFamily="34" charset="0"/>
              </a:rPr>
              <a:t>Dependent Student Onboarding (4 of 4)</a:t>
            </a:r>
          </a:p>
        </p:txBody>
      </p:sp>
      <p:sp>
        <p:nvSpPr>
          <p:cNvPr id="2" name="TextBox 1">
            <a:extLst>
              <a:ext uri="{FF2B5EF4-FFF2-40B4-BE49-F238E27FC236}">
                <a16:creationId xmlns:a16="http://schemas.microsoft.com/office/drawing/2014/main" id="{F6AA64C4-3B56-6771-B8B0-4F849D0C23CC}"/>
              </a:ext>
            </a:extLst>
          </p:cNvPr>
          <p:cNvSpPr txBox="1"/>
          <p:nvPr/>
        </p:nvSpPr>
        <p:spPr>
          <a:xfrm>
            <a:off x="654904" y="1944411"/>
            <a:ext cx="3980768" cy="4086503"/>
          </a:xfrm>
          <a:prstGeom prst="rect">
            <a:avLst/>
          </a:prstGeom>
          <a:noFill/>
        </p:spPr>
        <p:txBody>
          <a:bodyPr wrap="square" rtlCol="0">
            <a:spAutoFit/>
          </a:bodyPr>
          <a:lstStyle/>
          <a:p>
            <a:pPr>
              <a:lnSpc>
                <a:spcPct val="150000"/>
              </a:lnSpc>
            </a:pPr>
            <a:r>
              <a:rPr lang="en-US" sz="2200" dirty="0">
                <a:solidFill>
                  <a:srgbClr val="2683C6"/>
                </a:solidFill>
                <a:latin typeface="Verdana" panose="020B0604030504040204" pitchFamily="34" charset="0"/>
                <a:ea typeface="Verdana" panose="020B0604030504040204" pitchFamily="34" charset="0"/>
                <a:cs typeface="Verdana" panose="020B0604020202020204" pitchFamily="34" charset="0"/>
              </a:rPr>
              <a:t>The last FAFSA onboarding page provides information about what to expect once the FAFSA form is completed and submitted. On this page, the student can select "Start the FAFSA form" to begin. </a:t>
            </a:r>
          </a:p>
        </p:txBody>
      </p:sp>
      <p:pic>
        <p:nvPicPr>
          <p:cNvPr id="12290" name="Picture 2" descr="Screenshot of the final page of the Understanding the FAFSA Form section, which informs the student that they can check the status of their FAFSA form and make corrections after submission. Information is provided about what to expect after the form is completed. This includes that it takes one to three days to process the application, that the student will receive a FAFSA Submission Summary and their Student Aid Index, and that the schools listed on the form will create financial aid packages. Below that, there is a button to “Start the FAFSA form.”">
            <a:extLst>
              <a:ext uri="{FF2B5EF4-FFF2-40B4-BE49-F238E27FC236}">
                <a16:creationId xmlns:a16="http://schemas.microsoft.com/office/drawing/2014/main" id="{58F09D29-F7F1-1E07-D243-2DFB8A15DD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2177" y="1944411"/>
            <a:ext cx="6885646" cy="4111234"/>
          </a:xfrm>
          <a:prstGeom prst="rect">
            <a:avLst/>
          </a:prstGeom>
          <a:noFill/>
          <a:ln w="12700">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099013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marL="342900" indent="-342900" algn="l" defTabSz="457200" rtl="0" eaLnBrk="1" latinLnBrk="0" hangingPunct="1">
              <a:spcBef>
                <a:spcPct val="20000"/>
              </a:spcBef>
              <a:buFont typeface="Verdana"/>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Verdana"/>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Verdana"/>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Verdana"/>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Verdana"/>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Verdana"/>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Verdana"/>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Verdana"/>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Verdana"/>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dirty="0">
                <a:solidFill>
                  <a:srgbClr val="002060"/>
                </a:solidFill>
                <a:latin typeface="Verdana" panose="020B0604030504040204" pitchFamily="34" charset="0"/>
                <a:ea typeface="Verdana" panose="020B0604030504040204" pitchFamily="34" charset="0"/>
              </a:rPr>
              <a:t>Dependent Student Identity Information</a:t>
            </a:r>
            <a:endParaRPr kumimoji="0" lang="en-US" altLang="en-US" sz="3600" b="1" i="0" u="none" strike="noStrike" kern="1200" cap="none" spc="0" normalizeH="0" baseline="0" noProof="0" dirty="0">
              <a:ln>
                <a:noFill/>
              </a:ln>
              <a:solidFill>
                <a:srgbClr val="002060"/>
              </a:solidFill>
              <a:effectLst/>
              <a:uLnTx/>
              <a:uFillTx/>
              <a:latin typeface="Verdana" panose="020B0604030504040204" pitchFamily="34" charset="0"/>
              <a:ea typeface="Verdana" panose="020B0604030504040204" pitchFamily="34" charset="0"/>
            </a:endParaRPr>
          </a:p>
        </p:txBody>
      </p:sp>
      <p:sp>
        <p:nvSpPr>
          <p:cNvPr id="2" name="TextBox 1">
            <a:extLst>
              <a:ext uri="{FF2B5EF4-FFF2-40B4-BE49-F238E27FC236}">
                <a16:creationId xmlns:a16="http://schemas.microsoft.com/office/drawing/2014/main" id="{9F37FE09-77B4-0A5D-AC97-B3B20F0B90EE}"/>
              </a:ext>
            </a:extLst>
          </p:cNvPr>
          <p:cNvSpPr txBox="1"/>
          <p:nvPr/>
        </p:nvSpPr>
        <p:spPr>
          <a:xfrm>
            <a:off x="654904" y="1875695"/>
            <a:ext cx="4836404" cy="4669805"/>
          </a:xfrm>
          <a:prstGeom prst="rect">
            <a:avLst/>
          </a:prstGeom>
          <a:noFill/>
        </p:spPr>
        <p:txBody>
          <a:bodyPr wrap="square" rtlCol="0">
            <a:spAutoFit/>
          </a:bodyPr>
          <a:lstStyle/>
          <a:p>
            <a:pPr marL="285750" indent="-285750">
              <a:lnSpc>
                <a:spcPct val="150000"/>
              </a:lnSpc>
              <a:buFont typeface="Wingdings" panose="05000000000000000000" pitchFamily="2" charset="2"/>
              <a:buChar char="§"/>
            </a:pPr>
            <a:r>
              <a:rPr lang="en-US" sz="2000" dirty="0">
                <a:solidFill>
                  <a:srgbClr val="2683C6"/>
                </a:solidFill>
                <a:latin typeface="Verdana" panose="020B0604030504040204" pitchFamily="34" charset="0"/>
                <a:ea typeface="Verdana" panose="020B0604030504040204" pitchFamily="34" charset="0"/>
                <a:cs typeface="Verdana" panose="020B0604020202020204" pitchFamily="34" charset="0"/>
              </a:rPr>
              <a:t>The student can verify that their personal information is correct. </a:t>
            </a:r>
            <a:br>
              <a:rPr lang="en-US" sz="2000" dirty="0">
                <a:solidFill>
                  <a:srgbClr val="2683C6"/>
                </a:solidFill>
                <a:latin typeface="Verdana" panose="020B0604030504040204" pitchFamily="34" charset="0"/>
                <a:ea typeface="Verdana" panose="020B0604030504040204" pitchFamily="34" charset="0"/>
                <a:cs typeface="Verdana" panose="020B0604020202020204" pitchFamily="34" charset="0"/>
              </a:rPr>
            </a:br>
            <a:endParaRPr lang="en-US" sz="1050" dirty="0">
              <a:solidFill>
                <a:srgbClr val="2683C6"/>
              </a:solidFill>
              <a:latin typeface="Verdana" panose="020B0604030504040204" pitchFamily="34" charset="0"/>
              <a:ea typeface="Verdana" panose="020B0604030504040204" pitchFamily="34" charset="0"/>
              <a:cs typeface="Verdana" panose="020B0604020202020204" pitchFamily="34" charset="0"/>
            </a:endParaRPr>
          </a:p>
          <a:p>
            <a:pPr marL="285750" indent="-285750">
              <a:lnSpc>
                <a:spcPct val="150000"/>
              </a:lnSpc>
              <a:buFont typeface="Wingdings" panose="05000000000000000000" pitchFamily="2" charset="2"/>
              <a:buChar char="§"/>
            </a:pPr>
            <a:r>
              <a:rPr lang="en-US" sz="2000" dirty="0">
                <a:solidFill>
                  <a:srgbClr val="2683C6"/>
                </a:solidFill>
                <a:latin typeface="Verdana" panose="020B0604030504040204" pitchFamily="34" charset="0"/>
                <a:ea typeface="Verdana" panose="020B0604030504040204" pitchFamily="34" charset="0"/>
                <a:cs typeface="Verdana" panose="020B0604020202020204" pitchFamily="34" charset="0"/>
              </a:rPr>
              <a:t>To update any of the personal information, the student must access their Account Settings on StudentAid.gov. </a:t>
            </a:r>
            <a:br>
              <a:rPr lang="en-US" sz="2000" dirty="0">
                <a:solidFill>
                  <a:srgbClr val="2683C6"/>
                </a:solidFill>
                <a:latin typeface="Verdana" panose="020B0604030504040204" pitchFamily="34" charset="0"/>
                <a:ea typeface="Verdana" panose="020B0604030504040204" pitchFamily="34" charset="0"/>
                <a:cs typeface="Verdana" panose="020B0604020202020204" pitchFamily="34" charset="0"/>
              </a:rPr>
            </a:br>
            <a:endParaRPr lang="en-US" sz="1050" dirty="0">
              <a:solidFill>
                <a:srgbClr val="2683C6"/>
              </a:solidFill>
              <a:latin typeface="Verdana" panose="020B0604030504040204" pitchFamily="34" charset="0"/>
              <a:ea typeface="Verdana" panose="020B0604030504040204" pitchFamily="34" charset="0"/>
              <a:cs typeface="Verdana" panose="020B0604020202020204" pitchFamily="34" charset="0"/>
            </a:endParaRPr>
          </a:p>
          <a:p>
            <a:pPr marL="285750" indent="-285750">
              <a:lnSpc>
                <a:spcPct val="150000"/>
              </a:lnSpc>
              <a:buFont typeface="Wingdings" panose="05000000000000000000" pitchFamily="2" charset="2"/>
              <a:buChar char="§"/>
            </a:pPr>
            <a:r>
              <a:rPr lang="en-US" sz="2000" dirty="0">
                <a:solidFill>
                  <a:srgbClr val="2683C6"/>
                </a:solidFill>
                <a:latin typeface="Verdana" panose="020B0604030504040204" pitchFamily="34" charset="0"/>
                <a:ea typeface="Verdana" panose="020B0604030504040204" pitchFamily="34" charset="0"/>
                <a:cs typeface="Verdana" panose="020B0604020202020204" pitchFamily="34" charset="0"/>
              </a:rPr>
              <a:t>For fields related to the student’s mailing address, the student can edit them directly on this page. </a:t>
            </a:r>
          </a:p>
        </p:txBody>
      </p:sp>
      <p:pic>
        <p:nvPicPr>
          <p:cNvPr id="3" name="Picture 2" descr="Screenshot of the Student Identity Information section of the FAFSA form. Student information, including name, date of birth, Social Security number, email address, and mobile phone number, are displayed to verify. ">
            <a:extLst>
              <a:ext uri="{FF2B5EF4-FFF2-40B4-BE49-F238E27FC236}">
                <a16:creationId xmlns:a16="http://schemas.microsoft.com/office/drawing/2014/main" id="{F9C876EB-C420-4B59-99C9-6F931D1E0212}"/>
              </a:ext>
            </a:extLst>
          </p:cNvPr>
          <p:cNvPicPr>
            <a:picLocks noChangeAspect="1"/>
          </p:cNvPicPr>
          <p:nvPr/>
        </p:nvPicPr>
        <p:blipFill>
          <a:blip r:embed="rId3"/>
          <a:stretch>
            <a:fillRect/>
          </a:stretch>
        </p:blipFill>
        <p:spPr>
          <a:xfrm>
            <a:off x="5491308" y="2607724"/>
            <a:ext cx="6552819" cy="3205749"/>
          </a:xfrm>
          <a:prstGeom prst="rect">
            <a:avLst/>
          </a:prstGeom>
          <a:ln w="12700">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0396140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marL="342900" indent="-342900" algn="l" defTabSz="457200" rtl="0" eaLnBrk="1" latinLnBrk="0" hangingPunct="1">
              <a:spcBef>
                <a:spcPct val="20000"/>
              </a:spcBef>
              <a:buFont typeface="Verdana"/>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Verdana"/>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Verdana"/>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Verdana"/>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Verdana"/>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Verdana"/>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Verdana"/>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Verdana"/>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Verdana"/>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dirty="0">
                <a:solidFill>
                  <a:srgbClr val="002060"/>
                </a:solidFill>
                <a:latin typeface="Verdana" panose="020B0604030504040204" pitchFamily="34" charset="0"/>
                <a:ea typeface="Verdana" panose="020B0604030504040204" pitchFamily="34" charset="0"/>
              </a:rPr>
              <a:t>Dependent Student Consent and Approval</a:t>
            </a:r>
            <a:endParaRPr kumimoji="0" lang="en-US" altLang="en-US" sz="3600" b="1" i="0" u="none" strike="noStrike" kern="1200" cap="none" spc="0" normalizeH="0" baseline="0" noProof="0" dirty="0">
              <a:ln>
                <a:noFill/>
              </a:ln>
              <a:solidFill>
                <a:srgbClr val="002060"/>
              </a:solidFill>
              <a:effectLst/>
              <a:uLnTx/>
              <a:uFillTx/>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4D55D7BC-9212-88CD-0AB8-6BFC2C65A65B}"/>
              </a:ext>
            </a:extLst>
          </p:cNvPr>
          <p:cNvSpPr txBox="1"/>
          <p:nvPr/>
        </p:nvSpPr>
        <p:spPr>
          <a:xfrm>
            <a:off x="654904" y="1734794"/>
            <a:ext cx="5892682" cy="46698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rtl="0">
              <a:lnSpc>
                <a:spcPct val="150000"/>
              </a:lnSpc>
              <a:buFont typeface="Wingdings" panose="05000000000000000000" pitchFamily="2" charset="2"/>
              <a:buChar char="§"/>
            </a:pPr>
            <a:r>
              <a:rPr lang="en-US" sz="2000" dirty="0">
                <a:solidFill>
                  <a:srgbClr val="2683C6"/>
                </a:solidFill>
                <a:latin typeface="Verdana" panose="020B0604030504040204" pitchFamily="34" charset="0"/>
                <a:ea typeface="Verdana" panose="020B0604030504040204" pitchFamily="34" charset="0"/>
                <a:cs typeface="Verdana" panose="020B0604020202020204" pitchFamily="34" charset="0"/>
              </a:rPr>
              <a:t>This page informs the student about consent and their federal tax information. </a:t>
            </a:r>
            <a:br>
              <a:rPr lang="en-US" sz="2000" dirty="0">
                <a:solidFill>
                  <a:srgbClr val="2683C6"/>
                </a:solidFill>
                <a:latin typeface="Verdana" panose="020B0604030504040204" pitchFamily="34" charset="0"/>
                <a:ea typeface="Verdana" panose="020B0604030504040204" pitchFamily="34" charset="0"/>
                <a:cs typeface="Verdana" panose="020B0604020202020204" pitchFamily="34" charset="0"/>
              </a:rPr>
            </a:br>
            <a:endParaRPr lang="en-US" sz="1050" dirty="0">
              <a:solidFill>
                <a:srgbClr val="2683C6"/>
              </a:solidFill>
              <a:latin typeface="Verdana" panose="020B0604030504040204" pitchFamily="34" charset="0"/>
              <a:ea typeface="Verdana" panose="020B0604030504040204" pitchFamily="34" charset="0"/>
              <a:cs typeface="Verdana" panose="020B0604020202020204" pitchFamily="34" charset="0"/>
            </a:endParaRPr>
          </a:p>
          <a:p>
            <a:pPr marL="285750" indent="-285750" rtl="0">
              <a:lnSpc>
                <a:spcPct val="150000"/>
              </a:lnSpc>
              <a:buFont typeface="Wingdings" panose="05000000000000000000" pitchFamily="2" charset="2"/>
              <a:buChar char="§"/>
            </a:pPr>
            <a:r>
              <a:rPr lang="en-US" sz="2000" dirty="0">
                <a:solidFill>
                  <a:srgbClr val="2683C6"/>
                </a:solidFill>
                <a:latin typeface="Verdana" panose="020B0604030504040204" pitchFamily="34" charset="0"/>
                <a:ea typeface="Verdana" panose="020B0604030504040204" pitchFamily="34" charset="0"/>
                <a:cs typeface="Verdana" panose="020B0604020202020204" pitchFamily="34" charset="0"/>
              </a:rPr>
              <a:t>By providing consent, the student’s federal tax information is transferred directly into the FAFSA form from the IRS to help complete the Student Financials section. </a:t>
            </a:r>
            <a:br>
              <a:rPr lang="en-US" sz="2000" dirty="0">
                <a:solidFill>
                  <a:srgbClr val="2683C6"/>
                </a:solidFill>
                <a:latin typeface="Verdana" panose="020B0604030504040204" pitchFamily="34" charset="0"/>
                <a:ea typeface="Verdana" panose="020B0604030504040204" pitchFamily="34" charset="0"/>
                <a:cs typeface="Verdana" panose="020B0604020202020204" pitchFamily="34" charset="0"/>
              </a:rPr>
            </a:br>
            <a:endParaRPr lang="en-US" sz="1050" dirty="0">
              <a:solidFill>
                <a:srgbClr val="2683C6"/>
              </a:solidFill>
              <a:latin typeface="Verdana" panose="020B0604030504040204" pitchFamily="34" charset="0"/>
              <a:ea typeface="Verdana" panose="020B0604030504040204" pitchFamily="34" charset="0"/>
              <a:cs typeface="Verdana" panose="020B0604020202020204" pitchFamily="34" charset="0"/>
            </a:endParaRPr>
          </a:p>
          <a:p>
            <a:pPr marL="285750" indent="-285750" rtl="0">
              <a:lnSpc>
                <a:spcPct val="150000"/>
              </a:lnSpc>
              <a:buFont typeface="Wingdings" panose="05000000000000000000" pitchFamily="2" charset="2"/>
              <a:buChar char="§"/>
            </a:pPr>
            <a:r>
              <a:rPr lang="en-US" sz="2000" dirty="0">
                <a:solidFill>
                  <a:srgbClr val="2683C6"/>
                </a:solidFill>
                <a:latin typeface="Verdana" panose="020B0604030504040204" pitchFamily="34" charset="0"/>
                <a:ea typeface="Verdana" panose="020B0604030504040204" pitchFamily="34" charset="0"/>
                <a:cs typeface="Verdana" panose="020B0604020202020204" pitchFamily="34" charset="0"/>
              </a:rPr>
              <a:t>The student selects "Approve" to provide consent and is taken to the next page. </a:t>
            </a:r>
          </a:p>
        </p:txBody>
      </p:sp>
      <p:pic>
        <p:nvPicPr>
          <p:cNvPr id="6" name="Picture 5" descr="Screenshot of the consent page for the retrieval and disclosure of federal tax information. A bulleted list of statements defines what the student is affirming and giving consent to.">
            <a:extLst>
              <a:ext uri="{FF2B5EF4-FFF2-40B4-BE49-F238E27FC236}">
                <a16:creationId xmlns:a16="http://schemas.microsoft.com/office/drawing/2014/main" id="{C1CCD6C3-7A2A-BADA-71F5-D05A17F1205A}"/>
              </a:ext>
            </a:extLst>
          </p:cNvPr>
          <p:cNvPicPr>
            <a:picLocks noChangeAspect="1"/>
          </p:cNvPicPr>
          <p:nvPr/>
        </p:nvPicPr>
        <p:blipFill>
          <a:blip r:embed="rId3"/>
          <a:stretch>
            <a:fillRect/>
          </a:stretch>
        </p:blipFill>
        <p:spPr>
          <a:xfrm>
            <a:off x="6654188" y="1438556"/>
            <a:ext cx="4882908" cy="5262282"/>
          </a:xfrm>
          <a:prstGeom prst="rect">
            <a:avLst/>
          </a:prstGeom>
          <a:ln w="12700">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0302105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marL="342900" indent="-342900" algn="l" defTabSz="457200" rtl="0" eaLnBrk="1" latinLnBrk="0" hangingPunct="1">
              <a:spcBef>
                <a:spcPct val="20000"/>
              </a:spcBef>
              <a:buFont typeface="Verdana"/>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Verdana"/>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Verdana"/>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Verdana"/>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Verdana"/>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Verdana"/>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Verdana"/>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Verdana"/>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Verdana"/>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dirty="0">
                <a:solidFill>
                  <a:srgbClr val="002060"/>
                </a:solidFill>
                <a:latin typeface="Verdana" panose="020B0604030504040204" pitchFamily="34" charset="0"/>
                <a:ea typeface="Verdana" panose="020B0604030504040204" pitchFamily="34" charset="0"/>
              </a:rPr>
              <a:t>Dependent Student Consent and Approval</a:t>
            </a:r>
            <a:endParaRPr kumimoji="0" lang="en-US" altLang="en-US" sz="3600" b="1" i="0" u="none" strike="noStrike" kern="1200" cap="none" spc="0" normalizeH="0" baseline="0" noProof="0" dirty="0">
              <a:ln>
                <a:noFill/>
              </a:ln>
              <a:solidFill>
                <a:srgbClr val="002060"/>
              </a:solidFill>
              <a:effectLst/>
              <a:uLnTx/>
              <a:uFillTx/>
              <a:latin typeface="Verdana" panose="020B0604030504040204" pitchFamily="34" charset="0"/>
              <a:ea typeface="Verdana" panose="020B0604030504040204" pitchFamily="34" charset="0"/>
            </a:endParaRPr>
          </a:p>
        </p:txBody>
      </p:sp>
      <p:pic>
        <p:nvPicPr>
          <p:cNvPr id="3" name="Picture 2" descr="Screenshot continuation of the consent page. Frequently asked questions appear, which the student can expand or collapse: who should provide consent, if a spouse has to provide consent if married and didn't file a joint tax return, what happens after consent is provided, what happens if consent is revoked, and what happens if consent is declined. Below that, there are buttons for the student to approve or decline their consent.">
            <a:extLst>
              <a:ext uri="{FF2B5EF4-FFF2-40B4-BE49-F238E27FC236}">
                <a16:creationId xmlns:a16="http://schemas.microsoft.com/office/drawing/2014/main" id="{8BC1AD0D-DE70-3653-78E1-9F2D7E5C87BB}"/>
              </a:ext>
            </a:extLst>
          </p:cNvPr>
          <p:cNvPicPr>
            <a:picLocks noChangeAspect="1"/>
          </p:cNvPicPr>
          <p:nvPr/>
        </p:nvPicPr>
        <p:blipFill>
          <a:blip r:embed="rId3"/>
          <a:stretch>
            <a:fillRect/>
          </a:stretch>
        </p:blipFill>
        <p:spPr>
          <a:xfrm>
            <a:off x="5776593" y="1558070"/>
            <a:ext cx="3437098" cy="5202775"/>
          </a:xfrm>
          <a:prstGeom prst="rect">
            <a:avLst/>
          </a:prstGeom>
          <a:ln w="12700">
            <a:solidFill>
              <a:schemeClr val="tx1"/>
            </a:solidFill>
          </a:ln>
          <a:effectLst>
            <a:outerShdw blurRad="50800" dist="38100" dir="2700000" algn="tl" rotWithShape="0">
              <a:prstClr val="black">
                <a:alpha val="40000"/>
              </a:prstClr>
            </a:outerShdw>
          </a:effectLst>
        </p:spPr>
      </p:pic>
      <p:sp>
        <p:nvSpPr>
          <p:cNvPr id="2" name="Oval 1">
            <a:extLst>
              <a:ext uri="{FF2B5EF4-FFF2-40B4-BE49-F238E27FC236}">
                <a16:creationId xmlns:a16="http://schemas.microsoft.com/office/drawing/2014/main" id="{BFCCED41-7C9D-2FE5-3C34-F0D461A52BEF}"/>
              </a:ext>
            </a:extLst>
          </p:cNvPr>
          <p:cNvSpPr/>
          <p:nvPr/>
        </p:nvSpPr>
        <p:spPr>
          <a:xfrm>
            <a:off x="7845246" y="6389389"/>
            <a:ext cx="1817916" cy="424543"/>
          </a:xfrm>
          <a:prstGeom prst="ellipse">
            <a:avLst/>
          </a:prstGeom>
          <a:noFill/>
          <a:ln w="57150">
            <a:solidFill>
              <a:srgbClr val="4AD1D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E40C340-CE08-B48D-74BA-3363CD43966E}"/>
              </a:ext>
            </a:extLst>
          </p:cNvPr>
          <p:cNvSpPr txBox="1"/>
          <p:nvPr/>
        </p:nvSpPr>
        <p:spPr>
          <a:xfrm>
            <a:off x="654902" y="2228671"/>
            <a:ext cx="4192519" cy="2677656"/>
          </a:xfrm>
          <a:prstGeom prst="rect">
            <a:avLst/>
          </a:prstGeom>
          <a:noFill/>
        </p:spPr>
        <p:txBody>
          <a:bodyPr wrap="square" rtlCol="0">
            <a:spAutoFit/>
          </a:bodyPr>
          <a:lstStyle/>
          <a:p>
            <a:pPr algn="ctr"/>
            <a:r>
              <a:rPr lang="en-US" sz="2800" dirty="0">
                <a:solidFill>
                  <a:srgbClr val="2683C6"/>
                </a:solidFill>
                <a:latin typeface="Verdana" panose="020B0604030504040204" pitchFamily="34" charset="0"/>
                <a:ea typeface="Verdana" panose="020B0604030504040204" pitchFamily="34" charset="0"/>
              </a:rPr>
              <a:t>No student consent/approval </a:t>
            </a:r>
            <a:br>
              <a:rPr lang="en-US" sz="2800" dirty="0">
                <a:solidFill>
                  <a:srgbClr val="2683C6"/>
                </a:solidFill>
                <a:latin typeface="Verdana" panose="020B0604030504040204" pitchFamily="34" charset="0"/>
                <a:ea typeface="Verdana" panose="020B0604030504040204" pitchFamily="34" charset="0"/>
              </a:rPr>
            </a:br>
            <a:r>
              <a:rPr lang="en-US" sz="2800" dirty="0">
                <a:solidFill>
                  <a:srgbClr val="2683C6"/>
                </a:solidFill>
                <a:latin typeface="Verdana" panose="020B0604030504040204" pitchFamily="34" charset="0"/>
                <a:ea typeface="Verdana" panose="020B0604030504040204" pitchFamily="34" charset="0"/>
              </a:rPr>
              <a:t>=</a:t>
            </a:r>
            <a:br>
              <a:rPr lang="en-US" sz="2800" dirty="0">
                <a:solidFill>
                  <a:srgbClr val="2683C6"/>
                </a:solidFill>
                <a:latin typeface="Verdana" panose="020B0604030504040204" pitchFamily="34" charset="0"/>
                <a:ea typeface="Verdana" panose="020B0604030504040204" pitchFamily="34" charset="0"/>
              </a:rPr>
            </a:br>
            <a:r>
              <a:rPr lang="en-US" sz="2800" dirty="0">
                <a:solidFill>
                  <a:srgbClr val="2683C6"/>
                </a:solidFill>
                <a:latin typeface="Verdana" panose="020B0604030504040204" pitchFamily="34" charset="0"/>
                <a:ea typeface="Verdana" panose="020B0604030504040204" pitchFamily="34" charset="0"/>
              </a:rPr>
              <a:t>NO SAI is generated which means no Federal AID</a:t>
            </a:r>
          </a:p>
        </p:txBody>
      </p:sp>
    </p:spTree>
    <p:extLst>
      <p:ext uri="{BB962C8B-B14F-4D97-AF65-F5344CB8AC3E}">
        <p14:creationId xmlns:p14="http://schemas.microsoft.com/office/powerpoint/2010/main" val="239244790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marL="342900" indent="-342900" algn="l" defTabSz="457200" rtl="0" eaLnBrk="1" latinLnBrk="0" hangingPunct="1">
              <a:spcBef>
                <a:spcPct val="20000"/>
              </a:spcBef>
              <a:buFont typeface="Verdana"/>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Verdana"/>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Verdana"/>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Verdana"/>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Verdana"/>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Verdana"/>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Verdana"/>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Verdana"/>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Verdana"/>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dirty="0">
                <a:solidFill>
                  <a:srgbClr val="002060"/>
                </a:solidFill>
                <a:latin typeface="Verdana" panose="020B0604030504040204" pitchFamily="34" charset="0"/>
                <a:ea typeface="Verdana" panose="020B0604030504040204" pitchFamily="34" charset="0"/>
              </a:rPr>
              <a:t>Dependent Personal Circumstances</a:t>
            </a:r>
            <a:endParaRPr kumimoji="0" lang="en-US" altLang="en-US" sz="3600" b="1" i="0" u="none" strike="noStrike" kern="1200" cap="none" spc="0" normalizeH="0" baseline="0" noProof="0" dirty="0">
              <a:ln>
                <a:noFill/>
              </a:ln>
              <a:solidFill>
                <a:srgbClr val="002060"/>
              </a:solidFill>
              <a:effectLst/>
              <a:uLnTx/>
              <a:uFillTx/>
              <a:latin typeface="Verdana" panose="020B0604030504040204" pitchFamily="34" charset="0"/>
              <a:ea typeface="Verdana" panose="020B0604030504040204" pitchFamily="34" charset="0"/>
            </a:endParaRPr>
          </a:p>
        </p:txBody>
      </p:sp>
      <p:sp>
        <p:nvSpPr>
          <p:cNvPr id="2" name="TextBox 1">
            <a:extLst>
              <a:ext uri="{FF2B5EF4-FFF2-40B4-BE49-F238E27FC236}">
                <a16:creationId xmlns:a16="http://schemas.microsoft.com/office/drawing/2014/main" id="{27BF51A3-899D-79AA-4FAF-B5D9AE42B132}"/>
              </a:ext>
            </a:extLst>
          </p:cNvPr>
          <p:cNvSpPr txBox="1"/>
          <p:nvPr/>
        </p:nvSpPr>
        <p:spPr>
          <a:xfrm>
            <a:off x="654904" y="2660838"/>
            <a:ext cx="3895062" cy="22336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sz="2400" dirty="0">
                <a:solidFill>
                  <a:srgbClr val="2683C6"/>
                </a:solidFill>
                <a:latin typeface="Verdana" panose="020B0604030504040204" pitchFamily="34" charset="0"/>
                <a:ea typeface="Verdana" panose="020B0604030504040204" pitchFamily="34" charset="0"/>
                <a:cs typeface="Calibri"/>
              </a:rPr>
              <a:t>This is the first page within the Student Personal Circumstances section. </a:t>
            </a:r>
            <a:endParaRPr lang="en-US" sz="2400" dirty="0">
              <a:solidFill>
                <a:srgbClr val="2683C6"/>
              </a:solidFill>
              <a:latin typeface="Verdana" panose="020B0604030504040204" pitchFamily="34" charset="0"/>
              <a:ea typeface="Verdana" panose="020B0604030504040204" pitchFamily="34" charset="0"/>
            </a:endParaRPr>
          </a:p>
        </p:txBody>
      </p:sp>
      <p:pic>
        <p:nvPicPr>
          <p:cNvPr id="3" name="Picture 2" descr="Screenshot of the introduction page to the Personal Circumstances section. The student is reminded that the information they provide can affect the amount of financial aid they receive and that additional information may be required based on the answers given. ">
            <a:extLst>
              <a:ext uri="{FF2B5EF4-FFF2-40B4-BE49-F238E27FC236}">
                <a16:creationId xmlns:a16="http://schemas.microsoft.com/office/drawing/2014/main" id="{7BEA759F-7AE7-FDB1-711D-CC88675D26E0}"/>
              </a:ext>
            </a:extLst>
          </p:cNvPr>
          <p:cNvPicPr>
            <a:picLocks noChangeAspect="1"/>
          </p:cNvPicPr>
          <p:nvPr/>
        </p:nvPicPr>
        <p:blipFill>
          <a:blip r:embed="rId3"/>
          <a:stretch>
            <a:fillRect/>
          </a:stretch>
        </p:blipFill>
        <p:spPr>
          <a:xfrm>
            <a:off x="4979625" y="2660838"/>
            <a:ext cx="6897698" cy="2906671"/>
          </a:xfrm>
          <a:prstGeom prst="rect">
            <a:avLst/>
          </a:prstGeom>
          <a:ln w="12700">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6159620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marL="342900" indent="-342900" algn="l" defTabSz="457200" rtl="0" eaLnBrk="1" latinLnBrk="0" hangingPunct="1">
              <a:spcBef>
                <a:spcPct val="20000"/>
              </a:spcBef>
              <a:buFont typeface="Verdana"/>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Verdana"/>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Verdana"/>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Verdana"/>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Verdana"/>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Verdana"/>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Verdana"/>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Verdana"/>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Verdana"/>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dirty="0">
                <a:solidFill>
                  <a:srgbClr val="002060"/>
                </a:solidFill>
                <a:latin typeface="Verdana" panose="020B0604030504040204" pitchFamily="34" charset="0"/>
                <a:ea typeface="Verdana" panose="020B0604030504040204" pitchFamily="34" charset="0"/>
              </a:rPr>
              <a:t>Dependent Student Marital Status</a:t>
            </a:r>
            <a:endParaRPr kumimoji="0" lang="en-US" altLang="en-US" sz="3600" b="1" i="0" u="none" strike="noStrike" kern="1200" cap="none" spc="0" normalizeH="0" baseline="0" noProof="0" dirty="0">
              <a:ln>
                <a:noFill/>
              </a:ln>
              <a:solidFill>
                <a:srgbClr val="002060"/>
              </a:solidFill>
              <a:effectLst/>
              <a:uLnTx/>
              <a:uFillTx/>
              <a:latin typeface="Verdana" panose="020B0604030504040204" pitchFamily="34" charset="0"/>
              <a:ea typeface="Verdana" panose="020B0604030504040204" pitchFamily="34" charset="0"/>
            </a:endParaRPr>
          </a:p>
        </p:txBody>
      </p:sp>
      <p:sp>
        <p:nvSpPr>
          <p:cNvPr id="2" name="TextBox 1">
            <a:extLst>
              <a:ext uri="{FF2B5EF4-FFF2-40B4-BE49-F238E27FC236}">
                <a16:creationId xmlns:a16="http://schemas.microsoft.com/office/drawing/2014/main" id="{DDC2859A-6151-554A-BC79-19A4D9EE3DE3}"/>
              </a:ext>
            </a:extLst>
          </p:cNvPr>
          <p:cNvSpPr txBox="1"/>
          <p:nvPr/>
        </p:nvSpPr>
        <p:spPr>
          <a:xfrm>
            <a:off x="654904" y="2589186"/>
            <a:ext cx="3009694" cy="16796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sz="2400" dirty="0">
                <a:solidFill>
                  <a:srgbClr val="2683C6"/>
                </a:solidFill>
                <a:latin typeface="Verdana" panose="020B0604030504040204" pitchFamily="34" charset="0"/>
                <a:ea typeface="Verdana" panose="020B0604030504040204" pitchFamily="34" charset="0"/>
                <a:cs typeface="Calibri"/>
              </a:rPr>
              <a:t>The student is asked about their marital status. </a:t>
            </a:r>
            <a:endParaRPr lang="en-US" sz="2400" dirty="0">
              <a:solidFill>
                <a:srgbClr val="2683C6"/>
              </a:solidFill>
              <a:latin typeface="Verdana" panose="020B0604030504040204" pitchFamily="34" charset="0"/>
              <a:ea typeface="Verdana" panose="020B0604030504040204" pitchFamily="34" charset="0"/>
            </a:endParaRPr>
          </a:p>
        </p:txBody>
      </p:sp>
      <p:pic>
        <p:nvPicPr>
          <p:cNvPr id="3" name="Picture 2" descr="Screenshot of the first page of the Personal Circumstances section, which asks the student to select their marital status: “Single (never married),” “Married (not separated),” “Remarried,” “Separated,” “Divorced,” or “Widowed.” ">
            <a:extLst>
              <a:ext uri="{FF2B5EF4-FFF2-40B4-BE49-F238E27FC236}">
                <a16:creationId xmlns:a16="http://schemas.microsoft.com/office/drawing/2014/main" id="{E0453DEC-A64D-1AA1-C616-B0B8B4D537A8}"/>
              </a:ext>
            </a:extLst>
          </p:cNvPr>
          <p:cNvPicPr>
            <a:picLocks noChangeAspect="1"/>
          </p:cNvPicPr>
          <p:nvPr/>
        </p:nvPicPr>
        <p:blipFill>
          <a:blip r:embed="rId3"/>
          <a:stretch>
            <a:fillRect/>
          </a:stretch>
        </p:blipFill>
        <p:spPr>
          <a:xfrm>
            <a:off x="3960450" y="1726030"/>
            <a:ext cx="7929575" cy="4974401"/>
          </a:xfrm>
          <a:prstGeom prst="rect">
            <a:avLst/>
          </a:prstGeom>
          <a:ln w="12700">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5792586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77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marL="342900" indent="-342900" algn="l" defTabSz="457200" rtl="0" eaLnBrk="1" latinLnBrk="0" hangingPunct="1">
              <a:spcBef>
                <a:spcPct val="20000"/>
              </a:spcBef>
              <a:buFont typeface="Verdana"/>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Verdana"/>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Verdana"/>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Verdana"/>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Verdana"/>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Verdana"/>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Verdana"/>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Verdana"/>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Verdana"/>
              <a:buChar char="•"/>
              <a:defRPr sz="2000" kern="1200">
                <a:solidFill>
                  <a:schemeClr val="tx1"/>
                </a:solidFill>
                <a:latin typeface="+mn-lt"/>
                <a:ea typeface="+mn-ea"/>
                <a:cs typeface="+mn-cs"/>
              </a:defRPr>
            </a:lvl9pPr>
          </a:lstStyle>
          <a:p>
            <a:pPr marL="0" indent="0">
              <a:lnSpc>
                <a:spcPct val="100000"/>
              </a:lnSpc>
              <a:buNone/>
              <a:defRPr/>
            </a:pPr>
            <a:r>
              <a:rPr lang="en-US" altLang="en-US" cap="none" spc="0" dirty="0">
                <a:solidFill>
                  <a:srgbClr val="002060"/>
                </a:solidFill>
                <a:latin typeface="Verdana" panose="020B0604030504040204" pitchFamily="34" charset="0"/>
                <a:ea typeface="Verdana" panose="020B0604030504040204" pitchFamily="34" charset="0"/>
              </a:rPr>
              <a:t>Dependent Student College or Career School Plans</a:t>
            </a:r>
            <a:endParaRPr kumimoji="0" lang="en-US" altLang="en-US" b="1" i="0" u="none" strike="noStrike" kern="1200" cap="none" spc="0" normalizeH="0" baseline="0" noProof="0" dirty="0">
              <a:ln>
                <a:noFill/>
              </a:ln>
              <a:solidFill>
                <a:srgbClr val="002060"/>
              </a:solidFill>
              <a:effectLst/>
              <a:uLnTx/>
              <a:uFillTx/>
              <a:latin typeface="Verdana" panose="020B0604030504040204" pitchFamily="34" charset="0"/>
              <a:ea typeface="Verdana" panose="020B0604030504040204" pitchFamily="34" charset="0"/>
            </a:endParaRPr>
          </a:p>
        </p:txBody>
      </p:sp>
      <p:sp>
        <p:nvSpPr>
          <p:cNvPr id="2" name="TextBox 1">
            <a:extLst>
              <a:ext uri="{FF2B5EF4-FFF2-40B4-BE49-F238E27FC236}">
                <a16:creationId xmlns:a16="http://schemas.microsoft.com/office/drawing/2014/main" id="{948FDD7F-AFEE-CA61-7555-AD8002018BCB}"/>
              </a:ext>
            </a:extLst>
          </p:cNvPr>
          <p:cNvSpPr txBox="1"/>
          <p:nvPr/>
        </p:nvSpPr>
        <p:spPr>
          <a:xfrm>
            <a:off x="472646" y="2084593"/>
            <a:ext cx="4420290" cy="37805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rtl="0">
              <a:lnSpc>
                <a:spcPct val="150000"/>
              </a:lnSpc>
              <a:buFont typeface="Wingdings" panose="05000000000000000000" pitchFamily="2" charset="2"/>
              <a:buChar char="§"/>
            </a:pPr>
            <a:r>
              <a:rPr lang="en-US" dirty="0">
                <a:solidFill>
                  <a:srgbClr val="2683C6"/>
                </a:solidFill>
                <a:latin typeface="Verdana" panose="020B0604030504040204" pitchFamily="34" charset="0"/>
                <a:ea typeface="Verdana" panose="020B0604030504040204" pitchFamily="34" charset="0"/>
                <a:cs typeface="Verdana" panose="020B0604020202020204" pitchFamily="34" charset="0"/>
              </a:rPr>
              <a:t>The student is asked about their college grade level for the 2024–25 school year and if they will have their first bachelor’s degree. </a:t>
            </a:r>
          </a:p>
          <a:p>
            <a:pPr marL="285750" indent="-285750" rtl="0">
              <a:lnSpc>
                <a:spcPct val="150000"/>
              </a:lnSpc>
              <a:buFont typeface="Wingdings" panose="05000000000000000000" pitchFamily="2" charset="2"/>
              <a:buChar char="§"/>
            </a:pPr>
            <a:endParaRPr lang="en-US" dirty="0">
              <a:solidFill>
                <a:srgbClr val="2683C6"/>
              </a:solidFill>
              <a:latin typeface="Verdana" panose="020B0604030504040204" pitchFamily="34" charset="0"/>
              <a:ea typeface="Verdana" panose="020B0604030504040204" pitchFamily="34" charset="0"/>
              <a:cs typeface="Verdana" panose="020B0604020202020204" pitchFamily="34" charset="0"/>
            </a:endParaRPr>
          </a:p>
          <a:p>
            <a:pPr marL="285750" indent="-285750" rtl="0">
              <a:lnSpc>
                <a:spcPct val="150000"/>
              </a:lnSpc>
              <a:buFont typeface="Wingdings" panose="05000000000000000000" pitchFamily="2" charset="2"/>
              <a:buChar char="§"/>
            </a:pPr>
            <a:r>
              <a:rPr lang="en-US" dirty="0">
                <a:solidFill>
                  <a:srgbClr val="2683C6"/>
                </a:solidFill>
                <a:latin typeface="Verdana" panose="020B0604030504040204" pitchFamily="34" charset="0"/>
                <a:ea typeface="Verdana" panose="020B0604030504040204" pitchFamily="34" charset="0"/>
                <a:cs typeface="Verdana" panose="020B0604020202020204" pitchFamily="34" charset="0"/>
              </a:rPr>
              <a:t>The student selects that they will be a "First Year (freshman)" and that they will not have their first bachelor’s degree. </a:t>
            </a:r>
          </a:p>
        </p:txBody>
      </p:sp>
      <p:pic>
        <p:nvPicPr>
          <p:cNvPr id="13314" name="Picture 2" descr="Screenshot continuation of the Student Personal Circumstances section, which asks the student what college grade level they will be beginning in the 2024–25 school year. Below that, the student is asked if they will have their first bachelor’s degree when the school year begins.">
            <a:extLst>
              <a:ext uri="{FF2B5EF4-FFF2-40B4-BE49-F238E27FC236}">
                <a16:creationId xmlns:a16="http://schemas.microsoft.com/office/drawing/2014/main" id="{7D40A8E4-3D9F-8438-C7D3-A3AE694F5E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2936" y="1743070"/>
            <a:ext cx="7134101" cy="4723991"/>
          </a:xfrm>
          <a:prstGeom prst="rect">
            <a:avLst/>
          </a:prstGeom>
          <a:noFill/>
          <a:ln w="12700">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69220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0FEE1-6710-6B22-8452-9D1329E77EC5}"/>
              </a:ext>
            </a:extLst>
          </p:cNvPr>
          <p:cNvSpPr>
            <a:spLocks noGrp="1"/>
          </p:cNvSpPr>
          <p:nvPr>
            <p:ph type="title"/>
          </p:nvPr>
        </p:nvSpPr>
        <p:spPr/>
        <p:txBody>
          <a:bodyPr>
            <a:normAutofit/>
          </a:bodyPr>
          <a:lstStyle/>
          <a:p>
            <a:r>
              <a:rPr lang="en-US" sz="3200" dirty="0"/>
              <a:t>Changes for 2024-2025</a:t>
            </a:r>
          </a:p>
        </p:txBody>
      </p:sp>
      <p:sp>
        <p:nvSpPr>
          <p:cNvPr id="3" name="Content Placeholder 2">
            <a:extLst>
              <a:ext uri="{FF2B5EF4-FFF2-40B4-BE49-F238E27FC236}">
                <a16:creationId xmlns:a16="http://schemas.microsoft.com/office/drawing/2014/main" id="{C9AB9848-96F8-653D-FD26-9E89167B46BF}"/>
              </a:ext>
            </a:extLst>
          </p:cNvPr>
          <p:cNvSpPr>
            <a:spLocks noGrp="1"/>
          </p:cNvSpPr>
          <p:nvPr>
            <p:ph idx="1"/>
          </p:nvPr>
        </p:nvSpPr>
        <p:spPr>
          <a:xfrm>
            <a:off x="581192" y="2180496"/>
            <a:ext cx="11029615" cy="4522145"/>
          </a:xfrm>
        </p:spPr>
        <p:txBody>
          <a:bodyPr>
            <a:normAutofit/>
          </a:bodyPr>
          <a:lstStyle/>
          <a:p>
            <a:pPr marL="0" indent="0">
              <a:buNone/>
            </a:pPr>
            <a:r>
              <a:rPr lang="en-US" dirty="0"/>
              <a:t>FAFSA will not be released until December 2023</a:t>
            </a:r>
          </a:p>
          <a:p>
            <a:endParaRPr lang="en-US" sz="1050" dirty="0"/>
          </a:p>
          <a:p>
            <a:pPr marL="396875" indent="-304800"/>
            <a:r>
              <a:rPr lang="en-US" sz="2400" dirty="0"/>
              <a:t>The massive overhaul of the 2024-2025 form and process will delay the opening of the FAFSA until some date in December.</a:t>
            </a:r>
            <a:br>
              <a:rPr lang="en-US" sz="2400" dirty="0"/>
            </a:br>
            <a:endParaRPr lang="en-US" sz="1050" dirty="0"/>
          </a:p>
          <a:p>
            <a:pPr marL="396875" indent="-304800"/>
            <a:r>
              <a:rPr lang="en-US" sz="2400" dirty="0"/>
              <a:t>Encourage students to check on updated FAFSA priority deadlines at colleges.</a:t>
            </a:r>
            <a:br>
              <a:rPr lang="en-US" sz="2400" dirty="0"/>
            </a:br>
            <a:endParaRPr lang="en-US" sz="1050" dirty="0"/>
          </a:p>
          <a:p>
            <a:pPr marL="396875" indent="-304800"/>
            <a:r>
              <a:rPr lang="en-US" sz="2400" dirty="0"/>
              <a:t>FAFSA completion events should begin in early January.</a:t>
            </a:r>
            <a:br>
              <a:rPr lang="en-US" sz="2400" dirty="0"/>
            </a:br>
            <a:endParaRPr lang="en-US" sz="1050" dirty="0"/>
          </a:p>
          <a:p>
            <a:pPr marL="396875" indent="-304800"/>
            <a:r>
              <a:rPr lang="en-US" sz="2400" dirty="0"/>
              <a:t>Creates a condensed timeframe for FAFSA submission, FAFSA Submission Summary review, verification and aid offer review.</a:t>
            </a:r>
          </a:p>
        </p:txBody>
      </p:sp>
    </p:spTree>
    <p:extLst>
      <p:ext uri="{BB962C8B-B14F-4D97-AF65-F5344CB8AC3E}">
        <p14:creationId xmlns:p14="http://schemas.microsoft.com/office/powerpoint/2010/main" val="352998790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marL="342900" indent="-342900" algn="l" defTabSz="457200" rtl="0" eaLnBrk="1" latinLnBrk="0" hangingPunct="1">
              <a:spcBef>
                <a:spcPct val="20000"/>
              </a:spcBef>
              <a:buFont typeface="Verdana"/>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Verdana"/>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Verdana"/>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Verdana"/>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Verdana"/>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Verdana"/>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Verdana"/>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Verdana"/>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Verdana"/>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dirty="0">
                <a:solidFill>
                  <a:srgbClr val="002060"/>
                </a:solidFill>
                <a:latin typeface="Verdana" panose="020B0604030504040204" pitchFamily="34" charset="0"/>
                <a:ea typeface="Verdana" panose="020B0604030504040204" pitchFamily="34" charset="0"/>
              </a:rPr>
              <a:t>Dependent Student Personal Circumstances</a:t>
            </a:r>
            <a:endParaRPr kumimoji="0" lang="en-US" altLang="en-US" sz="3600" b="1" i="0" u="none" strike="noStrike" kern="1200" cap="none" spc="0" normalizeH="0" baseline="0" noProof="0" dirty="0">
              <a:ln>
                <a:noFill/>
              </a:ln>
              <a:solidFill>
                <a:srgbClr val="002060"/>
              </a:solidFill>
              <a:effectLst/>
              <a:uLnTx/>
              <a:uFillTx/>
              <a:latin typeface="Verdana" panose="020B0604030504040204" pitchFamily="34" charset="0"/>
              <a:ea typeface="Verdana" panose="020B0604030504040204" pitchFamily="34" charset="0"/>
            </a:endParaRPr>
          </a:p>
        </p:txBody>
      </p:sp>
      <p:sp>
        <p:nvSpPr>
          <p:cNvPr id="2" name="TextBox 1">
            <a:extLst>
              <a:ext uri="{FF2B5EF4-FFF2-40B4-BE49-F238E27FC236}">
                <a16:creationId xmlns:a16="http://schemas.microsoft.com/office/drawing/2014/main" id="{B53726E0-5C6E-1532-299D-65CCADD70E88}"/>
              </a:ext>
            </a:extLst>
          </p:cNvPr>
          <p:cNvSpPr txBox="1"/>
          <p:nvPr/>
        </p:nvSpPr>
        <p:spPr>
          <a:xfrm>
            <a:off x="687955" y="2312187"/>
            <a:ext cx="3844886" cy="22336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sz="2400" dirty="0">
                <a:solidFill>
                  <a:srgbClr val="2683C6"/>
                </a:solidFill>
                <a:latin typeface="Verdana" panose="020B0604030504040204" pitchFamily="34" charset="0"/>
                <a:ea typeface="Verdana" panose="020B0604030504040204" pitchFamily="34" charset="0"/>
                <a:cs typeface="Verdana" panose="020B0604020202020204" pitchFamily="34" charset="0"/>
              </a:rPr>
              <a:t>The student is asked if any of the listed personal circumstances apply to them. </a:t>
            </a:r>
          </a:p>
        </p:txBody>
      </p:sp>
      <p:pic>
        <p:nvPicPr>
          <p:cNvPr id="6" name="Picture 5" descr="Screenshot continuation of the Personal Circumstances section, which lists a series of statements for the student to select all that apply. These statements include military status, having children or other dependents, and dependency status (orphan, ward of the state, foster care, emancipated minor, and/or under a guardianship). ">
            <a:extLst>
              <a:ext uri="{FF2B5EF4-FFF2-40B4-BE49-F238E27FC236}">
                <a16:creationId xmlns:a16="http://schemas.microsoft.com/office/drawing/2014/main" id="{14412A07-009D-7269-1D32-D2544CAA0999}"/>
              </a:ext>
            </a:extLst>
          </p:cNvPr>
          <p:cNvPicPr>
            <a:picLocks noChangeAspect="1"/>
          </p:cNvPicPr>
          <p:nvPr/>
        </p:nvPicPr>
        <p:blipFill>
          <a:blip r:embed="rId3"/>
          <a:stretch>
            <a:fillRect/>
          </a:stretch>
        </p:blipFill>
        <p:spPr>
          <a:xfrm>
            <a:off x="4869455" y="1456453"/>
            <a:ext cx="6634590" cy="5282628"/>
          </a:xfrm>
          <a:prstGeom prst="rect">
            <a:avLst/>
          </a:prstGeom>
          <a:ln w="12700">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9112345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marL="342900" indent="-342900" algn="l" defTabSz="457200" rtl="0" eaLnBrk="1" latinLnBrk="0" hangingPunct="1">
              <a:spcBef>
                <a:spcPct val="20000"/>
              </a:spcBef>
              <a:buFont typeface="Verdana"/>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Verdana"/>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Verdana"/>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Verdana"/>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Verdana"/>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Verdana"/>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Verdana"/>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Verdana"/>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Verdana"/>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dirty="0">
                <a:solidFill>
                  <a:srgbClr val="002060"/>
                </a:solidFill>
                <a:latin typeface="Verdana" panose="020B0604030504040204" pitchFamily="34" charset="0"/>
                <a:ea typeface="Verdana" panose="020B0604030504040204" pitchFamily="34" charset="0"/>
              </a:rPr>
              <a:t>Dependent Student Other Circumstances</a:t>
            </a:r>
            <a:endParaRPr kumimoji="0" lang="en-US" altLang="en-US" sz="3600" b="1" i="0" u="none" strike="noStrike" kern="1200" cap="none" spc="0" normalizeH="0" baseline="0" noProof="0" dirty="0">
              <a:ln>
                <a:noFill/>
              </a:ln>
              <a:solidFill>
                <a:srgbClr val="002060"/>
              </a:solidFill>
              <a:effectLst/>
              <a:uLnTx/>
              <a:uFillTx/>
              <a:latin typeface="Verdana" panose="020B0604030504040204" pitchFamily="34" charset="0"/>
              <a:ea typeface="Verdana" panose="020B0604030504040204" pitchFamily="34" charset="0"/>
            </a:endParaRPr>
          </a:p>
        </p:txBody>
      </p:sp>
      <p:sp>
        <p:nvSpPr>
          <p:cNvPr id="2" name="TextBox 1">
            <a:extLst>
              <a:ext uri="{FF2B5EF4-FFF2-40B4-BE49-F238E27FC236}">
                <a16:creationId xmlns:a16="http://schemas.microsoft.com/office/drawing/2014/main" id="{7C63A962-3FE5-F09E-5F60-239DD29A36B8}"/>
              </a:ext>
            </a:extLst>
          </p:cNvPr>
          <p:cNvSpPr txBox="1"/>
          <p:nvPr/>
        </p:nvSpPr>
        <p:spPr>
          <a:xfrm>
            <a:off x="773117" y="1585476"/>
            <a:ext cx="11345973" cy="10395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sz="2200" dirty="0">
                <a:solidFill>
                  <a:srgbClr val="2683C6"/>
                </a:solidFill>
                <a:latin typeface="Verdana" panose="020B0604030504040204" pitchFamily="34" charset="0"/>
                <a:ea typeface="Verdana" panose="020B0604030504040204" pitchFamily="34" charset="0"/>
                <a:cs typeface="Calibri"/>
              </a:rPr>
              <a:t>The student is asked if they were homeless or at risk of being homeless. The student selects "No."</a:t>
            </a:r>
            <a:endParaRPr lang="en-US" sz="2200" dirty="0">
              <a:solidFill>
                <a:srgbClr val="2683C6"/>
              </a:solidFill>
              <a:latin typeface="Verdana" panose="020B0604030504040204" pitchFamily="34" charset="0"/>
              <a:ea typeface="Verdana" panose="020B0604030504040204" pitchFamily="34" charset="0"/>
            </a:endParaRPr>
          </a:p>
        </p:txBody>
      </p:sp>
      <p:pic>
        <p:nvPicPr>
          <p:cNvPr id="14338" name="Picture 2" descr="Screenshot continuation of the Personal Circumstances section, which asks the student if they were homeless or self-supporting and at risk for homelessness on or after July 1, 2023.">
            <a:extLst>
              <a:ext uri="{FF2B5EF4-FFF2-40B4-BE49-F238E27FC236}">
                <a16:creationId xmlns:a16="http://schemas.microsoft.com/office/drawing/2014/main" id="{EE9666DE-52AE-F656-A1C4-CA975B9217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9601" y="2754015"/>
            <a:ext cx="10252798" cy="3929819"/>
          </a:xfrm>
          <a:prstGeom prst="rect">
            <a:avLst/>
          </a:prstGeom>
          <a:noFill/>
          <a:ln w="12700">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595909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marL="342900" indent="-342900" algn="l" defTabSz="457200" rtl="0" eaLnBrk="1" latinLnBrk="0" hangingPunct="1">
              <a:spcBef>
                <a:spcPct val="20000"/>
              </a:spcBef>
              <a:buFont typeface="Verdana"/>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Verdana"/>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Verdana"/>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Verdana"/>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Verdana"/>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Verdana"/>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Verdana"/>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Verdana"/>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Verdana"/>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dirty="0">
                <a:solidFill>
                  <a:srgbClr val="002060"/>
                </a:solidFill>
                <a:latin typeface="Verdana" panose="020B0604030504040204" pitchFamily="34" charset="0"/>
                <a:ea typeface="Verdana" panose="020B0604030504040204" pitchFamily="34" charset="0"/>
              </a:rPr>
              <a:t>Dependent Student Unusual Circumstances</a:t>
            </a:r>
            <a:endParaRPr kumimoji="0" lang="en-US" altLang="en-US" sz="3600" b="1" i="0" u="none" strike="noStrike" kern="1200" cap="none" spc="0" normalizeH="0" baseline="0" noProof="0" dirty="0">
              <a:ln>
                <a:noFill/>
              </a:ln>
              <a:solidFill>
                <a:srgbClr val="002060"/>
              </a:solidFill>
              <a:effectLst/>
              <a:uLnTx/>
              <a:uFillTx/>
              <a:latin typeface="Verdana" panose="020B0604030504040204" pitchFamily="34" charset="0"/>
              <a:ea typeface="Verdana" panose="020B0604030504040204" pitchFamily="34" charset="0"/>
            </a:endParaRPr>
          </a:p>
        </p:txBody>
      </p:sp>
      <p:sp>
        <p:nvSpPr>
          <p:cNvPr id="2" name="TextBox 1">
            <a:extLst>
              <a:ext uri="{FF2B5EF4-FFF2-40B4-BE49-F238E27FC236}">
                <a16:creationId xmlns:a16="http://schemas.microsoft.com/office/drawing/2014/main" id="{821274AF-25DA-3423-B109-B04FE17C3957}"/>
              </a:ext>
            </a:extLst>
          </p:cNvPr>
          <p:cNvSpPr txBox="1"/>
          <p:nvPr/>
        </p:nvSpPr>
        <p:spPr>
          <a:xfrm>
            <a:off x="529448" y="2035188"/>
            <a:ext cx="4391100" cy="27876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sz="2400" dirty="0">
                <a:solidFill>
                  <a:srgbClr val="2683C6"/>
                </a:solidFill>
                <a:latin typeface="Verdana" panose="020B0604030504040204" pitchFamily="34" charset="0"/>
                <a:ea typeface="Verdana" panose="020B0604030504040204" pitchFamily="34" charset="0"/>
                <a:cs typeface="Calibri"/>
              </a:rPr>
              <a:t>The student is asked if unusual circumstances prevent them from contacting their parent(s). The student selects "No."</a:t>
            </a:r>
            <a:endParaRPr lang="en-US" sz="2400" dirty="0">
              <a:solidFill>
                <a:srgbClr val="2683C6"/>
              </a:solidFill>
              <a:latin typeface="Verdana" panose="020B0604030504040204" pitchFamily="34" charset="0"/>
              <a:ea typeface="Verdana" panose="020B0604030504040204" pitchFamily="34" charset="0"/>
            </a:endParaRPr>
          </a:p>
        </p:txBody>
      </p:sp>
      <p:pic>
        <p:nvPicPr>
          <p:cNvPr id="3" name="Picture 2" descr="Screenshot continuation of the Personal Circumstances section, which asks the student if unusual circumstances prevent them from contacting their parents or if contacting the parents would pose a risk to the student. These circumstances include abusive home, being abandoned, refugee or asylee status, human trafficking, and incarceration. ">
            <a:extLst>
              <a:ext uri="{FF2B5EF4-FFF2-40B4-BE49-F238E27FC236}">
                <a16:creationId xmlns:a16="http://schemas.microsoft.com/office/drawing/2014/main" id="{03AA8C33-725C-4C28-706B-02408783F89B}"/>
              </a:ext>
            </a:extLst>
          </p:cNvPr>
          <p:cNvPicPr>
            <a:picLocks noChangeAspect="1"/>
          </p:cNvPicPr>
          <p:nvPr/>
        </p:nvPicPr>
        <p:blipFill>
          <a:blip r:embed="rId3"/>
          <a:stretch>
            <a:fillRect/>
          </a:stretch>
        </p:blipFill>
        <p:spPr>
          <a:xfrm>
            <a:off x="4818986" y="1681470"/>
            <a:ext cx="6843566" cy="4827225"/>
          </a:xfrm>
          <a:prstGeom prst="rect">
            <a:avLst/>
          </a:prstGeom>
          <a:ln w="12700">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1303151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8351"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marL="342900" indent="-342900" algn="l" defTabSz="457200" rtl="0" eaLnBrk="1" latinLnBrk="0" hangingPunct="1">
              <a:spcBef>
                <a:spcPct val="20000"/>
              </a:spcBef>
              <a:buFont typeface="Verdana"/>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Verdana"/>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Verdana"/>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Verdana"/>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Verdana"/>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Verdana"/>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Verdana"/>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Verdana"/>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Verdana"/>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dirty="0">
                <a:solidFill>
                  <a:srgbClr val="002060"/>
                </a:solidFill>
                <a:latin typeface="Verdana" panose="020B0604030504040204" pitchFamily="34" charset="0"/>
              </a:rPr>
              <a:t>Dependent Student: Parent Refusal Questions</a:t>
            </a:r>
            <a:endParaRPr kumimoji="0" lang="en-US" altLang="en-US" sz="3600" b="1" i="0" u="none" strike="noStrike" kern="1200" cap="none" spc="0" normalizeH="0" baseline="0" noProof="0" dirty="0">
              <a:ln>
                <a:noFill/>
              </a:ln>
              <a:solidFill>
                <a:srgbClr val="002060"/>
              </a:solidFill>
              <a:effectLst/>
              <a:uLnTx/>
              <a:uFillTx/>
              <a:latin typeface="Verdana" panose="020B0604030504040204" pitchFamily="34" charset="0"/>
              <a:ea typeface="+mn-ea"/>
              <a:cs typeface="+mn-cs"/>
            </a:endParaRPr>
          </a:p>
        </p:txBody>
      </p:sp>
      <p:sp>
        <p:nvSpPr>
          <p:cNvPr id="2" name="TextBox 1">
            <a:extLst>
              <a:ext uri="{FF2B5EF4-FFF2-40B4-BE49-F238E27FC236}">
                <a16:creationId xmlns:a16="http://schemas.microsoft.com/office/drawing/2014/main" id="{89D20F23-A487-24A8-0260-AF5C7CDB59B1}"/>
              </a:ext>
            </a:extLst>
          </p:cNvPr>
          <p:cNvSpPr txBox="1"/>
          <p:nvPr/>
        </p:nvSpPr>
        <p:spPr>
          <a:xfrm>
            <a:off x="668352" y="1628759"/>
            <a:ext cx="4972284" cy="46760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rtl="0">
              <a:lnSpc>
                <a:spcPct val="150000"/>
              </a:lnSpc>
              <a:buFont typeface="Wingdings" panose="05000000000000000000" pitchFamily="2" charset="2"/>
              <a:buChar char="§"/>
            </a:pPr>
            <a:r>
              <a:rPr lang="en-US" dirty="0">
                <a:solidFill>
                  <a:srgbClr val="2683C6"/>
                </a:solidFill>
                <a:latin typeface="Verdana" panose="020B0604030504040204" pitchFamily="34" charset="0"/>
                <a:ea typeface="Verdana" panose="020B0604030504040204" pitchFamily="34" charset="0"/>
                <a:cs typeface="Verdana" panose="020B0604020202020204" pitchFamily="34" charset="0"/>
              </a:rPr>
              <a:t>Based on the answers provided by the student, they are considered a dependent student. </a:t>
            </a:r>
          </a:p>
          <a:p>
            <a:pPr marL="285750" indent="-285750" rtl="0">
              <a:lnSpc>
                <a:spcPct val="150000"/>
              </a:lnSpc>
              <a:buFont typeface="Wingdings" panose="05000000000000000000" pitchFamily="2" charset="2"/>
              <a:buChar char="§"/>
            </a:pPr>
            <a:endParaRPr lang="en-US" sz="1050" dirty="0">
              <a:solidFill>
                <a:srgbClr val="2683C6"/>
              </a:solidFill>
              <a:latin typeface="Verdana" panose="020B0604030504040204" pitchFamily="34" charset="0"/>
              <a:ea typeface="Verdana" panose="020B0604030504040204" pitchFamily="34" charset="0"/>
              <a:cs typeface="Verdana" panose="020B0604020202020204" pitchFamily="34" charset="0"/>
            </a:endParaRPr>
          </a:p>
          <a:p>
            <a:pPr marL="285750" indent="-285750" rtl="0">
              <a:lnSpc>
                <a:spcPct val="150000"/>
              </a:lnSpc>
              <a:buFont typeface="Wingdings" panose="05000000000000000000" pitchFamily="2" charset="2"/>
              <a:buChar char="§"/>
            </a:pPr>
            <a:r>
              <a:rPr lang="en-US" dirty="0">
                <a:solidFill>
                  <a:srgbClr val="2683C6"/>
                </a:solidFill>
                <a:latin typeface="Verdana" panose="020B0604030504040204" pitchFamily="34" charset="0"/>
                <a:ea typeface="Verdana" panose="020B0604030504040204" pitchFamily="34" charset="0"/>
                <a:cs typeface="Verdana" panose="020B0604020202020204" pitchFamily="34" charset="0"/>
              </a:rPr>
              <a:t>The student is asked if they want a financial aid administrator to determine their eligibility for a Direct Unsubsidized Loan only. </a:t>
            </a:r>
          </a:p>
          <a:p>
            <a:pPr marL="171450" indent="-171450" rtl="0">
              <a:lnSpc>
                <a:spcPct val="150000"/>
              </a:lnSpc>
              <a:buFont typeface="Wingdings" panose="05000000000000000000" pitchFamily="2" charset="2"/>
              <a:buChar char="§"/>
            </a:pPr>
            <a:endParaRPr lang="en-US" sz="1050" dirty="0">
              <a:solidFill>
                <a:srgbClr val="2683C6"/>
              </a:solidFill>
              <a:latin typeface="Verdana" panose="020B0604030504040204" pitchFamily="34" charset="0"/>
              <a:ea typeface="Verdana" panose="020B0604030504040204" pitchFamily="34" charset="0"/>
              <a:cs typeface="Verdana" panose="020B0604020202020204" pitchFamily="34" charset="0"/>
            </a:endParaRPr>
          </a:p>
          <a:p>
            <a:pPr marL="285750" indent="-285750" rtl="0">
              <a:lnSpc>
                <a:spcPct val="150000"/>
              </a:lnSpc>
              <a:buFont typeface="Wingdings" panose="05000000000000000000" pitchFamily="2" charset="2"/>
              <a:buChar char="§"/>
            </a:pPr>
            <a:r>
              <a:rPr lang="en-US" dirty="0">
                <a:solidFill>
                  <a:srgbClr val="2683C6"/>
                </a:solidFill>
                <a:latin typeface="Verdana" panose="020B0604030504040204" pitchFamily="34" charset="0"/>
                <a:ea typeface="Verdana" panose="020B0604030504040204" pitchFamily="34" charset="0"/>
                <a:cs typeface="Verdana" panose="020B0604020202020204" pitchFamily="34" charset="0"/>
              </a:rPr>
              <a:t>This is an option if the student’s parents are unwilling to provide information. The student selects "No." </a:t>
            </a:r>
            <a:endParaRPr lang="en-US" dirty="0">
              <a:solidFill>
                <a:srgbClr val="2683C6"/>
              </a:solidFill>
              <a:latin typeface="Verdana" panose="020B0604030504040204" pitchFamily="34" charset="0"/>
              <a:cs typeface="Verdana" panose="020B0604020202020204" pitchFamily="34" charset="0"/>
            </a:endParaRPr>
          </a:p>
        </p:txBody>
      </p:sp>
      <p:pic>
        <p:nvPicPr>
          <p:cNvPr id="3" name="Picture 2" descr="Screenshot that informs the student that, based on their answers in the previous section, they are determined to be a dependent student. Below that, the student is asked if they would like to apply for a Direct Unsubsidized Loan only. ">
            <a:extLst>
              <a:ext uri="{FF2B5EF4-FFF2-40B4-BE49-F238E27FC236}">
                <a16:creationId xmlns:a16="http://schemas.microsoft.com/office/drawing/2014/main" id="{82D8BA48-F5EF-36A1-DE29-293B37CB2384}"/>
              </a:ext>
            </a:extLst>
          </p:cNvPr>
          <p:cNvPicPr>
            <a:picLocks noChangeAspect="1"/>
          </p:cNvPicPr>
          <p:nvPr/>
        </p:nvPicPr>
        <p:blipFill>
          <a:blip r:embed="rId3"/>
          <a:stretch>
            <a:fillRect/>
          </a:stretch>
        </p:blipFill>
        <p:spPr>
          <a:xfrm>
            <a:off x="5739855" y="1898658"/>
            <a:ext cx="6271826" cy="4136226"/>
          </a:xfrm>
          <a:prstGeom prst="rect">
            <a:avLst/>
          </a:prstGeom>
          <a:ln w="12700">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670853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marL="342900" indent="-342900" algn="l" defTabSz="457200" rtl="0" eaLnBrk="1" latinLnBrk="0" hangingPunct="1">
              <a:spcBef>
                <a:spcPct val="20000"/>
              </a:spcBef>
              <a:buFont typeface="Verdana"/>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Verdana"/>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Verdana"/>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Verdana"/>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Verdana"/>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Verdana"/>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Verdana"/>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Verdana"/>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Verdana"/>
              <a:buChar char="•"/>
              <a:defRPr sz="2000" kern="1200">
                <a:solidFill>
                  <a:schemeClr val="tx1"/>
                </a:solidFill>
                <a:latin typeface="+mn-lt"/>
                <a:ea typeface="+mn-ea"/>
                <a:cs typeface="+mn-cs"/>
              </a:defRPr>
            </a:lvl9pPr>
          </a:lstStyle>
          <a:p>
            <a:pPr marL="0" indent="0">
              <a:lnSpc>
                <a:spcPct val="100000"/>
              </a:lnSpc>
              <a:buNone/>
              <a:defRPr/>
            </a:pPr>
            <a:r>
              <a:rPr kumimoji="0" lang="en-US" altLang="en-US" sz="3600" i="0" u="none" strike="noStrike" kern="1200" cap="none" spc="0" normalizeH="0" baseline="0" noProof="0" dirty="0">
                <a:ln>
                  <a:noFill/>
                </a:ln>
                <a:solidFill>
                  <a:srgbClr val="002060"/>
                </a:solidFill>
                <a:effectLst/>
                <a:uLnTx/>
                <a:uFillTx/>
                <a:latin typeface="Verdana" panose="020B0604030504040204" pitchFamily="34" charset="0"/>
                <a:ea typeface="+mn-ea"/>
                <a:cs typeface="+mn-cs"/>
              </a:rPr>
              <a:t>Dependent Student: Tell </a:t>
            </a:r>
            <a:r>
              <a:rPr lang="en-US" altLang="en-US" sz="3600" cap="none" spc="0" dirty="0">
                <a:solidFill>
                  <a:srgbClr val="002060"/>
                </a:solidFill>
                <a:latin typeface="Verdana" panose="020B0604030504040204" pitchFamily="34" charset="0"/>
              </a:rPr>
              <a:t>Us About Your Parents</a:t>
            </a:r>
            <a:endParaRPr kumimoji="0" lang="en-US" altLang="en-US" sz="3600" i="0" u="none" strike="noStrike" kern="1200" cap="none" spc="0" normalizeH="0" baseline="0" noProof="0" dirty="0">
              <a:ln>
                <a:noFill/>
              </a:ln>
              <a:solidFill>
                <a:srgbClr val="002060"/>
              </a:solidFill>
              <a:effectLst/>
              <a:uLnTx/>
              <a:uFillTx/>
              <a:latin typeface="Verdana" panose="020B0604030504040204" pitchFamily="34" charset="0"/>
              <a:ea typeface="+mn-ea"/>
              <a:cs typeface="+mn-cs"/>
            </a:endParaRPr>
          </a:p>
        </p:txBody>
      </p:sp>
      <p:sp>
        <p:nvSpPr>
          <p:cNvPr id="2" name="TextBox 1">
            <a:extLst>
              <a:ext uri="{FF2B5EF4-FFF2-40B4-BE49-F238E27FC236}">
                <a16:creationId xmlns:a16="http://schemas.microsoft.com/office/drawing/2014/main" id="{B6BA9885-232D-E407-9BEF-B514C5E3332B}"/>
              </a:ext>
            </a:extLst>
          </p:cNvPr>
          <p:cNvSpPr txBox="1"/>
          <p:nvPr/>
        </p:nvSpPr>
        <p:spPr>
          <a:xfrm>
            <a:off x="456211" y="1544587"/>
            <a:ext cx="4538950" cy="52331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rtl="0">
              <a:lnSpc>
                <a:spcPct val="150000"/>
              </a:lnSpc>
              <a:buFont typeface="Wingdings" panose="05000000000000000000" pitchFamily="2" charset="2"/>
              <a:buChar char="§"/>
            </a:pPr>
            <a:r>
              <a:rPr lang="en-US" sz="1700" dirty="0">
                <a:solidFill>
                  <a:srgbClr val="2683C6"/>
                </a:solidFill>
                <a:latin typeface="Verdana" panose="020B0604030504040204" pitchFamily="34" charset="0"/>
                <a:ea typeface="Verdana" panose="020B0604030504040204" pitchFamily="34" charset="0"/>
                <a:cs typeface="Verdana" panose="020B0604020202020204" pitchFamily="34" charset="0"/>
              </a:rPr>
              <a:t>As the student is considered dependent, they are asked to provide information about their parents. </a:t>
            </a:r>
          </a:p>
          <a:p>
            <a:pPr marL="171450" indent="-171450" rtl="0">
              <a:lnSpc>
                <a:spcPct val="150000"/>
              </a:lnSpc>
              <a:buFont typeface="Wingdings" panose="05000000000000000000" pitchFamily="2" charset="2"/>
              <a:buChar char="§"/>
            </a:pPr>
            <a:endParaRPr lang="en-US" sz="1050" dirty="0">
              <a:solidFill>
                <a:srgbClr val="2683C6"/>
              </a:solidFill>
              <a:latin typeface="Verdana" panose="020B0604030504040204" pitchFamily="34" charset="0"/>
              <a:ea typeface="Verdana" panose="020B0604030504040204" pitchFamily="34" charset="0"/>
              <a:cs typeface="Verdana" panose="020B0604020202020204" pitchFamily="34" charset="0"/>
            </a:endParaRPr>
          </a:p>
          <a:p>
            <a:pPr marL="285750" indent="-285750" rtl="0">
              <a:lnSpc>
                <a:spcPct val="150000"/>
              </a:lnSpc>
              <a:buFont typeface="Wingdings" panose="05000000000000000000" pitchFamily="2" charset="2"/>
              <a:buChar char="§"/>
            </a:pPr>
            <a:r>
              <a:rPr lang="en-US" sz="1700" dirty="0">
                <a:solidFill>
                  <a:srgbClr val="2683C6"/>
                </a:solidFill>
                <a:latin typeface="Verdana" panose="020B0604030504040204" pitchFamily="34" charset="0"/>
                <a:ea typeface="Verdana" panose="020B0604030504040204" pitchFamily="34" charset="0"/>
                <a:cs typeface="Verdana" panose="020B0604020202020204" pitchFamily="34" charset="0"/>
              </a:rPr>
              <a:t>The FAFSA form considers their “Parent” to be their legal (biological or adoptive) parent. The student is asked if their parents are married.</a:t>
            </a:r>
          </a:p>
          <a:p>
            <a:pPr marL="171450" indent="-171450" rtl="0">
              <a:lnSpc>
                <a:spcPct val="150000"/>
              </a:lnSpc>
              <a:buFont typeface="Wingdings" panose="05000000000000000000" pitchFamily="2" charset="2"/>
              <a:buChar char="§"/>
            </a:pPr>
            <a:endParaRPr lang="en-US" sz="1050" dirty="0">
              <a:solidFill>
                <a:srgbClr val="2683C6"/>
              </a:solidFill>
              <a:latin typeface="Verdana" panose="020B0604030504040204" pitchFamily="34" charset="0"/>
              <a:ea typeface="Verdana" panose="020B0604030504040204" pitchFamily="34" charset="0"/>
              <a:cs typeface="Verdana" panose="020B0604020202020204" pitchFamily="34" charset="0"/>
            </a:endParaRPr>
          </a:p>
          <a:p>
            <a:pPr marL="285750" indent="-285750" rtl="0">
              <a:lnSpc>
                <a:spcPct val="150000"/>
              </a:lnSpc>
              <a:buFont typeface="Wingdings" panose="05000000000000000000" pitchFamily="2" charset="2"/>
              <a:buChar char="§"/>
            </a:pPr>
            <a:r>
              <a:rPr lang="en-US" sz="1700" dirty="0">
                <a:solidFill>
                  <a:srgbClr val="2683C6"/>
                </a:solidFill>
                <a:latin typeface="Verdana" panose="020B0604030504040204" pitchFamily="34" charset="0"/>
                <a:ea typeface="Verdana" panose="020B0604030504040204" pitchFamily="34" charset="0"/>
                <a:cs typeface="Verdana" panose="020B0604020202020204" pitchFamily="34" charset="0"/>
              </a:rPr>
              <a:t>The student selects "Yes" and is required to invite their parents to their FAFSA form to complete the required parent sections. </a:t>
            </a:r>
            <a:endParaRPr lang="en-US" sz="1700" dirty="0">
              <a:solidFill>
                <a:srgbClr val="2683C6"/>
              </a:solidFill>
              <a:latin typeface="Verdana" panose="020B0604030504040204" pitchFamily="34" charset="0"/>
              <a:cs typeface="Verdana" panose="020B0604020202020204" pitchFamily="34" charset="0"/>
            </a:endParaRPr>
          </a:p>
        </p:txBody>
      </p:sp>
      <p:pic>
        <p:nvPicPr>
          <p:cNvPr id="3" name="Picture 2" descr="Screenshot continuation of the Personal Circumstances section, which asks the student if their parents are married. Below that, the student is reminded that they are required to provide information for their parents and that they can invite their parents to the form to complete the required sections. ">
            <a:extLst>
              <a:ext uri="{FF2B5EF4-FFF2-40B4-BE49-F238E27FC236}">
                <a16:creationId xmlns:a16="http://schemas.microsoft.com/office/drawing/2014/main" id="{A9139DDC-203A-8F56-30A7-B39950844738}"/>
              </a:ext>
            </a:extLst>
          </p:cNvPr>
          <p:cNvPicPr>
            <a:picLocks noChangeAspect="1"/>
          </p:cNvPicPr>
          <p:nvPr/>
        </p:nvPicPr>
        <p:blipFill>
          <a:blip r:embed="rId3"/>
          <a:stretch>
            <a:fillRect/>
          </a:stretch>
        </p:blipFill>
        <p:spPr>
          <a:xfrm>
            <a:off x="5199960" y="2045751"/>
            <a:ext cx="6535829" cy="4230835"/>
          </a:xfrm>
          <a:prstGeom prst="rect">
            <a:avLst/>
          </a:prstGeom>
          <a:ln w="12700">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0184404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58740"/>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marL="342900" indent="-342900" algn="l" defTabSz="457200" rtl="0" eaLnBrk="1" latinLnBrk="0" hangingPunct="1">
              <a:spcBef>
                <a:spcPct val="20000"/>
              </a:spcBef>
              <a:buFont typeface="Verdana"/>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Verdana"/>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Verdana"/>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Verdana"/>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Verdana"/>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Verdana"/>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Verdana"/>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Verdana"/>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Verdana"/>
              <a:buChar char="•"/>
              <a:defRPr sz="2000" kern="1200">
                <a:solidFill>
                  <a:schemeClr val="tx1"/>
                </a:solidFill>
                <a:latin typeface="+mn-lt"/>
                <a:ea typeface="+mn-ea"/>
                <a:cs typeface="+mn-cs"/>
              </a:defRPr>
            </a:lvl9pPr>
          </a:lstStyle>
          <a:p>
            <a:pPr marL="0" indent="0">
              <a:lnSpc>
                <a:spcPct val="100000"/>
              </a:lnSpc>
              <a:buNone/>
              <a:defRPr/>
            </a:pPr>
            <a:r>
              <a:rPr lang="en-US" altLang="en-US" cap="none" spc="0" dirty="0">
                <a:solidFill>
                  <a:srgbClr val="002060"/>
                </a:solidFill>
                <a:latin typeface="Verdana" panose="020B0604030504040204" pitchFamily="34" charset="0"/>
              </a:rPr>
              <a:t>Dependent Student Invites Parents to FAFSA Form</a:t>
            </a:r>
            <a:endParaRPr kumimoji="0" lang="en-US" altLang="en-US" b="1" i="0" u="none" strike="noStrike" kern="1200" cap="none" spc="0" normalizeH="0" baseline="0" noProof="0" dirty="0">
              <a:ln>
                <a:noFill/>
              </a:ln>
              <a:solidFill>
                <a:srgbClr val="002060"/>
              </a:solidFill>
              <a:effectLst/>
              <a:uLnTx/>
              <a:uFillTx/>
              <a:latin typeface="Verdana" panose="020B0604030504040204" pitchFamily="34" charset="0"/>
              <a:ea typeface="+mn-ea"/>
              <a:cs typeface="+mn-cs"/>
            </a:endParaRPr>
          </a:p>
        </p:txBody>
      </p:sp>
      <p:pic>
        <p:nvPicPr>
          <p:cNvPr id="6" name="Picture 5" descr="Screenshot continuation of the Personal Circumstances section, which instructs the student to invite their parents to the FAFSA form to provide their information. There are text boxes to enter the name and date of birth for the parent and the parent’s spouse.">
            <a:extLst>
              <a:ext uri="{FF2B5EF4-FFF2-40B4-BE49-F238E27FC236}">
                <a16:creationId xmlns:a16="http://schemas.microsoft.com/office/drawing/2014/main" id="{95D160B1-CA3E-19FB-8985-67B426E6A472}"/>
              </a:ext>
            </a:extLst>
          </p:cNvPr>
          <p:cNvPicPr>
            <a:picLocks noChangeAspect="1"/>
          </p:cNvPicPr>
          <p:nvPr/>
        </p:nvPicPr>
        <p:blipFill>
          <a:blip r:embed="rId3"/>
          <a:stretch>
            <a:fillRect/>
          </a:stretch>
        </p:blipFill>
        <p:spPr>
          <a:xfrm>
            <a:off x="438879" y="2776229"/>
            <a:ext cx="5142273" cy="3770544"/>
          </a:xfrm>
          <a:prstGeom prst="rect">
            <a:avLst/>
          </a:prstGeom>
          <a:ln w="12700">
            <a:solidFill>
              <a:schemeClr val="tx1"/>
            </a:solidFill>
          </a:ln>
          <a:effectLst>
            <a:outerShdw blurRad="50800" dist="38100" dir="2700000" algn="tl" rotWithShape="0">
              <a:prstClr val="black">
                <a:alpha val="40000"/>
              </a:prstClr>
            </a:outerShdw>
          </a:effectLst>
        </p:spPr>
      </p:pic>
      <p:pic>
        <p:nvPicPr>
          <p:cNvPr id="8" name="Picture 7" descr="Screenshot continuation of the Personal Circumstances section, which instructs the student to invite their parents to the FAFSA form to provide their information. Text boxes request the parent and parent’s spouse’s Social Security numbers and email addresses. Below, there is a button for the student to “Invite Parent.” ">
            <a:extLst>
              <a:ext uri="{FF2B5EF4-FFF2-40B4-BE49-F238E27FC236}">
                <a16:creationId xmlns:a16="http://schemas.microsoft.com/office/drawing/2014/main" id="{391ECD34-7E74-2568-FCEC-F85EF57F17AA}"/>
              </a:ext>
            </a:extLst>
          </p:cNvPr>
          <p:cNvPicPr>
            <a:picLocks noChangeAspect="1"/>
          </p:cNvPicPr>
          <p:nvPr/>
        </p:nvPicPr>
        <p:blipFill>
          <a:blip r:embed="rId4"/>
          <a:stretch>
            <a:fillRect/>
          </a:stretch>
        </p:blipFill>
        <p:spPr>
          <a:xfrm>
            <a:off x="5822374" y="2776228"/>
            <a:ext cx="5958808" cy="3770545"/>
          </a:xfrm>
          <a:prstGeom prst="rect">
            <a:avLst/>
          </a:prstGeom>
          <a:ln w="12700">
            <a:solidFill>
              <a:schemeClr val="tx1"/>
            </a:solidFill>
          </a:ln>
          <a:effectLst>
            <a:outerShdw blurRad="50800" dist="38100" dir="2700000" algn="tl" rotWithShape="0">
              <a:prstClr val="black">
                <a:alpha val="40000"/>
              </a:prstClr>
            </a:outerShdw>
          </a:effectLst>
        </p:spPr>
      </p:pic>
      <p:sp>
        <p:nvSpPr>
          <p:cNvPr id="2" name="TextBox 1">
            <a:extLst>
              <a:ext uri="{FF2B5EF4-FFF2-40B4-BE49-F238E27FC236}">
                <a16:creationId xmlns:a16="http://schemas.microsoft.com/office/drawing/2014/main" id="{B0C55035-1E35-3CE3-6E53-D8FD73615DBE}"/>
              </a:ext>
            </a:extLst>
          </p:cNvPr>
          <p:cNvSpPr txBox="1"/>
          <p:nvPr/>
        </p:nvSpPr>
        <p:spPr>
          <a:xfrm>
            <a:off x="654903" y="1720957"/>
            <a:ext cx="11126279" cy="9534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sz="2000" dirty="0">
                <a:solidFill>
                  <a:srgbClr val="2683C6"/>
                </a:solidFill>
                <a:latin typeface="Verdana" panose="020B0604030504040204" pitchFamily="34" charset="0"/>
                <a:ea typeface="Verdana" panose="020B0604030504040204" pitchFamily="34" charset="0"/>
                <a:cs typeface="Verdana" panose="020B0604020202020204" pitchFamily="34" charset="0"/>
              </a:rPr>
              <a:t>The student is asked to enter information about their parent(s) to send them an invite to their FAFSA form. </a:t>
            </a:r>
            <a:endParaRPr lang="en-US" sz="2000" dirty="0">
              <a:solidFill>
                <a:srgbClr val="2683C6"/>
              </a:solidFill>
              <a:latin typeface="Verdana" panose="020B0604030504040204" pitchFamily="34" charset="0"/>
              <a:cs typeface="Verdana" panose="020B0604020202020204" pitchFamily="34" charset="0"/>
            </a:endParaRPr>
          </a:p>
        </p:txBody>
      </p:sp>
    </p:spTree>
    <p:extLst>
      <p:ext uri="{BB962C8B-B14F-4D97-AF65-F5344CB8AC3E}">
        <p14:creationId xmlns:p14="http://schemas.microsoft.com/office/powerpoint/2010/main" val="229301459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marL="342900" indent="-342900" algn="l" defTabSz="457200" rtl="0" eaLnBrk="1" latinLnBrk="0" hangingPunct="1">
              <a:spcBef>
                <a:spcPct val="20000"/>
              </a:spcBef>
              <a:buFont typeface="Verdana"/>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Verdana"/>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Verdana"/>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Verdana"/>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Verdana"/>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Verdana"/>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Verdana"/>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Verdana"/>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Verdana"/>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dirty="0">
                <a:solidFill>
                  <a:srgbClr val="002060"/>
                </a:solidFill>
                <a:latin typeface="Verdana" panose="020B0604030504040204" pitchFamily="34" charset="0"/>
              </a:rPr>
              <a:t>Dependent Student Demographics</a:t>
            </a:r>
            <a:endParaRPr kumimoji="0" lang="en-US" altLang="en-US" sz="3600" b="1" i="0" u="none" strike="noStrike" kern="1200" cap="none" spc="0" normalizeH="0" baseline="0" noProof="0" dirty="0">
              <a:ln>
                <a:noFill/>
              </a:ln>
              <a:solidFill>
                <a:srgbClr val="002060"/>
              </a:solidFill>
              <a:effectLst/>
              <a:uLnTx/>
              <a:uFillTx/>
              <a:latin typeface="Verdana" panose="020B0604030504040204" pitchFamily="34" charset="0"/>
              <a:ea typeface="+mn-ea"/>
              <a:cs typeface="+mn-cs"/>
            </a:endParaRPr>
          </a:p>
        </p:txBody>
      </p:sp>
      <p:sp>
        <p:nvSpPr>
          <p:cNvPr id="2" name="TextBox 1">
            <a:extLst>
              <a:ext uri="{FF2B5EF4-FFF2-40B4-BE49-F238E27FC236}">
                <a16:creationId xmlns:a16="http://schemas.microsoft.com/office/drawing/2014/main" id="{C534E36E-2647-777D-7400-0681DBD02B05}"/>
              </a:ext>
            </a:extLst>
          </p:cNvPr>
          <p:cNvSpPr txBox="1"/>
          <p:nvPr/>
        </p:nvSpPr>
        <p:spPr>
          <a:xfrm>
            <a:off x="681317" y="1719259"/>
            <a:ext cx="11040961" cy="11256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sz="2400" dirty="0">
                <a:solidFill>
                  <a:srgbClr val="2683C6"/>
                </a:solidFill>
                <a:latin typeface="Verdana" panose="020B0604030504040204" pitchFamily="34" charset="0"/>
                <a:ea typeface="Verdana" panose="020B0604030504040204" pitchFamily="34" charset="0"/>
                <a:cs typeface="Calibri"/>
              </a:rPr>
              <a:t>This is the first view within the Student Demographics section. It provides an overview of the section. </a:t>
            </a:r>
            <a:endParaRPr lang="en-US" sz="2400" dirty="0">
              <a:solidFill>
                <a:srgbClr val="2683C6"/>
              </a:solidFill>
              <a:latin typeface="Verdana" panose="020B0604030504040204" pitchFamily="34" charset="0"/>
            </a:endParaRPr>
          </a:p>
        </p:txBody>
      </p:sp>
      <p:pic>
        <p:nvPicPr>
          <p:cNvPr id="4" name="Picture 3" descr="Screenshot of the introduction to the Student Demographics section, which informs the student that the next series of pages will ask about their sex, race and ethnicity, citizenship, legal residence, and education.">
            <a:extLst>
              <a:ext uri="{FF2B5EF4-FFF2-40B4-BE49-F238E27FC236}">
                <a16:creationId xmlns:a16="http://schemas.microsoft.com/office/drawing/2014/main" id="{1AAB7194-0F49-A0EC-69E2-81B35E0F05B4}"/>
              </a:ext>
            </a:extLst>
          </p:cNvPr>
          <p:cNvPicPr>
            <a:picLocks noChangeAspect="1"/>
          </p:cNvPicPr>
          <p:nvPr/>
        </p:nvPicPr>
        <p:blipFill>
          <a:blip r:embed="rId3"/>
          <a:stretch>
            <a:fillRect/>
          </a:stretch>
        </p:blipFill>
        <p:spPr>
          <a:xfrm>
            <a:off x="909756" y="3010111"/>
            <a:ext cx="10584081" cy="3690727"/>
          </a:xfrm>
          <a:prstGeom prst="rect">
            <a:avLst/>
          </a:prstGeom>
          <a:ln w="12700">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8744561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marL="342900" indent="-342900" algn="l" defTabSz="457200" rtl="0" eaLnBrk="1" latinLnBrk="0" hangingPunct="1">
              <a:spcBef>
                <a:spcPct val="20000"/>
              </a:spcBef>
              <a:buFont typeface="Verdana"/>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Verdana"/>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Verdana"/>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Verdana"/>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Verdana"/>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Verdana"/>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Verdana"/>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Verdana"/>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Verdana"/>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dirty="0">
                <a:solidFill>
                  <a:srgbClr val="002060"/>
                </a:solidFill>
                <a:latin typeface="Verdana" panose="020B0604030504040204" pitchFamily="34" charset="0"/>
              </a:rPr>
              <a:t>Dependent Student Demographic Information</a:t>
            </a:r>
            <a:endParaRPr lang="en-US" altLang="en-US" sz="3600" b="1" i="0" u="none" strike="noStrike" kern="1200" cap="none" spc="0" normalizeH="0" baseline="0" noProof="0" dirty="0">
              <a:ln>
                <a:noFill/>
              </a:ln>
              <a:solidFill>
                <a:srgbClr val="002060"/>
              </a:solidFill>
              <a:effectLst/>
              <a:uLnTx/>
              <a:uFillTx/>
              <a:latin typeface="Verdana" panose="020B0604030504040204" pitchFamily="34" charset="0"/>
            </a:endParaRPr>
          </a:p>
        </p:txBody>
      </p:sp>
      <p:pic>
        <p:nvPicPr>
          <p:cNvPr id="15362" name="Picture 2" descr="Screenshot of the first page of the Student Demographics section. The student is informed the questions are for research purposes only and will not affect federal student aid eligibility. Below that, the student is asked to select their gender and to answer if they are transgender.">
            <a:extLst>
              <a:ext uri="{FF2B5EF4-FFF2-40B4-BE49-F238E27FC236}">
                <a16:creationId xmlns:a16="http://schemas.microsoft.com/office/drawing/2014/main" id="{9D704AAA-2A6C-D5B1-0D9F-011C691112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148" y="1896472"/>
            <a:ext cx="5463778" cy="4853695"/>
          </a:xfrm>
          <a:prstGeom prst="rect">
            <a:avLst/>
          </a:prstGeom>
          <a:noFill/>
          <a:ln w="12700">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 name="Picture 2" descr="Screenshot continuation of the Student Demographics section. The student is informed the questions are for research purposes only and will not affect federal student aid eligibility. Below that, the student is asked to select whether they are of Hispanic, Latino, or Spanish origin. The student has the option to select &quot;Prefer not to answer.&quot;">
            <a:extLst>
              <a:ext uri="{FF2B5EF4-FFF2-40B4-BE49-F238E27FC236}">
                <a16:creationId xmlns:a16="http://schemas.microsoft.com/office/drawing/2014/main" id="{0F0D2CDF-5DB5-3270-9231-9067CB7B1E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7865" y="1896472"/>
            <a:ext cx="5949757" cy="4854192"/>
          </a:xfrm>
          <a:prstGeom prst="rect">
            <a:avLst/>
          </a:prstGeom>
          <a:noFill/>
          <a:ln w="12700">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8233E30F-A4B3-166D-6DDD-B3E56A97944D}"/>
              </a:ext>
            </a:extLst>
          </p:cNvPr>
          <p:cNvSpPr/>
          <p:nvPr/>
        </p:nvSpPr>
        <p:spPr>
          <a:xfrm>
            <a:off x="1035585" y="5409281"/>
            <a:ext cx="3723701" cy="9915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605855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p:nvPr>
        </p:nvSpPr>
        <p:spPr>
          <a:xfrm>
            <a:off x="778101" y="669968"/>
            <a:ext cx="10943846" cy="798177"/>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marL="342900" indent="-342900" algn="l" defTabSz="457200" rtl="0" eaLnBrk="1" latinLnBrk="0" hangingPunct="1">
              <a:spcBef>
                <a:spcPct val="20000"/>
              </a:spcBef>
              <a:buFont typeface="Verdana"/>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Verdana"/>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Verdana"/>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Verdana"/>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Verdana"/>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Verdana"/>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Verdana"/>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Verdana"/>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Verdana"/>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dirty="0">
                <a:solidFill>
                  <a:srgbClr val="002060"/>
                </a:solidFill>
                <a:latin typeface="Verdana" panose="020B0604030504040204" pitchFamily="34" charset="0"/>
              </a:rPr>
              <a:t>Dependent Student Demographic Information</a:t>
            </a:r>
            <a:endParaRPr lang="en-US" altLang="en-US" sz="3600" b="1" i="0" u="none" strike="noStrike" kern="1200" cap="none" spc="0" normalizeH="0" baseline="0" noProof="0" dirty="0">
              <a:ln>
                <a:noFill/>
              </a:ln>
              <a:solidFill>
                <a:srgbClr val="002060"/>
              </a:solidFill>
              <a:effectLst/>
              <a:uLnTx/>
              <a:uFillTx/>
              <a:latin typeface="Verdana" panose="020B0604030504040204" pitchFamily="34" charset="0"/>
            </a:endParaRPr>
          </a:p>
        </p:txBody>
      </p:sp>
      <p:sp>
        <p:nvSpPr>
          <p:cNvPr id="3" name="Content Placeholder 2">
            <a:extLst>
              <a:ext uri="{FF2B5EF4-FFF2-40B4-BE49-F238E27FC236}">
                <a16:creationId xmlns:a16="http://schemas.microsoft.com/office/drawing/2014/main" id="{BA10AC6E-8834-5172-A973-55A67DDD4593}"/>
              </a:ext>
            </a:extLst>
          </p:cNvPr>
          <p:cNvSpPr>
            <a:spLocks noGrp="1"/>
          </p:cNvSpPr>
          <p:nvPr>
            <p:ph sz="half" idx="4294967295"/>
          </p:nvPr>
        </p:nvSpPr>
        <p:spPr>
          <a:xfrm>
            <a:off x="778101" y="2992973"/>
            <a:ext cx="4033454" cy="2366771"/>
          </a:xfrm>
        </p:spPr>
        <p:txBody>
          <a:bodyPr>
            <a:normAutofit/>
          </a:bodyPr>
          <a:lstStyle/>
          <a:p>
            <a:pPr marL="0" indent="0">
              <a:buNone/>
            </a:pPr>
            <a:r>
              <a:rPr lang="en-US" dirty="0"/>
              <a:t>Applicants must answer these questions but there is an option: “Prefer not to answer.”</a:t>
            </a:r>
          </a:p>
        </p:txBody>
      </p:sp>
      <p:pic>
        <p:nvPicPr>
          <p:cNvPr id="17410" name="Picture 2" descr="Screenshot continuation of the Student Demographics section, which asks the student to select their race: “White,” “Black or African American,” “American Indian or Alaska Native,” “Asian,” or “Native Hawaiian or other Pacific Islander.” The student has the option to select &quot;Prefer not to answer.&quot; ">
            <a:extLst>
              <a:ext uri="{FF2B5EF4-FFF2-40B4-BE49-F238E27FC236}">
                <a16:creationId xmlns:a16="http://schemas.microsoft.com/office/drawing/2014/main" id="{5F3C75FA-2D62-9455-32B6-5028559EC6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0803" y="1742129"/>
            <a:ext cx="6663146" cy="4868460"/>
          </a:xfrm>
          <a:prstGeom prst="rect">
            <a:avLst/>
          </a:prstGeom>
          <a:noFill/>
          <a:ln w="12700">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144014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marL="342900" indent="-342900" algn="l" defTabSz="457200" rtl="0" eaLnBrk="1" latinLnBrk="0" hangingPunct="1">
              <a:spcBef>
                <a:spcPct val="20000"/>
              </a:spcBef>
              <a:buFont typeface="Verdana"/>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Verdana"/>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Verdana"/>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Verdana"/>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Verdana"/>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Verdana"/>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Verdana"/>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Verdana"/>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Verdana"/>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dirty="0">
                <a:solidFill>
                  <a:srgbClr val="002060"/>
                </a:solidFill>
                <a:latin typeface="Verdana" panose="020B0604030504040204" pitchFamily="34" charset="0"/>
              </a:rPr>
              <a:t>Dependent Student Citizenship Status </a:t>
            </a:r>
            <a:endParaRPr lang="en-US" altLang="en-US" sz="3600" b="1" i="0" u="none" strike="noStrike" kern="1200" cap="none" spc="0" normalizeH="0" baseline="0" noProof="0" dirty="0">
              <a:ln>
                <a:noFill/>
              </a:ln>
              <a:solidFill>
                <a:srgbClr val="002060"/>
              </a:solidFill>
              <a:effectLst/>
              <a:uLnTx/>
              <a:uFillTx/>
              <a:latin typeface="Verdana" panose="020B0604030504040204" pitchFamily="34" charset="0"/>
            </a:endParaRPr>
          </a:p>
        </p:txBody>
      </p:sp>
      <p:sp>
        <p:nvSpPr>
          <p:cNvPr id="2" name="TextBox 1">
            <a:extLst>
              <a:ext uri="{FF2B5EF4-FFF2-40B4-BE49-F238E27FC236}">
                <a16:creationId xmlns:a16="http://schemas.microsoft.com/office/drawing/2014/main" id="{19B8BC54-7CBF-3B76-CD1D-929F09856D16}"/>
              </a:ext>
            </a:extLst>
          </p:cNvPr>
          <p:cNvSpPr txBox="1"/>
          <p:nvPr/>
        </p:nvSpPr>
        <p:spPr>
          <a:xfrm>
            <a:off x="654904" y="2983802"/>
            <a:ext cx="3862013"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r>
              <a:rPr lang="en-US" sz="2400" dirty="0">
                <a:solidFill>
                  <a:srgbClr val="2683C6"/>
                </a:solidFill>
                <a:latin typeface="Verdana" panose="020B0604030504040204" pitchFamily="34" charset="0"/>
                <a:ea typeface="Verdana" panose="020B0604030504040204" pitchFamily="34" charset="0"/>
                <a:cs typeface="Calibri"/>
              </a:rPr>
              <a:t>The student is asked about their citizenship status. The student selects the "U.S. citizen or national" option. </a:t>
            </a:r>
            <a:endParaRPr lang="en-US" sz="2400" dirty="0">
              <a:solidFill>
                <a:srgbClr val="2683C6"/>
              </a:solidFill>
              <a:latin typeface="Verdana" panose="020B0604030504040204" pitchFamily="34" charset="0"/>
            </a:endParaRPr>
          </a:p>
        </p:txBody>
      </p:sp>
      <p:pic>
        <p:nvPicPr>
          <p:cNvPr id="3" name="Picture 2" descr="Screenshot continuation of the Student Demographics section, which asks the student to select the correct citizenship status: “U.S. citizen or national,” “Eligible noncitizen,” or “Neither U.S. citizen nor eligible noncitizen.”">
            <a:extLst>
              <a:ext uri="{FF2B5EF4-FFF2-40B4-BE49-F238E27FC236}">
                <a16:creationId xmlns:a16="http://schemas.microsoft.com/office/drawing/2014/main" id="{FCC74CE2-0676-3F3D-725C-5CB5E1E0BEE9}"/>
              </a:ext>
            </a:extLst>
          </p:cNvPr>
          <p:cNvPicPr>
            <a:picLocks noChangeAspect="1"/>
          </p:cNvPicPr>
          <p:nvPr/>
        </p:nvPicPr>
        <p:blipFill>
          <a:blip r:embed="rId3"/>
          <a:stretch>
            <a:fillRect/>
          </a:stretch>
        </p:blipFill>
        <p:spPr>
          <a:xfrm>
            <a:off x="4712524" y="2269475"/>
            <a:ext cx="7129400" cy="3367647"/>
          </a:xfrm>
          <a:prstGeom prst="rect">
            <a:avLst/>
          </a:prstGeom>
          <a:ln w="12700">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705863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A7C3F-5925-F7BC-28DC-8C34A2B1A3EF}"/>
              </a:ext>
            </a:extLst>
          </p:cNvPr>
          <p:cNvSpPr>
            <a:spLocks noGrp="1"/>
          </p:cNvSpPr>
          <p:nvPr>
            <p:ph type="title"/>
          </p:nvPr>
        </p:nvSpPr>
        <p:spPr/>
        <p:txBody>
          <a:bodyPr>
            <a:normAutofit/>
          </a:bodyPr>
          <a:lstStyle/>
          <a:p>
            <a:r>
              <a:rPr lang="en-US" sz="3200" dirty="0"/>
              <a:t>Changes for 2024-2025</a:t>
            </a:r>
          </a:p>
        </p:txBody>
      </p:sp>
      <p:sp>
        <p:nvSpPr>
          <p:cNvPr id="3" name="Content Placeholder 2">
            <a:extLst>
              <a:ext uri="{FF2B5EF4-FFF2-40B4-BE49-F238E27FC236}">
                <a16:creationId xmlns:a16="http://schemas.microsoft.com/office/drawing/2014/main" id="{5D0FD919-8FFD-D089-D9AD-1165FC944E75}"/>
              </a:ext>
            </a:extLst>
          </p:cNvPr>
          <p:cNvSpPr>
            <a:spLocks noGrp="1"/>
          </p:cNvSpPr>
          <p:nvPr>
            <p:ph idx="1"/>
          </p:nvPr>
        </p:nvSpPr>
        <p:spPr>
          <a:xfrm>
            <a:off x="581192" y="2180496"/>
            <a:ext cx="11029615" cy="4406735"/>
          </a:xfrm>
        </p:spPr>
        <p:txBody>
          <a:bodyPr>
            <a:normAutofit lnSpcReduction="10000"/>
          </a:bodyPr>
          <a:lstStyle/>
          <a:p>
            <a:pPr marL="0" indent="0">
              <a:buNone/>
            </a:pPr>
            <a:r>
              <a:rPr lang="en-US" dirty="0"/>
              <a:t>FAFSA contains fewer questions</a:t>
            </a:r>
            <a:br>
              <a:rPr lang="en-US" sz="2400" dirty="0"/>
            </a:br>
            <a:endParaRPr lang="en-US" sz="1050" dirty="0"/>
          </a:p>
          <a:p>
            <a:pPr marL="396875" indent="-304800"/>
            <a:r>
              <a:rPr lang="en-US" sz="2400" dirty="0"/>
              <a:t>The FAFSA will have fewer questions.</a:t>
            </a:r>
            <a:br>
              <a:rPr lang="en-US" sz="2000" dirty="0"/>
            </a:br>
            <a:endParaRPr lang="en-US" sz="1050" dirty="0"/>
          </a:p>
          <a:p>
            <a:pPr marL="396875" indent="-304800"/>
            <a:r>
              <a:rPr lang="en-US" sz="2400" dirty="0"/>
              <a:t>Certain types of taxed income questions have been eliminated.</a:t>
            </a:r>
            <a:br>
              <a:rPr lang="en-US" sz="2000" dirty="0"/>
            </a:br>
            <a:endParaRPr lang="en-US" sz="1050" dirty="0"/>
          </a:p>
          <a:p>
            <a:pPr marL="396875" indent="-304800"/>
            <a:r>
              <a:rPr lang="en-US" sz="2400" dirty="0"/>
              <a:t>Several types of untaxed income questions have been eliminated.</a:t>
            </a:r>
            <a:br>
              <a:rPr lang="en-US" sz="2000" dirty="0"/>
            </a:br>
            <a:endParaRPr lang="en-US" sz="1050" dirty="0"/>
          </a:p>
          <a:p>
            <a:pPr marL="396875" indent="-304800"/>
            <a:r>
              <a:rPr lang="en-US" sz="2400" dirty="0"/>
              <a:t>Requesting Work-Study question has been eliminated.</a:t>
            </a:r>
            <a:br>
              <a:rPr lang="en-US" sz="2000" dirty="0"/>
            </a:br>
            <a:endParaRPr lang="en-US" sz="1050" dirty="0"/>
          </a:p>
          <a:p>
            <a:pPr marL="396875" indent="-304800"/>
            <a:r>
              <a:rPr lang="en-US" sz="2400" dirty="0"/>
              <a:t>Housing plans for each college has been eliminated.</a:t>
            </a:r>
            <a:br>
              <a:rPr lang="en-US" sz="2000" dirty="0"/>
            </a:br>
            <a:endParaRPr lang="en-US" sz="1050" dirty="0"/>
          </a:p>
          <a:p>
            <a:pPr marL="396875" indent="-304800"/>
            <a:r>
              <a:rPr lang="en-US" sz="2400" dirty="0"/>
              <a:t>Child support paid question has been eliminated.</a:t>
            </a:r>
          </a:p>
        </p:txBody>
      </p:sp>
    </p:spTree>
    <p:extLst>
      <p:ext uri="{BB962C8B-B14F-4D97-AF65-F5344CB8AC3E}">
        <p14:creationId xmlns:p14="http://schemas.microsoft.com/office/powerpoint/2010/main" val="135222723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marL="342900" indent="-342900" algn="l" defTabSz="457200" rtl="0" eaLnBrk="1" latinLnBrk="0" hangingPunct="1">
              <a:spcBef>
                <a:spcPct val="20000"/>
              </a:spcBef>
              <a:buFont typeface="Verdana"/>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Verdana"/>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Verdana"/>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Verdana"/>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Verdana"/>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Verdana"/>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Verdana"/>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Verdana"/>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Verdana"/>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dirty="0">
                <a:solidFill>
                  <a:srgbClr val="002060"/>
                </a:solidFill>
                <a:latin typeface="Verdana" panose="020B0604030504040204" pitchFamily="34" charset="0"/>
              </a:rPr>
              <a:t>Dependent Student’s Parent Education Status</a:t>
            </a:r>
            <a:endParaRPr lang="en-US" altLang="en-US" sz="3600" b="1" i="0" u="none" strike="noStrike" kern="1200" cap="none" spc="0" normalizeH="0" baseline="0" noProof="0" dirty="0">
              <a:ln>
                <a:noFill/>
              </a:ln>
              <a:solidFill>
                <a:srgbClr val="002060"/>
              </a:solidFill>
              <a:effectLst/>
              <a:uLnTx/>
              <a:uFillTx/>
              <a:latin typeface="Verdana" panose="020B0604030504040204" pitchFamily="34" charset="0"/>
            </a:endParaRPr>
          </a:p>
        </p:txBody>
      </p:sp>
      <p:sp>
        <p:nvSpPr>
          <p:cNvPr id="2" name="TextBox 1">
            <a:extLst>
              <a:ext uri="{FF2B5EF4-FFF2-40B4-BE49-F238E27FC236}">
                <a16:creationId xmlns:a16="http://schemas.microsoft.com/office/drawing/2014/main" id="{B0BC0711-5775-3BCC-25C2-897610E27D89}"/>
              </a:ext>
            </a:extLst>
          </p:cNvPr>
          <p:cNvSpPr txBox="1"/>
          <p:nvPr/>
        </p:nvSpPr>
        <p:spPr>
          <a:xfrm>
            <a:off x="681798" y="1725970"/>
            <a:ext cx="10841845" cy="11256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2400" dirty="0">
                <a:solidFill>
                  <a:srgbClr val="2683C6"/>
                </a:solidFill>
                <a:latin typeface="Verdana" panose="020B0604030504040204" pitchFamily="34" charset="0"/>
                <a:cs typeface="Calibri"/>
              </a:rPr>
              <a:t>The student is asked about their parents’ education status. The student selects the “No” option. </a:t>
            </a:r>
            <a:endParaRPr lang="en-US" sz="2400" dirty="0">
              <a:solidFill>
                <a:srgbClr val="2683C6"/>
              </a:solidFill>
              <a:latin typeface="Verdana" panose="020B0604030504040204" pitchFamily="34" charset="0"/>
            </a:endParaRPr>
          </a:p>
        </p:txBody>
      </p:sp>
      <p:pic>
        <p:nvPicPr>
          <p:cNvPr id="3" name="Picture 2" descr="Screenshot continuation of the Student Demographics section, which asks the student if either of their parents attended college. ">
            <a:extLst>
              <a:ext uri="{FF2B5EF4-FFF2-40B4-BE49-F238E27FC236}">
                <a16:creationId xmlns:a16="http://schemas.microsoft.com/office/drawing/2014/main" id="{CA51C155-F3A7-2D12-B47B-116DC7D1A4A2}"/>
              </a:ext>
            </a:extLst>
          </p:cNvPr>
          <p:cNvPicPr>
            <a:picLocks noChangeAspect="1"/>
          </p:cNvPicPr>
          <p:nvPr/>
        </p:nvPicPr>
        <p:blipFill>
          <a:blip r:embed="rId3"/>
          <a:stretch>
            <a:fillRect/>
          </a:stretch>
        </p:blipFill>
        <p:spPr>
          <a:xfrm>
            <a:off x="2222929" y="2895666"/>
            <a:ext cx="8446349" cy="3826024"/>
          </a:xfrm>
          <a:prstGeom prst="rect">
            <a:avLst/>
          </a:prstGeom>
          <a:ln w="12700">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44453820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marL="342900" indent="-342900" algn="l" defTabSz="457200" rtl="0" eaLnBrk="1" latinLnBrk="0" hangingPunct="1">
              <a:spcBef>
                <a:spcPct val="20000"/>
              </a:spcBef>
              <a:buFont typeface="Verdana"/>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Verdana"/>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Verdana"/>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Verdana"/>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Verdana"/>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Verdana"/>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Verdana"/>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Verdana"/>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Verdana"/>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dirty="0">
                <a:solidFill>
                  <a:srgbClr val="002060"/>
                </a:solidFill>
                <a:latin typeface="Verdana" panose="020B0604030504040204" pitchFamily="34" charset="0"/>
              </a:rPr>
              <a:t>Dependent Student’s Parent Killed in Line of Duty</a:t>
            </a:r>
            <a:endParaRPr lang="en-US" altLang="en-US" sz="3600" b="1" i="0" u="none" strike="noStrike" kern="1200" cap="none" spc="0" normalizeH="0" baseline="0" noProof="0" dirty="0">
              <a:ln>
                <a:noFill/>
              </a:ln>
              <a:solidFill>
                <a:srgbClr val="002060"/>
              </a:solidFill>
              <a:effectLst/>
              <a:uLnTx/>
              <a:uFillTx/>
              <a:latin typeface="Verdana" panose="020B0604030504040204" pitchFamily="34" charset="0"/>
            </a:endParaRPr>
          </a:p>
        </p:txBody>
      </p:sp>
      <p:sp>
        <p:nvSpPr>
          <p:cNvPr id="2" name="TextBox 1">
            <a:extLst>
              <a:ext uri="{FF2B5EF4-FFF2-40B4-BE49-F238E27FC236}">
                <a16:creationId xmlns:a16="http://schemas.microsoft.com/office/drawing/2014/main" id="{1AC07E20-7179-C17C-9E91-90F9F52CB004}"/>
              </a:ext>
            </a:extLst>
          </p:cNvPr>
          <p:cNvSpPr txBox="1"/>
          <p:nvPr/>
        </p:nvSpPr>
        <p:spPr>
          <a:xfrm>
            <a:off x="681798" y="1531834"/>
            <a:ext cx="10985065" cy="11256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sz="2400" dirty="0">
                <a:solidFill>
                  <a:srgbClr val="2683C6"/>
                </a:solidFill>
                <a:latin typeface="Verdana" panose="020B0604030504040204" pitchFamily="34" charset="0"/>
                <a:ea typeface="Verdana" panose="020B0604030504040204" pitchFamily="34" charset="0"/>
                <a:cs typeface="Calibri"/>
              </a:rPr>
              <a:t>The student is asked if their parent was killed in the line of duty. The student selects the “No” option. </a:t>
            </a:r>
            <a:endParaRPr lang="en-US" sz="2400" dirty="0">
              <a:solidFill>
                <a:srgbClr val="2683C6"/>
              </a:solidFill>
              <a:latin typeface="Verdana" panose="020B0604030504040204" pitchFamily="34" charset="0"/>
            </a:endParaRPr>
          </a:p>
        </p:txBody>
      </p:sp>
      <p:pic>
        <p:nvPicPr>
          <p:cNvPr id="3" name="Picture 2" descr="Screenshot continuation of the Student Demographics section, which asks the student if their parent or guardian was killed in the line of duty. ">
            <a:extLst>
              <a:ext uri="{FF2B5EF4-FFF2-40B4-BE49-F238E27FC236}">
                <a16:creationId xmlns:a16="http://schemas.microsoft.com/office/drawing/2014/main" id="{AB20B46C-F088-8668-B611-44E490EC9308}"/>
              </a:ext>
            </a:extLst>
          </p:cNvPr>
          <p:cNvPicPr>
            <a:picLocks noChangeAspect="1"/>
          </p:cNvPicPr>
          <p:nvPr/>
        </p:nvPicPr>
        <p:blipFill>
          <a:blip r:embed="rId3"/>
          <a:stretch>
            <a:fillRect/>
          </a:stretch>
        </p:blipFill>
        <p:spPr>
          <a:xfrm>
            <a:off x="1687533" y="2677100"/>
            <a:ext cx="8816933" cy="4072762"/>
          </a:xfrm>
          <a:prstGeom prst="rect">
            <a:avLst/>
          </a:prstGeom>
          <a:ln w="12700">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5499922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77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marL="342900" indent="-342900" algn="l" defTabSz="457200" rtl="0" eaLnBrk="1" latinLnBrk="0" hangingPunct="1">
              <a:spcBef>
                <a:spcPct val="20000"/>
              </a:spcBef>
              <a:buFont typeface="Verdana"/>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Verdana"/>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Verdana"/>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Verdana"/>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Verdana"/>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Verdana"/>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Verdana"/>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Verdana"/>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Verdana"/>
              <a:buChar char="•"/>
              <a:defRPr sz="2000" kern="1200">
                <a:solidFill>
                  <a:schemeClr val="tx1"/>
                </a:solidFill>
                <a:latin typeface="+mn-lt"/>
                <a:ea typeface="+mn-ea"/>
                <a:cs typeface="+mn-cs"/>
              </a:defRPr>
            </a:lvl9pPr>
          </a:lstStyle>
          <a:p>
            <a:pPr marL="0" indent="0">
              <a:lnSpc>
                <a:spcPct val="100000"/>
              </a:lnSpc>
              <a:buNone/>
              <a:defRPr/>
            </a:pPr>
            <a:r>
              <a:rPr lang="en-US" altLang="en-US" cap="none" spc="0" dirty="0">
                <a:solidFill>
                  <a:srgbClr val="002060"/>
                </a:solidFill>
                <a:latin typeface="Verdana" panose="020B0604030504040204" pitchFamily="34" charset="0"/>
              </a:rPr>
              <a:t>Dependent Student High School Completion Status</a:t>
            </a:r>
            <a:endParaRPr lang="en-US" altLang="en-US" b="1" i="0" u="none" strike="noStrike" kern="1200" cap="none" spc="0" normalizeH="0" baseline="0" noProof="0" dirty="0">
              <a:ln>
                <a:noFill/>
              </a:ln>
              <a:solidFill>
                <a:srgbClr val="002060"/>
              </a:solidFill>
              <a:effectLst/>
              <a:uLnTx/>
              <a:uFillTx/>
              <a:latin typeface="Verdana" panose="020B0604030504040204" pitchFamily="34" charset="0"/>
            </a:endParaRPr>
          </a:p>
        </p:txBody>
      </p:sp>
      <p:sp>
        <p:nvSpPr>
          <p:cNvPr id="2" name="TextBox 1">
            <a:extLst>
              <a:ext uri="{FF2B5EF4-FFF2-40B4-BE49-F238E27FC236}">
                <a16:creationId xmlns:a16="http://schemas.microsoft.com/office/drawing/2014/main" id="{33D0DA8C-140F-DFFC-E554-AFF9BB2E9618}"/>
              </a:ext>
            </a:extLst>
          </p:cNvPr>
          <p:cNvSpPr txBox="1"/>
          <p:nvPr/>
        </p:nvSpPr>
        <p:spPr>
          <a:xfrm>
            <a:off x="759539" y="2372108"/>
            <a:ext cx="3338736" cy="25630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sz="2200" dirty="0">
                <a:solidFill>
                  <a:srgbClr val="2683C6"/>
                </a:solidFill>
                <a:latin typeface="Verdana" panose="020B0604030504040204" pitchFamily="34" charset="0"/>
                <a:ea typeface="Verdana" panose="020B0604030504040204" pitchFamily="34" charset="0"/>
                <a:cs typeface="Calibri"/>
              </a:rPr>
              <a:t>The student is asked what their high school completion status will be when they start the 2024–25 year. </a:t>
            </a:r>
            <a:endParaRPr lang="en-US" sz="2200" dirty="0">
              <a:solidFill>
                <a:srgbClr val="2683C6"/>
              </a:solidFill>
              <a:latin typeface="Verdana" panose="020B0604030504040204" pitchFamily="34" charset="0"/>
            </a:endParaRPr>
          </a:p>
        </p:txBody>
      </p:sp>
      <p:pic>
        <p:nvPicPr>
          <p:cNvPr id="18434" name="Picture 2" descr="Screenshot continuation of the Student Demographics section, which asks the student to select what their high school completion status will be for the 2024–25 school year: “High school diploma,” “State-recognized high school equivalent (for example, a General Educational Development certificate),” “Homeschooled,” or “None of the above.”">
            <a:extLst>
              <a:ext uri="{FF2B5EF4-FFF2-40B4-BE49-F238E27FC236}">
                <a16:creationId xmlns:a16="http://schemas.microsoft.com/office/drawing/2014/main" id="{2AD8AF5D-DA25-20B5-B04C-D29E88DA28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1327" y="1981029"/>
            <a:ext cx="7259775" cy="4296197"/>
          </a:xfrm>
          <a:prstGeom prst="rect">
            <a:avLst/>
          </a:prstGeom>
          <a:noFill/>
          <a:ln w="12700">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684238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marL="342900" indent="-342900" algn="l" defTabSz="457200" rtl="0" eaLnBrk="1" latinLnBrk="0" hangingPunct="1">
              <a:spcBef>
                <a:spcPct val="20000"/>
              </a:spcBef>
              <a:buFont typeface="Verdana"/>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Verdana"/>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Verdana"/>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Verdana"/>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Verdana"/>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Verdana"/>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Verdana"/>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Verdana"/>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Verdana"/>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dirty="0">
                <a:solidFill>
                  <a:srgbClr val="002060"/>
                </a:solidFill>
                <a:latin typeface="Verdana" panose="020B0604030504040204" pitchFamily="34" charset="0"/>
              </a:rPr>
              <a:t>Dependent Student High School Information</a:t>
            </a:r>
            <a:endParaRPr lang="en-US" altLang="en-US" sz="3600" b="1" i="0" u="none" strike="noStrike" kern="1200" cap="none" spc="0" normalizeH="0" baseline="0" noProof="0" dirty="0">
              <a:ln>
                <a:noFill/>
              </a:ln>
              <a:solidFill>
                <a:srgbClr val="002060"/>
              </a:solidFill>
              <a:effectLst/>
              <a:uLnTx/>
              <a:uFillTx/>
              <a:latin typeface="Verdana" panose="020B0604030504040204" pitchFamily="34" charset="0"/>
            </a:endParaRPr>
          </a:p>
        </p:txBody>
      </p:sp>
      <p:sp>
        <p:nvSpPr>
          <p:cNvPr id="2" name="TextBox 1">
            <a:extLst>
              <a:ext uri="{FF2B5EF4-FFF2-40B4-BE49-F238E27FC236}">
                <a16:creationId xmlns:a16="http://schemas.microsoft.com/office/drawing/2014/main" id="{361D8198-D3B5-9BEF-B67B-D2722D3562E6}"/>
              </a:ext>
            </a:extLst>
          </p:cNvPr>
          <p:cNvSpPr txBox="1"/>
          <p:nvPr/>
        </p:nvSpPr>
        <p:spPr>
          <a:xfrm>
            <a:off x="643762" y="1730886"/>
            <a:ext cx="11045134" cy="14150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2000" dirty="0">
                <a:solidFill>
                  <a:srgbClr val="2683C6"/>
                </a:solidFill>
                <a:latin typeface="Verdana" panose="020B0604030504040204" pitchFamily="34" charset="0"/>
                <a:cs typeface="Calibri"/>
              </a:rPr>
              <a:t>The student is asked which high school they did or will graduate from. The student enters their high school’s state and city. After selecting "Search," they select the correct high school from the search results. </a:t>
            </a:r>
            <a:endParaRPr lang="en-US" sz="2000" dirty="0">
              <a:solidFill>
                <a:srgbClr val="2683C6"/>
              </a:solidFill>
              <a:latin typeface="Verdana" panose="020B0604030504040204" pitchFamily="34" charset="0"/>
            </a:endParaRPr>
          </a:p>
        </p:txBody>
      </p:sp>
      <p:pic>
        <p:nvPicPr>
          <p:cNvPr id="8" name="Picture 7" descr="Screenshot continuation of the Student Demographics section. There are text boxes for the student to search for their high school by selecting the location and entering the name of their school.">
            <a:extLst>
              <a:ext uri="{FF2B5EF4-FFF2-40B4-BE49-F238E27FC236}">
                <a16:creationId xmlns:a16="http://schemas.microsoft.com/office/drawing/2014/main" id="{6475CE99-1953-3DB6-E1CA-8512342788EB}"/>
              </a:ext>
            </a:extLst>
          </p:cNvPr>
          <p:cNvPicPr>
            <a:picLocks noChangeAspect="1"/>
          </p:cNvPicPr>
          <p:nvPr/>
        </p:nvPicPr>
        <p:blipFill>
          <a:blip r:embed="rId3"/>
          <a:stretch>
            <a:fillRect/>
          </a:stretch>
        </p:blipFill>
        <p:spPr>
          <a:xfrm>
            <a:off x="867797" y="3420386"/>
            <a:ext cx="5578307" cy="3235662"/>
          </a:xfrm>
          <a:prstGeom prst="rect">
            <a:avLst/>
          </a:prstGeom>
          <a:ln w="12700">
            <a:solidFill>
              <a:schemeClr val="tx1"/>
            </a:solidFill>
          </a:ln>
          <a:effectLst>
            <a:outerShdw blurRad="50800" dist="38100" dir="2700000" algn="tl" rotWithShape="0">
              <a:prstClr val="black">
                <a:alpha val="40000"/>
              </a:prstClr>
            </a:outerShdw>
          </a:effectLst>
        </p:spPr>
      </p:pic>
      <p:pic>
        <p:nvPicPr>
          <p:cNvPr id="6" name="Picture 5" descr="Screenshot continuation of the high school selection section, which displays the search results from the information the student entered. The student is instructed to select the correct school. ">
            <a:extLst>
              <a:ext uri="{FF2B5EF4-FFF2-40B4-BE49-F238E27FC236}">
                <a16:creationId xmlns:a16="http://schemas.microsoft.com/office/drawing/2014/main" id="{7F66CC55-F1EC-1F8A-5952-09E83BD4C9EC}"/>
              </a:ext>
            </a:extLst>
          </p:cNvPr>
          <p:cNvPicPr>
            <a:picLocks noChangeAspect="1"/>
          </p:cNvPicPr>
          <p:nvPr/>
        </p:nvPicPr>
        <p:blipFill>
          <a:blip r:embed="rId4"/>
          <a:stretch>
            <a:fillRect/>
          </a:stretch>
        </p:blipFill>
        <p:spPr>
          <a:xfrm>
            <a:off x="6770905" y="3420386"/>
            <a:ext cx="4917991" cy="3235662"/>
          </a:xfrm>
          <a:prstGeom prst="rect">
            <a:avLst/>
          </a:prstGeom>
          <a:ln w="12700">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4970909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marL="342900" indent="-342900" algn="l" defTabSz="457200" rtl="0" eaLnBrk="1" latinLnBrk="0" hangingPunct="1">
              <a:spcBef>
                <a:spcPct val="20000"/>
              </a:spcBef>
              <a:buFont typeface="Verdana"/>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Verdana"/>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Verdana"/>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Verdana"/>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Verdana"/>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Verdana"/>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Verdana"/>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Verdana"/>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Verdana"/>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dirty="0">
                <a:solidFill>
                  <a:srgbClr val="002060"/>
                </a:solidFill>
                <a:latin typeface="Verdana" panose="020B0604030504040204" pitchFamily="34" charset="0"/>
              </a:rPr>
              <a:t>Dependent Student Financials</a:t>
            </a:r>
            <a:endParaRPr lang="en-US" altLang="en-US" sz="3600" b="1" i="0" u="none" strike="noStrike" kern="1200" cap="none" spc="0" normalizeH="0" baseline="0" noProof="0" dirty="0">
              <a:ln>
                <a:noFill/>
              </a:ln>
              <a:solidFill>
                <a:srgbClr val="002060"/>
              </a:solidFill>
              <a:effectLst/>
              <a:uLnTx/>
              <a:uFillTx/>
              <a:latin typeface="Verdana" panose="020B0604030504040204" pitchFamily="34" charset="0"/>
            </a:endParaRPr>
          </a:p>
        </p:txBody>
      </p:sp>
      <p:sp>
        <p:nvSpPr>
          <p:cNvPr id="2" name="TextBox 1">
            <a:extLst>
              <a:ext uri="{FF2B5EF4-FFF2-40B4-BE49-F238E27FC236}">
                <a16:creationId xmlns:a16="http://schemas.microsoft.com/office/drawing/2014/main" id="{54C5D20D-F21A-62E6-7836-05BD2A83B3DD}"/>
              </a:ext>
            </a:extLst>
          </p:cNvPr>
          <p:cNvSpPr txBox="1"/>
          <p:nvPr/>
        </p:nvSpPr>
        <p:spPr>
          <a:xfrm>
            <a:off x="668351" y="1738058"/>
            <a:ext cx="11020545" cy="10395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sz="2200" dirty="0">
                <a:solidFill>
                  <a:srgbClr val="2683C6"/>
                </a:solidFill>
                <a:latin typeface="Verdana" panose="020B0604030504040204" pitchFamily="34" charset="0"/>
                <a:ea typeface="Verdana" panose="020B0604030504040204" pitchFamily="34" charset="0"/>
                <a:cs typeface="Calibri"/>
              </a:rPr>
              <a:t>This is the first page within the Student Financials section. It provides an overview of the section. </a:t>
            </a:r>
            <a:endParaRPr lang="en-US" sz="2200" dirty="0">
              <a:solidFill>
                <a:srgbClr val="2683C6"/>
              </a:solidFill>
              <a:latin typeface="Verdana" panose="020B0604030504040204" pitchFamily="34" charset="0"/>
            </a:endParaRPr>
          </a:p>
        </p:txBody>
      </p:sp>
      <p:pic>
        <p:nvPicPr>
          <p:cNvPr id="3" name="Picture 2" descr="Screenshot of the introduction to the Student Financials section, which informs the student that the next series of pages will help schools determine their ability to pay for college without financial aid. ">
            <a:extLst>
              <a:ext uri="{FF2B5EF4-FFF2-40B4-BE49-F238E27FC236}">
                <a16:creationId xmlns:a16="http://schemas.microsoft.com/office/drawing/2014/main" id="{C30FFD6F-CF23-E01F-1F43-A1D29F9CCA11}"/>
              </a:ext>
            </a:extLst>
          </p:cNvPr>
          <p:cNvPicPr>
            <a:picLocks noChangeAspect="1"/>
          </p:cNvPicPr>
          <p:nvPr/>
        </p:nvPicPr>
        <p:blipFill>
          <a:blip r:embed="rId3"/>
          <a:stretch>
            <a:fillRect/>
          </a:stretch>
        </p:blipFill>
        <p:spPr>
          <a:xfrm>
            <a:off x="895163" y="2890799"/>
            <a:ext cx="10401674" cy="3659559"/>
          </a:xfrm>
          <a:prstGeom prst="rect">
            <a:avLst/>
          </a:prstGeom>
          <a:ln w="12700">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6286109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marL="342900" indent="-342900" algn="l" defTabSz="457200" rtl="0" eaLnBrk="1" latinLnBrk="0" hangingPunct="1">
              <a:spcBef>
                <a:spcPct val="20000"/>
              </a:spcBef>
              <a:buFont typeface="Verdana"/>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Verdana"/>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Verdana"/>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Verdana"/>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Verdana"/>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Verdana"/>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Verdana"/>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Verdana"/>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Verdana"/>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dirty="0">
                <a:solidFill>
                  <a:srgbClr val="002060"/>
                </a:solidFill>
                <a:latin typeface="Verdana" panose="020B0604030504040204" pitchFamily="34" charset="0"/>
              </a:rPr>
              <a:t>Dependent Student Tax Return Information</a:t>
            </a:r>
            <a:endParaRPr lang="en-US" altLang="en-US" sz="3600" b="1" i="0" u="none" strike="noStrike" kern="1200" cap="none" spc="0" normalizeH="0" baseline="0" noProof="0" dirty="0">
              <a:ln>
                <a:noFill/>
              </a:ln>
              <a:solidFill>
                <a:srgbClr val="002060"/>
              </a:solidFill>
              <a:effectLst/>
              <a:uLnTx/>
              <a:uFillTx/>
              <a:latin typeface="Verdana" panose="020B0604030504040204" pitchFamily="34" charset="0"/>
            </a:endParaRPr>
          </a:p>
        </p:txBody>
      </p:sp>
      <p:sp>
        <p:nvSpPr>
          <p:cNvPr id="2" name="TextBox 1">
            <a:extLst>
              <a:ext uri="{FF2B5EF4-FFF2-40B4-BE49-F238E27FC236}">
                <a16:creationId xmlns:a16="http://schemas.microsoft.com/office/drawing/2014/main" id="{B2B57641-677B-2344-BDB1-54DADD023219}"/>
              </a:ext>
            </a:extLst>
          </p:cNvPr>
          <p:cNvSpPr txBox="1"/>
          <p:nvPr/>
        </p:nvSpPr>
        <p:spPr>
          <a:xfrm>
            <a:off x="654904" y="2164359"/>
            <a:ext cx="3351200" cy="33416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2400" dirty="0">
                <a:solidFill>
                  <a:srgbClr val="2683C6"/>
                </a:solidFill>
                <a:latin typeface="Verdana" panose="020B0604030504040204" pitchFamily="34" charset="0"/>
                <a:cs typeface="Calibri"/>
              </a:rPr>
              <a:t>The student is asked questions about their 2022 tax return. The student enters a response in each entry field. </a:t>
            </a:r>
            <a:endParaRPr lang="en-US" sz="2400" dirty="0">
              <a:solidFill>
                <a:srgbClr val="2683C6"/>
              </a:solidFill>
              <a:latin typeface="Verdana" panose="020B0604030504040204" pitchFamily="34" charset="0"/>
            </a:endParaRPr>
          </a:p>
        </p:txBody>
      </p:sp>
      <p:pic>
        <p:nvPicPr>
          <p:cNvPr id="6" name="Picture 5" descr="Screenshot continuation of the Student Financials section. Text boxes prompt the student to enter the dollar amount of college grants, scholarships, or AmeriCorps benefits reported to the Internal Revenue Service. Below that, another text box prompts the student to enter the dollar amount of foreign income exempt from federal taxation.">
            <a:extLst>
              <a:ext uri="{FF2B5EF4-FFF2-40B4-BE49-F238E27FC236}">
                <a16:creationId xmlns:a16="http://schemas.microsoft.com/office/drawing/2014/main" id="{5BC23529-8B56-5A7F-E0E2-17CCBA0A115A}"/>
              </a:ext>
            </a:extLst>
          </p:cNvPr>
          <p:cNvPicPr>
            <a:picLocks noChangeAspect="1"/>
          </p:cNvPicPr>
          <p:nvPr/>
        </p:nvPicPr>
        <p:blipFill>
          <a:blip r:embed="rId3"/>
          <a:stretch>
            <a:fillRect/>
          </a:stretch>
        </p:blipFill>
        <p:spPr>
          <a:xfrm>
            <a:off x="4312037" y="1861849"/>
            <a:ext cx="7588433" cy="4645601"/>
          </a:xfrm>
          <a:prstGeom prst="rect">
            <a:avLst/>
          </a:prstGeom>
          <a:ln w="12700">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4722453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marL="342900" indent="-342900" algn="l" defTabSz="457200" rtl="0" eaLnBrk="1" latinLnBrk="0" hangingPunct="1">
              <a:spcBef>
                <a:spcPct val="20000"/>
              </a:spcBef>
              <a:buFont typeface="Verdana"/>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Verdana"/>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Verdana"/>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Verdana"/>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Verdana"/>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Verdana"/>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Verdana"/>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Verdana"/>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Verdana"/>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dirty="0">
                <a:solidFill>
                  <a:srgbClr val="002060"/>
                </a:solidFill>
                <a:latin typeface="Verdana" panose="020B0604030504040204" pitchFamily="34" charset="0"/>
              </a:rPr>
              <a:t>Dependent Student Assets</a:t>
            </a:r>
            <a:endParaRPr lang="en-US" altLang="en-US" sz="3600" b="1" i="0" u="none" strike="noStrike" kern="1200" cap="none" spc="0" normalizeH="0" baseline="0" noProof="0" dirty="0">
              <a:ln>
                <a:noFill/>
              </a:ln>
              <a:solidFill>
                <a:srgbClr val="002060"/>
              </a:solidFill>
              <a:effectLst/>
              <a:uLnTx/>
              <a:uFillTx/>
              <a:latin typeface="Verdana" panose="020B0604030504040204" pitchFamily="34" charset="0"/>
            </a:endParaRPr>
          </a:p>
        </p:txBody>
      </p:sp>
      <p:sp>
        <p:nvSpPr>
          <p:cNvPr id="2" name="TextBox 1">
            <a:extLst>
              <a:ext uri="{FF2B5EF4-FFF2-40B4-BE49-F238E27FC236}">
                <a16:creationId xmlns:a16="http://schemas.microsoft.com/office/drawing/2014/main" id="{32A91B4D-CFCE-553E-34DF-62B6BE0653E0}"/>
              </a:ext>
            </a:extLst>
          </p:cNvPr>
          <p:cNvSpPr txBox="1"/>
          <p:nvPr/>
        </p:nvSpPr>
        <p:spPr>
          <a:xfrm>
            <a:off x="654904" y="2697778"/>
            <a:ext cx="4218353" cy="22336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sz="2400" dirty="0">
                <a:solidFill>
                  <a:srgbClr val="2683C6"/>
                </a:solidFill>
                <a:latin typeface="Verdana" panose="020B0604030504040204" pitchFamily="34" charset="0"/>
                <a:ea typeface="Verdana" panose="020B0604030504040204" pitchFamily="34" charset="0"/>
                <a:cs typeface="Calibri"/>
              </a:rPr>
              <a:t>The student is asked about their assets. The student enters a response in each entry field.  </a:t>
            </a:r>
            <a:endParaRPr lang="en-US" sz="2400" dirty="0">
              <a:solidFill>
                <a:srgbClr val="2683C6"/>
              </a:solidFill>
              <a:latin typeface="Verdana" panose="020B0604030504040204" pitchFamily="34" charset="0"/>
            </a:endParaRPr>
          </a:p>
        </p:txBody>
      </p:sp>
      <p:pic>
        <p:nvPicPr>
          <p:cNvPr id="4" name="Picture 3" descr="Screenshot continuation of the Student Financials section, which asks the student to enter their assets. Text boxes prompt the student to enter the dollar amount for the total of cash, savings, and checking accounts; the current net worth of businesses and investment farms; and the current net worth of investments, including real estate. ">
            <a:extLst>
              <a:ext uri="{FF2B5EF4-FFF2-40B4-BE49-F238E27FC236}">
                <a16:creationId xmlns:a16="http://schemas.microsoft.com/office/drawing/2014/main" id="{386E2772-DB6A-BAB5-0119-58FEB49CAFEC}"/>
              </a:ext>
            </a:extLst>
          </p:cNvPr>
          <p:cNvPicPr>
            <a:picLocks noChangeAspect="1"/>
          </p:cNvPicPr>
          <p:nvPr/>
        </p:nvPicPr>
        <p:blipFill>
          <a:blip r:embed="rId3"/>
          <a:stretch>
            <a:fillRect/>
          </a:stretch>
        </p:blipFill>
        <p:spPr>
          <a:xfrm>
            <a:off x="5280878" y="1843651"/>
            <a:ext cx="6334996" cy="4627149"/>
          </a:xfrm>
          <a:prstGeom prst="rect">
            <a:avLst/>
          </a:prstGeom>
          <a:ln w="12700">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6647402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marL="342900" indent="-342900" algn="l" defTabSz="457200" rtl="0" eaLnBrk="1" latinLnBrk="0" hangingPunct="1">
              <a:spcBef>
                <a:spcPct val="20000"/>
              </a:spcBef>
              <a:buFont typeface="Verdana"/>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Verdana"/>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Verdana"/>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Verdana"/>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Verdana"/>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Verdana"/>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Verdana"/>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Verdana"/>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Verdana"/>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dirty="0">
                <a:solidFill>
                  <a:srgbClr val="002060"/>
                </a:solidFill>
                <a:latin typeface="Verdana" panose="020B0604030504040204" pitchFamily="34" charset="0"/>
              </a:rPr>
              <a:t>Dependent Student Select Colleges</a:t>
            </a:r>
            <a:endParaRPr lang="en-US" altLang="en-US" sz="3600" b="1" i="0" u="none" strike="noStrike" kern="1200" cap="none" spc="0" normalizeH="0" baseline="0" noProof="0" dirty="0">
              <a:ln>
                <a:noFill/>
              </a:ln>
              <a:solidFill>
                <a:srgbClr val="002060"/>
              </a:solidFill>
              <a:effectLst/>
              <a:uLnTx/>
              <a:uFillTx/>
              <a:latin typeface="Verdana" panose="020B0604030504040204" pitchFamily="34" charset="0"/>
            </a:endParaRPr>
          </a:p>
        </p:txBody>
      </p:sp>
      <p:sp>
        <p:nvSpPr>
          <p:cNvPr id="2" name="TextBox 1">
            <a:extLst>
              <a:ext uri="{FF2B5EF4-FFF2-40B4-BE49-F238E27FC236}">
                <a16:creationId xmlns:a16="http://schemas.microsoft.com/office/drawing/2014/main" id="{4242D290-9D92-4CEF-1C6F-F4A50DDE82C8}"/>
              </a:ext>
            </a:extLst>
          </p:cNvPr>
          <p:cNvSpPr txBox="1"/>
          <p:nvPr/>
        </p:nvSpPr>
        <p:spPr>
          <a:xfrm>
            <a:off x="681798" y="1733041"/>
            <a:ext cx="10761650" cy="10395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2200" dirty="0">
                <a:solidFill>
                  <a:srgbClr val="2683C6"/>
                </a:solidFill>
                <a:latin typeface="Verdana" panose="020B0604030504040204" pitchFamily="34" charset="0"/>
                <a:ea typeface="Verdana" panose="020B0604030504040204" pitchFamily="34" charset="0"/>
                <a:cs typeface="Verdana" panose="020B0604020202020204" pitchFamily="34" charset="0"/>
              </a:rPr>
              <a:t>This is the Select Colleges section, and the final part of the FAFSA form’s student section.</a:t>
            </a:r>
            <a:endParaRPr lang="en-US" sz="2200" dirty="0">
              <a:solidFill>
                <a:srgbClr val="2683C6"/>
              </a:solidFill>
              <a:latin typeface="Verdana" panose="020B0604030504040204" pitchFamily="34" charset="0"/>
              <a:cs typeface="Verdana" panose="020B0604020202020204" pitchFamily="34" charset="0"/>
            </a:endParaRPr>
          </a:p>
        </p:txBody>
      </p:sp>
      <p:pic>
        <p:nvPicPr>
          <p:cNvPr id="3" name="Picture 2" descr="Screenshot of the introduction to the Select Colleges section, which informs the student that on the next series of pages, they will search and select the schools that will receive a copy of their FAFSA form and information. ">
            <a:extLst>
              <a:ext uri="{FF2B5EF4-FFF2-40B4-BE49-F238E27FC236}">
                <a16:creationId xmlns:a16="http://schemas.microsoft.com/office/drawing/2014/main" id="{DB225A48-124D-45D8-5F13-5D39B21E1A3E}"/>
              </a:ext>
            </a:extLst>
          </p:cNvPr>
          <p:cNvPicPr>
            <a:picLocks noChangeAspect="1"/>
          </p:cNvPicPr>
          <p:nvPr/>
        </p:nvPicPr>
        <p:blipFill>
          <a:blip r:embed="rId3"/>
          <a:stretch>
            <a:fillRect/>
          </a:stretch>
        </p:blipFill>
        <p:spPr>
          <a:xfrm>
            <a:off x="628560" y="2958116"/>
            <a:ext cx="10934880" cy="3751123"/>
          </a:xfrm>
          <a:prstGeom prst="rect">
            <a:avLst/>
          </a:prstGeom>
          <a:ln w="12700">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87709633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marL="342900" indent="-342900" algn="l" defTabSz="457200" rtl="0" eaLnBrk="1" latinLnBrk="0" hangingPunct="1">
              <a:spcBef>
                <a:spcPct val="20000"/>
              </a:spcBef>
              <a:buFont typeface="Verdana"/>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Verdana"/>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Verdana"/>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Verdana"/>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Verdana"/>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Verdana"/>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Verdana"/>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Verdana"/>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Verdana"/>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dirty="0">
                <a:solidFill>
                  <a:srgbClr val="002060"/>
                </a:solidFill>
                <a:latin typeface="Verdana" panose="020B0604030504040204" pitchFamily="34" charset="0"/>
              </a:rPr>
              <a:t>Dependent Student College Search</a:t>
            </a:r>
            <a:endParaRPr lang="en-US" altLang="en-US" sz="3600" b="1" i="0" u="none" strike="noStrike" kern="1200" cap="none" spc="0" normalizeH="0" baseline="0" noProof="0" dirty="0">
              <a:ln>
                <a:noFill/>
              </a:ln>
              <a:solidFill>
                <a:srgbClr val="002060"/>
              </a:solidFill>
              <a:effectLst/>
              <a:uLnTx/>
              <a:uFillTx/>
              <a:latin typeface="Verdana" panose="020B0604030504040204" pitchFamily="34" charset="0"/>
            </a:endParaRPr>
          </a:p>
        </p:txBody>
      </p:sp>
      <p:sp>
        <p:nvSpPr>
          <p:cNvPr id="2" name="TextBox 1">
            <a:extLst>
              <a:ext uri="{FF2B5EF4-FFF2-40B4-BE49-F238E27FC236}">
                <a16:creationId xmlns:a16="http://schemas.microsoft.com/office/drawing/2014/main" id="{40CCAEBB-75E6-BF59-F99C-90D49B8E0597}"/>
              </a:ext>
            </a:extLst>
          </p:cNvPr>
          <p:cNvSpPr txBox="1"/>
          <p:nvPr/>
        </p:nvSpPr>
        <p:spPr>
          <a:xfrm>
            <a:off x="654904" y="1773891"/>
            <a:ext cx="3436751" cy="40181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rtl="0">
              <a:lnSpc>
                <a:spcPct val="150000"/>
              </a:lnSpc>
              <a:buFont typeface="Wingdings" panose="05000000000000000000" pitchFamily="2" charset="2"/>
              <a:buChar char="§"/>
            </a:pPr>
            <a:r>
              <a:rPr lang="en-US" dirty="0">
                <a:solidFill>
                  <a:srgbClr val="2683C6"/>
                </a:solidFill>
                <a:latin typeface="Verdana" panose="020B0604030504040204" pitchFamily="34" charset="0"/>
                <a:ea typeface="Verdana" panose="020B0604030504040204" pitchFamily="34" charset="0"/>
                <a:cs typeface="Verdana" panose="020B0604020202020204" pitchFamily="34" charset="0"/>
              </a:rPr>
              <a:t>The student is asked to search for the colleges and/or career schools they would like to receive their FAFSA information. </a:t>
            </a:r>
          </a:p>
          <a:p>
            <a:pPr marL="285750" indent="-285750" rtl="0">
              <a:lnSpc>
                <a:spcPct val="150000"/>
              </a:lnSpc>
              <a:buFont typeface="Wingdings" panose="05000000000000000000" pitchFamily="2" charset="2"/>
              <a:buChar char="§"/>
            </a:pPr>
            <a:endParaRPr lang="en-US" sz="1050" dirty="0">
              <a:solidFill>
                <a:srgbClr val="2683C6"/>
              </a:solidFill>
              <a:latin typeface="Verdana" panose="020B0604030504040204" pitchFamily="34" charset="0"/>
              <a:ea typeface="Verdana" panose="020B0604030504040204" pitchFamily="34" charset="0"/>
              <a:cs typeface="Verdana" panose="020B0604020202020204" pitchFamily="34" charset="0"/>
            </a:endParaRPr>
          </a:p>
          <a:p>
            <a:pPr marL="285750" indent="-285750" rtl="0">
              <a:lnSpc>
                <a:spcPct val="150000"/>
              </a:lnSpc>
              <a:buFont typeface="Wingdings" panose="05000000000000000000" pitchFamily="2" charset="2"/>
              <a:buChar char="§"/>
            </a:pPr>
            <a:r>
              <a:rPr lang="en-US" dirty="0">
                <a:solidFill>
                  <a:srgbClr val="2683C6"/>
                </a:solidFill>
                <a:latin typeface="Verdana" panose="020B0604030504040204" pitchFamily="34" charset="0"/>
                <a:ea typeface="Verdana" panose="020B0604030504040204" pitchFamily="34" charset="0"/>
                <a:cs typeface="Verdana" panose="020B0604020202020204" pitchFamily="34" charset="0"/>
              </a:rPr>
              <a:t>Students can select to send their FAFSA information to a maximum of 20 schools. </a:t>
            </a:r>
            <a:endParaRPr lang="en-US" dirty="0">
              <a:solidFill>
                <a:srgbClr val="2683C6"/>
              </a:solidFill>
              <a:latin typeface="Verdana" panose="020B0604030504040204" pitchFamily="34" charset="0"/>
              <a:cs typeface="Verdana" panose="020B0604020202020204" pitchFamily="34" charset="0"/>
            </a:endParaRPr>
          </a:p>
        </p:txBody>
      </p:sp>
      <p:pic>
        <p:nvPicPr>
          <p:cNvPr id="4" name="Picture 6" descr="Screenshot continuation of the Select Colleges section. The student is instructed to enter the state, city, and name of a school in the text boxes and then select the “Search” button.">
            <a:extLst>
              <a:ext uri="{FF2B5EF4-FFF2-40B4-BE49-F238E27FC236}">
                <a16:creationId xmlns:a16="http://schemas.microsoft.com/office/drawing/2014/main" id="{E8F9727A-8D29-84B4-2AA9-6688F9538B22}"/>
              </a:ext>
            </a:extLst>
          </p:cNvPr>
          <p:cNvPicPr>
            <a:picLocks noChangeAspect="1"/>
          </p:cNvPicPr>
          <p:nvPr/>
        </p:nvPicPr>
        <p:blipFill>
          <a:blip r:embed="rId3"/>
          <a:stretch>
            <a:fillRect/>
          </a:stretch>
        </p:blipFill>
        <p:spPr>
          <a:xfrm>
            <a:off x="4280651" y="1702524"/>
            <a:ext cx="5691498" cy="4160883"/>
          </a:xfrm>
          <a:prstGeom prst="rect">
            <a:avLst/>
          </a:prstGeom>
          <a:ln w="12700">
            <a:solidFill>
              <a:schemeClr val="tx1"/>
            </a:solidFill>
          </a:ln>
          <a:effectLst>
            <a:outerShdw blurRad="50800" dist="38100" dir="2700000" algn="tl" rotWithShape="0">
              <a:prstClr val="black">
                <a:alpha val="40000"/>
              </a:prstClr>
            </a:outerShdw>
          </a:effectLst>
        </p:spPr>
      </p:pic>
      <p:pic>
        <p:nvPicPr>
          <p:cNvPr id="7" name="Picture 7" descr="Screenshot continuation of the Select Colleges section. Four schools are displayed, the results of using the search function. Beside each school, there is a “select” button for the student to select the correct school. A notification along the bottom informs the student how many schools out of the maximum of twenty are currently selected. ">
            <a:extLst>
              <a:ext uri="{FF2B5EF4-FFF2-40B4-BE49-F238E27FC236}">
                <a16:creationId xmlns:a16="http://schemas.microsoft.com/office/drawing/2014/main" id="{00D59DD4-788C-BCAF-E627-C222C0C46D8E}"/>
              </a:ext>
            </a:extLst>
          </p:cNvPr>
          <p:cNvPicPr>
            <a:picLocks noChangeAspect="1"/>
          </p:cNvPicPr>
          <p:nvPr/>
        </p:nvPicPr>
        <p:blipFill>
          <a:blip r:embed="rId4"/>
          <a:stretch>
            <a:fillRect/>
          </a:stretch>
        </p:blipFill>
        <p:spPr>
          <a:xfrm>
            <a:off x="8071882" y="2511846"/>
            <a:ext cx="3998421" cy="4160883"/>
          </a:xfrm>
          <a:prstGeom prst="rect">
            <a:avLst/>
          </a:prstGeom>
          <a:ln w="12700">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3969431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marL="342900" indent="-342900" algn="l" defTabSz="457200" rtl="0" eaLnBrk="1" latinLnBrk="0" hangingPunct="1">
              <a:spcBef>
                <a:spcPct val="20000"/>
              </a:spcBef>
              <a:buFont typeface="Verdana"/>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Verdana"/>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Verdana"/>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Verdana"/>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Verdana"/>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Verdana"/>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Verdana"/>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Verdana"/>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Verdana"/>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dirty="0">
                <a:solidFill>
                  <a:srgbClr val="002060"/>
                </a:solidFill>
                <a:latin typeface="Verdana" panose="020B0604030504040204" pitchFamily="34" charset="0"/>
              </a:rPr>
              <a:t>Dependent Student Review Page</a:t>
            </a:r>
            <a:endParaRPr lang="en-US" altLang="en-US" sz="3600" b="1" i="0" u="none" strike="noStrike" kern="1200" cap="none" spc="0" normalizeH="0" baseline="0" noProof="0" dirty="0">
              <a:ln>
                <a:noFill/>
              </a:ln>
              <a:solidFill>
                <a:srgbClr val="002060"/>
              </a:solidFill>
              <a:effectLst/>
              <a:uLnTx/>
              <a:uFillTx/>
              <a:latin typeface="Verdana" panose="020B0604030504040204" pitchFamily="34" charset="0"/>
            </a:endParaRPr>
          </a:p>
        </p:txBody>
      </p:sp>
      <p:sp>
        <p:nvSpPr>
          <p:cNvPr id="2" name="TextBox 1">
            <a:extLst>
              <a:ext uri="{FF2B5EF4-FFF2-40B4-BE49-F238E27FC236}">
                <a16:creationId xmlns:a16="http://schemas.microsoft.com/office/drawing/2014/main" id="{58EE76FC-9E2E-9900-5D34-28D9EB9CFA5E}"/>
              </a:ext>
            </a:extLst>
          </p:cNvPr>
          <p:cNvSpPr txBox="1"/>
          <p:nvPr/>
        </p:nvSpPr>
        <p:spPr>
          <a:xfrm>
            <a:off x="654904" y="1626859"/>
            <a:ext cx="6098436" cy="5083123"/>
          </a:xfrm>
          <a:prstGeom prst="rect">
            <a:avLst/>
          </a:prstGeom>
          <a:noFill/>
        </p:spPr>
        <p:txBody>
          <a:bodyPr wrap="square" rtlCol="0">
            <a:spAutoFit/>
          </a:bodyPr>
          <a:lstStyle/>
          <a:p>
            <a:pPr marL="285750" indent="-285750">
              <a:lnSpc>
                <a:spcPct val="150000"/>
              </a:lnSpc>
              <a:buFont typeface="Wingdings" panose="05000000000000000000" pitchFamily="2" charset="2"/>
              <a:buChar char="§"/>
            </a:pPr>
            <a:r>
              <a:rPr lang="en-US" sz="1700" dirty="0">
                <a:solidFill>
                  <a:srgbClr val="2683C6"/>
                </a:solidFill>
                <a:latin typeface="Verdana" panose="020B0604030504040204" pitchFamily="34" charset="0"/>
                <a:cs typeface="Verdana" panose="020B0604020202020204" pitchFamily="34" charset="0"/>
              </a:rPr>
              <a:t>The review page displays the responses that the student has provided in the FAFSA form.</a:t>
            </a:r>
            <a:br>
              <a:rPr lang="en-US" dirty="0">
                <a:solidFill>
                  <a:srgbClr val="2683C6"/>
                </a:solidFill>
                <a:latin typeface="Verdana" panose="020B0604030504040204" pitchFamily="34" charset="0"/>
                <a:cs typeface="Verdana" panose="020B0604020202020204" pitchFamily="34" charset="0"/>
              </a:rPr>
            </a:br>
            <a:endParaRPr lang="en-US" sz="1050" dirty="0">
              <a:solidFill>
                <a:srgbClr val="2683C6"/>
              </a:solidFill>
              <a:latin typeface="Verdana" panose="020B0604030504040204" pitchFamily="34" charset="0"/>
              <a:cs typeface="Verdana" panose="020B0604020202020204" pitchFamily="34" charset="0"/>
            </a:endParaRPr>
          </a:p>
          <a:p>
            <a:pPr marL="285750" indent="-285750">
              <a:lnSpc>
                <a:spcPct val="150000"/>
              </a:lnSpc>
              <a:buFont typeface="Wingdings" panose="05000000000000000000" pitchFamily="2" charset="2"/>
              <a:buChar char="§"/>
            </a:pPr>
            <a:r>
              <a:rPr lang="en-US" sz="1700" dirty="0">
                <a:solidFill>
                  <a:srgbClr val="2683C6"/>
                </a:solidFill>
                <a:latin typeface="Verdana" panose="020B0604030504040204" pitchFamily="34" charset="0"/>
                <a:cs typeface="Verdana" panose="020B0604020202020204" pitchFamily="34" charset="0"/>
              </a:rPr>
              <a:t>The student</a:t>
            </a:r>
            <a:r>
              <a:rPr lang="en-US" sz="1700" dirty="0">
                <a:solidFill>
                  <a:srgbClr val="2683C6"/>
                </a:solidFill>
                <a:latin typeface="Verdana" panose="020B0604030504040204" pitchFamily="34" charset="0"/>
                <a:ea typeface="Verdana" panose="020B0604030504040204" pitchFamily="34" charset="0"/>
                <a:cs typeface="Verdana" panose="020B0604020202020204" pitchFamily="34" charset="0"/>
              </a:rPr>
              <a:t> can view all their responses by selecting "Expand All" or expand each section individually. </a:t>
            </a:r>
            <a:br>
              <a:rPr lang="en-US" dirty="0">
                <a:solidFill>
                  <a:srgbClr val="2683C6"/>
                </a:solidFill>
                <a:latin typeface="Verdana" panose="020B0604030504040204" pitchFamily="34" charset="0"/>
                <a:ea typeface="Verdana" panose="020B0604030504040204" pitchFamily="34" charset="0"/>
                <a:cs typeface="Verdana" panose="020B0604020202020204" pitchFamily="34" charset="0"/>
              </a:rPr>
            </a:br>
            <a:endParaRPr lang="en-US" sz="1050" dirty="0">
              <a:solidFill>
                <a:srgbClr val="2683C6"/>
              </a:solidFill>
              <a:latin typeface="Verdana" panose="020B0604030504040204" pitchFamily="34" charset="0"/>
              <a:ea typeface="Verdana" panose="020B0604030504040204" pitchFamily="34" charset="0"/>
              <a:cs typeface="Verdana" panose="020B0604020202020204" pitchFamily="34" charset="0"/>
            </a:endParaRPr>
          </a:p>
          <a:p>
            <a:pPr marL="285750" indent="-285750">
              <a:lnSpc>
                <a:spcPct val="150000"/>
              </a:lnSpc>
              <a:buFont typeface="Wingdings" panose="05000000000000000000" pitchFamily="2" charset="2"/>
              <a:buChar char="§"/>
            </a:pPr>
            <a:r>
              <a:rPr lang="en-US" sz="1700" dirty="0">
                <a:solidFill>
                  <a:srgbClr val="2683C6"/>
                </a:solidFill>
                <a:latin typeface="Verdana" panose="020B0604030504040204" pitchFamily="34" charset="0"/>
                <a:ea typeface="Verdana" panose="020B0604030504040204" pitchFamily="34" charset="0"/>
                <a:cs typeface="Verdana" panose="020B0604020202020204" pitchFamily="34" charset="0"/>
              </a:rPr>
              <a:t>To edit a response, the student can select the question’s hyperlink and will be taken to the corresponding page. </a:t>
            </a:r>
            <a:br>
              <a:rPr lang="en-US" dirty="0">
                <a:solidFill>
                  <a:srgbClr val="2683C6"/>
                </a:solidFill>
                <a:latin typeface="Verdana" panose="020B0604030504040204" pitchFamily="34" charset="0"/>
                <a:ea typeface="Verdana" panose="020B0604030504040204" pitchFamily="34" charset="0"/>
                <a:cs typeface="Verdana" panose="020B0604020202020204" pitchFamily="34" charset="0"/>
              </a:rPr>
            </a:br>
            <a:endParaRPr lang="en-US" sz="1050" dirty="0">
              <a:solidFill>
                <a:srgbClr val="2683C6"/>
              </a:solidFill>
              <a:latin typeface="Verdana" panose="020B0604030504040204" pitchFamily="34" charset="0"/>
              <a:ea typeface="Verdana" panose="020B0604030504040204" pitchFamily="34" charset="0"/>
              <a:cs typeface="Verdana" panose="020B0604020202020204" pitchFamily="34" charset="0"/>
            </a:endParaRPr>
          </a:p>
          <a:p>
            <a:pPr marL="285750" indent="-285750">
              <a:lnSpc>
                <a:spcPct val="150000"/>
              </a:lnSpc>
              <a:buFont typeface="Wingdings" panose="05000000000000000000" pitchFamily="2" charset="2"/>
              <a:buChar char="§"/>
            </a:pPr>
            <a:r>
              <a:rPr lang="en-US" sz="1700" dirty="0">
                <a:solidFill>
                  <a:srgbClr val="2683C6"/>
                </a:solidFill>
                <a:latin typeface="Verdana" panose="020B0604030504040204" pitchFamily="34" charset="0"/>
                <a:ea typeface="Verdana" panose="020B0604030504040204" pitchFamily="34" charset="0"/>
                <a:cs typeface="Verdana" panose="020B0604020202020204" pitchFamily="34" charset="0"/>
              </a:rPr>
              <a:t>Additionally, since the student invited their parent into the form, they see the parent contributor section and the status of their parent’s invite. </a:t>
            </a:r>
            <a:endParaRPr lang="en-US" sz="1700" dirty="0">
              <a:solidFill>
                <a:srgbClr val="2683C6"/>
              </a:solidFill>
              <a:latin typeface="Verdana" panose="020B0604030504040204" pitchFamily="34" charset="0"/>
              <a:cs typeface="Verdana" panose="020B0604020202020204" pitchFamily="34" charset="0"/>
            </a:endParaRPr>
          </a:p>
        </p:txBody>
      </p:sp>
      <p:pic>
        <p:nvPicPr>
          <p:cNvPr id="3" name="Picture 2" descr="Screenshot of the student review page. Each of the four previous sections are listed, which the student can expand and collapse, prompting them to review and verify the information. ">
            <a:extLst>
              <a:ext uri="{FF2B5EF4-FFF2-40B4-BE49-F238E27FC236}">
                <a16:creationId xmlns:a16="http://schemas.microsoft.com/office/drawing/2014/main" id="{B1A78B51-CF6E-D679-3388-19AA406992D3}"/>
              </a:ext>
            </a:extLst>
          </p:cNvPr>
          <p:cNvPicPr>
            <a:picLocks noChangeAspect="1"/>
          </p:cNvPicPr>
          <p:nvPr/>
        </p:nvPicPr>
        <p:blipFill>
          <a:blip r:embed="rId3"/>
          <a:stretch>
            <a:fillRect/>
          </a:stretch>
        </p:blipFill>
        <p:spPr>
          <a:xfrm>
            <a:off x="6753340" y="2065934"/>
            <a:ext cx="5213363" cy="3967636"/>
          </a:xfrm>
          <a:prstGeom prst="rect">
            <a:avLst/>
          </a:prstGeom>
          <a:ln w="12700">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7783283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05355-66F4-C3AA-1AF5-02347AD5DFD2}"/>
              </a:ext>
            </a:extLst>
          </p:cNvPr>
          <p:cNvSpPr>
            <a:spLocks noGrp="1"/>
          </p:cNvSpPr>
          <p:nvPr>
            <p:ph type="title"/>
          </p:nvPr>
        </p:nvSpPr>
        <p:spPr>
          <a:xfrm>
            <a:off x="581192" y="702156"/>
            <a:ext cx="11029616" cy="1013800"/>
          </a:xfrm>
        </p:spPr>
        <p:txBody>
          <a:bodyPr>
            <a:normAutofit/>
          </a:bodyPr>
          <a:lstStyle/>
          <a:p>
            <a:r>
              <a:rPr lang="en-US" sz="3200" dirty="0"/>
              <a:t>Changes for 2024-2025</a:t>
            </a:r>
            <a:endParaRPr lang="en-US" sz="3200" dirty="0">
              <a:solidFill>
                <a:srgbClr val="FFFEFF"/>
              </a:solidFill>
            </a:endParaRPr>
          </a:p>
        </p:txBody>
      </p:sp>
      <p:graphicFrame>
        <p:nvGraphicFramePr>
          <p:cNvPr id="5" name="Content Placeholder 2">
            <a:extLst>
              <a:ext uri="{FF2B5EF4-FFF2-40B4-BE49-F238E27FC236}">
                <a16:creationId xmlns:a16="http://schemas.microsoft.com/office/drawing/2014/main" id="{DE0F9674-44D2-BCB5-7913-949DB039D9CF}"/>
              </a:ext>
            </a:extLst>
          </p:cNvPr>
          <p:cNvGraphicFramePr>
            <a:graphicFrameLocks noGrp="1"/>
          </p:cNvGraphicFramePr>
          <p:nvPr>
            <p:ph idx="1"/>
            <p:extLst>
              <p:ext uri="{D42A27DB-BD31-4B8C-83A1-F6EECF244321}">
                <p14:modId xmlns:p14="http://schemas.microsoft.com/office/powerpoint/2010/main" val="3478887921"/>
              </p:ext>
            </p:extLst>
          </p:nvPr>
        </p:nvGraphicFramePr>
        <p:xfrm>
          <a:off x="581025" y="2477606"/>
          <a:ext cx="11029950" cy="36782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61366740-5190-CC3E-3364-F0C2559186A6}"/>
              </a:ext>
            </a:extLst>
          </p:cNvPr>
          <p:cNvSpPr txBox="1"/>
          <p:nvPr/>
        </p:nvSpPr>
        <p:spPr>
          <a:xfrm>
            <a:off x="581025" y="2302525"/>
            <a:ext cx="6643171" cy="523220"/>
          </a:xfrm>
          <a:prstGeom prst="rect">
            <a:avLst/>
          </a:prstGeom>
          <a:noFill/>
        </p:spPr>
        <p:txBody>
          <a:bodyPr wrap="square" rtlCol="0">
            <a:spAutoFit/>
          </a:bodyPr>
          <a:lstStyle/>
          <a:p>
            <a:r>
              <a:rPr lang="en-US" sz="2800" dirty="0">
                <a:solidFill>
                  <a:srgbClr val="2683C6"/>
                </a:solidFill>
                <a:latin typeface="Verdana" panose="020B0604030504040204" pitchFamily="34" charset="0"/>
                <a:ea typeface="Verdana" panose="020B0604030504040204" pitchFamily="34" charset="0"/>
              </a:rPr>
              <a:t>New terminology…</a:t>
            </a:r>
          </a:p>
        </p:txBody>
      </p:sp>
    </p:spTree>
    <p:extLst>
      <p:ext uri="{BB962C8B-B14F-4D97-AF65-F5344CB8AC3E}">
        <p14:creationId xmlns:p14="http://schemas.microsoft.com/office/powerpoint/2010/main" val="92204924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marL="342900" indent="-342900" algn="l" defTabSz="457200" rtl="0" eaLnBrk="1" latinLnBrk="0" hangingPunct="1">
              <a:spcBef>
                <a:spcPct val="20000"/>
              </a:spcBef>
              <a:buFont typeface="Verdana"/>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Verdana"/>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Verdana"/>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Verdana"/>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Verdana"/>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Verdana"/>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Verdana"/>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Verdana"/>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Verdana"/>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dirty="0">
                <a:solidFill>
                  <a:srgbClr val="002060"/>
                </a:solidFill>
                <a:latin typeface="Verdana" panose="020B0604030504040204" pitchFamily="34" charset="0"/>
              </a:rPr>
              <a:t>Dependent Student Review Page</a:t>
            </a:r>
            <a:endParaRPr lang="en-US" altLang="en-US" sz="3600" b="1" i="0" u="none" strike="noStrike" kern="1200" cap="none" spc="0" normalizeH="0" baseline="0" noProof="0" dirty="0">
              <a:ln>
                <a:noFill/>
              </a:ln>
              <a:solidFill>
                <a:srgbClr val="002060"/>
              </a:solidFill>
              <a:effectLst/>
              <a:uLnTx/>
              <a:uFillTx/>
              <a:latin typeface="Verdana" panose="020B0604030504040204" pitchFamily="34" charset="0"/>
            </a:endParaRPr>
          </a:p>
        </p:txBody>
      </p:sp>
      <p:pic>
        <p:nvPicPr>
          <p:cNvPr id="2" name="Picture 1" descr="Screenshot continuation of the student review page. The contributors are listed for the student to review. An icon beside each contributor indicates that an invite has been sent. The student can use an “Edit” button to update the contributors if needed. ">
            <a:extLst>
              <a:ext uri="{FF2B5EF4-FFF2-40B4-BE49-F238E27FC236}">
                <a16:creationId xmlns:a16="http://schemas.microsoft.com/office/drawing/2014/main" id="{C07E92DC-52DE-3437-0629-7AE62C90BA5D}"/>
              </a:ext>
            </a:extLst>
          </p:cNvPr>
          <p:cNvPicPr>
            <a:picLocks noChangeAspect="1"/>
          </p:cNvPicPr>
          <p:nvPr/>
        </p:nvPicPr>
        <p:blipFill>
          <a:blip r:embed="rId3"/>
          <a:stretch>
            <a:fillRect/>
          </a:stretch>
        </p:blipFill>
        <p:spPr>
          <a:xfrm>
            <a:off x="1968871" y="1990508"/>
            <a:ext cx="8254257" cy="4481295"/>
          </a:xfrm>
          <a:prstGeom prst="rect">
            <a:avLst/>
          </a:prstGeom>
          <a:ln w="12700">
            <a:solidFill>
              <a:schemeClr val="tx1"/>
            </a:solidFill>
          </a:ln>
          <a:effectLst>
            <a:outerShdw blurRad="50800" dist="38100" algn="l" rotWithShape="0">
              <a:prstClr val="black">
                <a:alpha val="40000"/>
              </a:prstClr>
            </a:outerShdw>
          </a:effectLst>
        </p:spPr>
      </p:pic>
    </p:spTree>
    <p:extLst>
      <p:ext uri="{BB962C8B-B14F-4D97-AF65-F5344CB8AC3E}">
        <p14:creationId xmlns:p14="http://schemas.microsoft.com/office/powerpoint/2010/main" val="76343446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marL="342900" indent="-342900" algn="l" defTabSz="457200" rtl="0" eaLnBrk="1" latinLnBrk="0" hangingPunct="1">
              <a:spcBef>
                <a:spcPct val="20000"/>
              </a:spcBef>
              <a:buFont typeface="Verdana"/>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Verdana"/>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Verdana"/>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Verdana"/>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Verdana"/>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Verdana"/>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Verdana"/>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Verdana"/>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Verdana"/>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dirty="0">
                <a:solidFill>
                  <a:srgbClr val="002060"/>
                </a:solidFill>
                <a:latin typeface="Verdana" panose="020B0604030504040204" pitchFamily="34" charset="0"/>
              </a:rPr>
              <a:t>Dependent Student Signature</a:t>
            </a:r>
            <a:endParaRPr lang="en-US" altLang="en-US" sz="3600" b="1" i="0" u="none" strike="noStrike" kern="1200" cap="none" spc="0" normalizeH="0" baseline="0" noProof="0" dirty="0">
              <a:ln>
                <a:noFill/>
              </a:ln>
              <a:solidFill>
                <a:srgbClr val="002060"/>
              </a:solidFill>
              <a:effectLst/>
              <a:uLnTx/>
              <a:uFillTx/>
              <a:latin typeface="Verdana" panose="020B0604030504040204" pitchFamily="34" charset="0"/>
            </a:endParaRPr>
          </a:p>
        </p:txBody>
      </p:sp>
      <p:pic>
        <p:nvPicPr>
          <p:cNvPr id="3" name="Picture 2" descr="Screenshot of the signature page. The student is instructed to review the terms and conditions they will be agreeing to by signing the FAFSA form. ">
            <a:extLst>
              <a:ext uri="{FF2B5EF4-FFF2-40B4-BE49-F238E27FC236}">
                <a16:creationId xmlns:a16="http://schemas.microsoft.com/office/drawing/2014/main" id="{14D3A933-4390-317A-F32B-5E0C0F0CB02A}"/>
              </a:ext>
            </a:extLst>
          </p:cNvPr>
          <p:cNvPicPr>
            <a:picLocks noChangeAspect="1"/>
          </p:cNvPicPr>
          <p:nvPr/>
        </p:nvPicPr>
        <p:blipFill>
          <a:blip r:embed="rId3"/>
          <a:stretch>
            <a:fillRect/>
          </a:stretch>
        </p:blipFill>
        <p:spPr>
          <a:xfrm>
            <a:off x="2397421" y="1665773"/>
            <a:ext cx="7397157" cy="5112979"/>
          </a:xfrm>
          <a:prstGeom prst="rect">
            <a:avLst/>
          </a:prstGeom>
          <a:ln w="12700">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2912563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marL="342900" indent="-342900" algn="l" defTabSz="457200" rtl="0" eaLnBrk="1" latinLnBrk="0" hangingPunct="1">
              <a:spcBef>
                <a:spcPct val="20000"/>
              </a:spcBef>
              <a:buFont typeface="Verdana"/>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Verdana"/>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Verdana"/>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Verdana"/>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Verdana"/>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Verdana"/>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Verdana"/>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Verdana"/>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Verdana"/>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dirty="0">
                <a:solidFill>
                  <a:srgbClr val="002060"/>
                </a:solidFill>
                <a:latin typeface="Verdana" panose="020B0604030504040204" pitchFamily="34" charset="0"/>
              </a:rPr>
              <a:t>Dependent Student Signature</a:t>
            </a:r>
            <a:endParaRPr lang="en-US" altLang="en-US" sz="3600" b="1" i="0" u="none" strike="noStrike" kern="1200" cap="none" spc="0" normalizeH="0" baseline="0" noProof="0" dirty="0">
              <a:ln>
                <a:noFill/>
              </a:ln>
              <a:solidFill>
                <a:srgbClr val="002060"/>
              </a:solidFill>
              <a:effectLst/>
              <a:uLnTx/>
              <a:uFillTx/>
              <a:latin typeface="Verdana" panose="020B0604030504040204" pitchFamily="34" charset="0"/>
            </a:endParaRPr>
          </a:p>
        </p:txBody>
      </p:sp>
      <p:pic>
        <p:nvPicPr>
          <p:cNvPr id="8" name="Picture 7" descr="Screenshot continuation of the signature page, which lists the remaining terms and conditions that the student agrees to by signing the FAFSA form. A checkbox indicates the student agrees to the terms, and there is a button below that for the student to “Submit” the form. ">
            <a:extLst>
              <a:ext uri="{FF2B5EF4-FFF2-40B4-BE49-F238E27FC236}">
                <a16:creationId xmlns:a16="http://schemas.microsoft.com/office/drawing/2014/main" id="{6BBECEAF-F1A7-D268-6075-67046C6A1867}"/>
              </a:ext>
            </a:extLst>
          </p:cNvPr>
          <p:cNvPicPr>
            <a:picLocks noChangeAspect="1"/>
          </p:cNvPicPr>
          <p:nvPr/>
        </p:nvPicPr>
        <p:blipFill>
          <a:blip r:embed="rId3"/>
          <a:stretch>
            <a:fillRect/>
          </a:stretch>
        </p:blipFill>
        <p:spPr>
          <a:xfrm>
            <a:off x="3044899" y="1561285"/>
            <a:ext cx="6102202" cy="5244385"/>
          </a:xfrm>
          <a:prstGeom prst="rect">
            <a:avLst/>
          </a:prstGeom>
          <a:ln w="12700">
            <a:solidFill>
              <a:schemeClr val="tx1"/>
            </a:solidFill>
          </a:ln>
        </p:spPr>
      </p:pic>
    </p:spTree>
    <p:extLst>
      <p:ext uri="{BB962C8B-B14F-4D97-AF65-F5344CB8AC3E}">
        <p14:creationId xmlns:p14="http://schemas.microsoft.com/office/powerpoint/2010/main" val="215258708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marL="342900" indent="-342900" algn="l" defTabSz="457200" rtl="0" eaLnBrk="1" latinLnBrk="0" hangingPunct="1">
              <a:spcBef>
                <a:spcPct val="20000"/>
              </a:spcBef>
              <a:buFont typeface="Verdana"/>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Verdana"/>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Verdana"/>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Verdana"/>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Verdana"/>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Verdana"/>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Verdana"/>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Verdana"/>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Verdana"/>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dirty="0">
                <a:solidFill>
                  <a:srgbClr val="002060"/>
                </a:solidFill>
                <a:latin typeface="Verdana" panose="020B0604030504040204" pitchFamily="34" charset="0"/>
              </a:rPr>
              <a:t>Dependent Student Section Complete</a:t>
            </a:r>
            <a:endParaRPr lang="en-US" altLang="en-US" sz="3600" b="1" i="0" u="none" strike="noStrike" kern="1200" cap="none" spc="0" normalizeH="0" baseline="0" noProof="0" dirty="0">
              <a:ln>
                <a:noFill/>
              </a:ln>
              <a:solidFill>
                <a:srgbClr val="002060"/>
              </a:solidFill>
              <a:effectLst/>
              <a:uLnTx/>
              <a:uFillTx/>
              <a:latin typeface="Verdana" panose="020B0604030504040204" pitchFamily="34" charset="0"/>
            </a:endParaRPr>
          </a:p>
        </p:txBody>
      </p:sp>
      <p:pic>
        <p:nvPicPr>
          <p:cNvPr id="3" name="Picture 2" descr="Screenshot of the student completion page, informing the student they have completed the student section successfully. The student is reminded that the FAFSA form cannot be processed until the contributors complete the required sections. Below that, the contributors are listed, with an icon beside each name describing the status of the contributor as “Invite Sent.” Below that, the student is reminded that they can track and manage their FAFSA form and contributors by selecting the “View Status” button. ">
            <a:extLst>
              <a:ext uri="{FF2B5EF4-FFF2-40B4-BE49-F238E27FC236}">
                <a16:creationId xmlns:a16="http://schemas.microsoft.com/office/drawing/2014/main" id="{0F0033CF-96C3-D3AB-95B2-E181472FDB72}"/>
              </a:ext>
            </a:extLst>
          </p:cNvPr>
          <p:cNvPicPr>
            <a:picLocks noChangeAspect="1"/>
          </p:cNvPicPr>
          <p:nvPr/>
        </p:nvPicPr>
        <p:blipFill>
          <a:blip r:embed="rId3"/>
          <a:stretch>
            <a:fillRect/>
          </a:stretch>
        </p:blipFill>
        <p:spPr>
          <a:xfrm>
            <a:off x="2524583" y="1716849"/>
            <a:ext cx="7142833" cy="5041999"/>
          </a:xfrm>
          <a:prstGeom prst="rect">
            <a:avLst/>
          </a:prstGeom>
          <a:ln w="12700">
            <a:solidFill>
              <a:schemeClr val="tx1"/>
            </a:solidFill>
          </a:ln>
        </p:spPr>
      </p:pic>
    </p:spTree>
    <p:extLst>
      <p:ext uri="{BB962C8B-B14F-4D97-AF65-F5344CB8AC3E}">
        <p14:creationId xmlns:p14="http://schemas.microsoft.com/office/powerpoint/2010/main" val="337833591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41457"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marL="342900" indent="-342900" algn="l" defTabSz="457200" rtl="0" eaLnBrk="1" latinLnBrk="0" hangingPunct="1">
              <a:spcBef>
                <a:spcPct val="20000"/>
              </a:spcBef>
              <a:buFont typeface="Verdana"/>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Verdana"/>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Verdana"/>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Verdana"/>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Verdana"/>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Verdana"/>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Verdana"/>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Verdana"/>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Verdana"/>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dirty="0">
                <a:solidFill>
                  <a:srgbClr val="002060"/>
                </a:solidFill>
                <a:latin typeface="Verdana" panose="020B0604030504040204" pitchFamily="34" charset="0"/>
              </a:rPr>
              <a:t>Dependent Student Section Complete</a:t>
            </a:r>
            <a:endParaRPr lang="en-US" altLang="en-US" sz="3600" b="1" i="0" u="none" strike="noStrike" kern="1200" cap="none" spc="0" normalizeH="0" baseline="0" noProof="0" dirty="0">
              <a:ln>
                <a:noFill/>
              </a:ln>
              <a:solidFill>
                <a:srgbClr val="002060"/>
              </a:solidFill>
              <a:effectLst/>
              <a:uLnTx/>
              <a:uFillTx/>
              <a:latin typeface="Verdana" panose="020B0604030504040204" pitchFamily="34" charset="0"/>
            </a:endParaRPr>
          </a:p>
        </p:txBody>
      </p:sp>
      <p:pic>
        <p:nvPicPr>
          <p:cNvPr id="3" name="Picture 2" descr="Screenshot continuation of the student completion page, which informs the student of next steps, including checking for an email confirmation and a reminder that contributors still need to enter their information. Reminders below that inform the student that once fully submitted, they’ll be able to review their FAFSA form responses on the FAFSA Submission Summary and that they can visit the FAFSA help page for additional information. ">
            <a:extLst>
              <a:ext uri="{FF2B5EF4-FFF2-40B4-BE49-F238E27FC236}">
                <a16:creationId xmlns:a16="http://schemas.microsoft.com/office/drawing/2014/main" id="{D95C1EAF-F9B4-C03B-2C15-A874F150DD8D}"/>
              </a:ext>
            </a:extLst>
          </p:cNvPr>
          <p:cNvPicPr>
            <a:picLocks noChangeAspect="1"/>
          </p:cNvPicPr>
          <p:nvPr/>
        </p:nvPicPr>
        <p:blipFill>
          <a:blip r:embed="rId3"/>
          <a:stretch>
            <a:fillRect/>
          </a:stretch>
        </p:blipFill>
        <p:spPr>
          <a:xfrm>
            <a:off x="3581897" y="1544589"/>
            <a:ext cx="5028205" cy="5231431"/>
          </a:xfrm>
          <a:prstGeom prst="rect">
            <a:avLst/>
          </a:prstGeom>
          <a:ln w="12700">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4655222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marL="342900" indent="-342900" algn="l" defTabSz="457200" rtl="0" eaLnBrk="1" latinLnBrk="0" hangingPunct="1">
              <a:spcBef>
                <a:spcPct val="20000"/>
              </a:spcBef>
              <a:buFont typeface="Verdana"/>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Verdana"/>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Verdana"/>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Verdana"/>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Verdana"/>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Verdana"/>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Verdana"/>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Verdana"/>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Verdana"/>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dirty="0">
                <a:solidFill>
                  <a:srgbClr val="002060"/>
                </a:solidFill>
                <a:latin typeface="Verdana" panose="020B0604030504040204" pitchFamily="34" charset="0"/>
              </a:rPr>
              <a:t>Dependent Student’s Parent Email</a:t>
            </a:r>
            <a:endParaRPr lang="en-US" altLang="en-US" sz="3600" b="1" i="0" u="none" strike="noStrike" kern="1200" cap="none" spc="0" normalizeH="0" baseline="0" noProof="0" dirty="0">
              <a:ln>
                <a:noFill/>
              </a:ln>
              <a:solidFill>
                <a:srgbClr val="002060"/>
              </a:solidFill>
              <a:effectLst/>
              <a:uLnTx/>
              <a:uFillTx/>
              <a:latin typeface="Verdana" panose="020B0604030504040204" pitchFamily="34" charset="0"/>
            </a:endParaRPr>
          </a:p>
        </p:txBody>
      </p:sp>
      <p:sp>
        <p:nvSpPr>
          <p:cNvPr id="2" name="TextBox 1">
            <a:extLst>
              <a:ext uri="{FF2B5EF4-FFF2-40B4-BE49-F238E27FC236}">
                <a16:creationId xmlns:a16="http://schemas.microsoft.com/office/drawing/2014/main" id="{712E9495-A1BE-BC50-0A43-7BE95E25156E}"/>
              </a:ext>
            </a:extLst>
          </p:cNvPr>
          <p:cNvSpPr txBox="1"/>
          <p:nvPr/>
        </p:nvSpPr>
        <p:spPr>
          <a:xfrm>
            <a:off x="654904" y="2147495"/>
            <a:ext cx="4562609" cy="25630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2200" dirty="0">
                <a:solidFill>
                  <a:srgbClr val="2683C6"/>
                </a:solidFill>
                <a:latin typeface="Verdana" panose="020B0604030504040204" pitchFamily="34" charset="0"/>
                <a:cs typeface="Verdana" panose="020B0604020202020204" pitchFamily="34" charset="0"/>
              </a:rPr>
              <a:t>This view demonstrates a parent opening the FAFSA invitation from their email. The parent selects “Log In" and is taken to StudentAid.gov. </a:t>
            </a:r>
          </a:p>
        </p:txBody>
      </p:sp>
      <p:pic>
        <p:nvPicPr>
          <p:cNvPr id="4" name="Picture 3" descr="Screenshot of the email request sent to parents listed on a FAFSA form. The student’s name is included in the email headline. The email text reminds the parent of the importance of completing their information, but that completing their section of the FAFSA form does not make them financially responsible. Additional text informs the parent that they will need an account username and password (FSA ID) to log in and complete this request. Below that, there is a button the parent can select to “Log In.”">
            <a:extLst>
              <a:ext uri="{FF2B5EF4-FFF2-40B4-BE49-F238E27FC236}">
                <a16:creationId xmlns:a16="http://schemas.microsoft.com/office/drawing/2014/main" id="{9E3AF5FC-BBC8-A6D4-618D-87405AF72725}"/>
              </a:ext>
            </a:extLst>
          </p:cNvPr>
          <p:cNvPicPr>
            <a:picLocks noChangeAspect="1"/>
          </p:cNvPicPr>
          <p:nvPr/>
        </p:nvPicPr>
        <p:blipFill>
          <a:blip r:embed="rId3"/>
          <a:stretch>
            <a:fillRect/>
          </a:stretch>
        </p:blipFill>
        <p:spPr>
          <a:xfrm>
            <a:off x="5410390" y="1456453"/>
            <a:ext cx="3018878" cy="5293605"/>
          </a:xfrm>
          <a:prstGeom prst="rect">
            <a:avLst/>
          </a:prstGeom>
          <a:ln w="12700">
            <a:solidFill>
              <a:schemeClr val="tx1"/>
            </a:solidFill>
          </a:ln>
          <a:effectLst>
            <a:outerShdw blurRad="50800" dist="38100" dir="2700000" algn="tl" rotWithShape="0">
              <a:prstClr val="black">
                <a:alpha val="40000"/>
              </a:prstClr>
            </a:outerShdw>
          </a:effectLst>
        </p:spPr>
      </p:pic>
      <p:pic>
        <p:nvPicPr>
          <p:cNvPr id="8" name="Picture 7" descr="Screenshot continuation of the email request sent to parents listed on a FAFSA form. The parent is reminded that they should complete their section of the FAFSA form as soon as possible. Below that, a banner informs the parent of how they can find help if they are unable to locate the student’s FAFSA form. ">
            <a:extLst>
              <a:ext uri="{FF2B5EF4-FFF2-40B4-BE49-F238E27FC236}">
                <a16:creationId xmlns:a16="http://schemas.microsoft.com/office/drawing/2014/main" id="{5BD9BAE1-214A-D80E-0F20-4661F15E7E0F}"/>
              </a:ext>
            </a:extLst>
          </p:cNvPr>
          <p:cNvPicPr>
            <a:picLocks noChangeAspect="1"/>
          </p:cNvPicPr>
          <p:nvPr/>
        </p:nvPicPr>
        <p:blipFill>
          <a:blip r:embed="rId4"/>
          <a:stretch>
            <a:fillRect/>
          </a:stretch>
        </p:blipFill>
        <p:spPr>
          <a:xfrm>
            <a:off x="8866231" y="1456453"/>
            <a:ext cx="2670865" cy="5293605"/>
          </a:xfrm>
          <a:prstGeom prst="rect">
            <a:avLst/>
          </a:prstGeom>
          <a:ln w="12700">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9523167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41457"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marL="342900" indent="-342900" algn="l" defTabSz="457200" rtl="0" eaLnBrk="1" latinLnBrk="0" hangingPunct="1">
              <a:spcBef>
                <a:spcPct val="20000"/>
              </a:spcBef>
              <a:buFont typeface="Verdana"/>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Verdana"/>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Verdana"/>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Verdana"/>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Verdana"/>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Verdana"/>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Verdana"/>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Verdana"/>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Verdana"/>
              <a:buChar char="•"/>
              <a:defRPr sz="2000" kern="1200">
                <a:solidFill>
                  <a:schemeClr val="tx1"/>
                </a:solidFill>
                <a:latin typeface="+mn-lt"/>
                <a:ea typeface="+mn-ea"/>
                <a:cs typeface="+mn-cs"/>
              </a:defRPr>
            </a:lvl9pPr>
          </a:lstStyle>
          <a:p>
            <a:pPr marL="0" indent="0">
              <a:lnSpc>
                <a:spcPct val="100000"/>
              </a:lnSpc>
              <a:buNone/>
              <a:defRPr/>
            </a:pPr>
            <a:r>
              <a:rPr lang="en-US" altLang="en-US" sz="4000" cap="none" spc="0" dirty="0">
                <a:solidFill>
                  <a:srgbClr val="002060"/>
                </a:solidFill>
                <a:latin typeface="Verdana" panose="020B0604030504040204" pitchFamily="34" charset="0"/>
              </a:rPr>
              <a:t>Dependent Student’s Parent Log In</a:t>
            </a:r>
            <a:endParaRPr lang="en-US" altLang="en-US" sz="4000" b="1" i="0" u="none" strike="noStrike" kern="1200" cap="none" spc="0" normalizeH="0" baseline="0" noProof="0" dirty="0">
              <a:ln>
                <a:noFill/>
              </a:ln>
              <a:solidFill>
                <a:srgbClr val="002060"/>
              </a:solidFill>
              <a:effectLst/>
              <a:uLnTx/>
              <a:uFillTx/>
              <a:latin typeface="Verdana" panose="020B0604030504040204" pitchFamily="34" charset="0"/>
            </a:endParaRPr>
          </a:p>
        </p:txBody>
      </p:sp>
      <p:sp>
        <p:nvSpPr>
          <p:cNvPr id="2" name="TextBox 1">
            <a:extLst>
              <a:ext uri="{FF2B5EF4-FFF2-40B4-BE49-F238E27FC236}">
                <a16:creationId xmlns:a16="http://schemas.microsoft.com/office/drawing/2014/main" id="{6D5ABAA3-5A34-41CF-7EF9-814C383D2EA8}"/>
              </a:ext>
            </a:extLst>
          </p:cNvPr>
          <p:cNvSpPr txBox="1"/>
          <p:nvPr/>
        </p:nvSpPr>
        <p:spPr>
          <a:xfrm>
            <a:off x="641457" y="1823473"/>
            <a:ext cx="4718897" cy="42605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50000"/>
              </a:lnSpc>
              <a:buFont typeface="Wingdings" panose="05000000000000000000" pitchFamily="2" charset="2"/>
              <a:buChar char="§"/>
            </a:pPr>
            <a:r>
              <a:rPr lang="en-US" dirty="0">
                <a:solidFill>
                  <a:srgbClr val="2683C6"/>
                </a:solidFill>
                <a:latin typeface="Verdana" panose="020B0604030504040204" pitchFamily="34" charset="0"/>
                <a:cs typeface="Verdana" panose="020B0604020202020204" pitchFamily="34" charset="0"/>
              </a:rPr>
              <a:t>The parent is taken from their email to the “Log In” page to enter their log-in credentials.</a:t>
            </a:r>
          </a:p>
          <a:p>
            <a:pPr marL="285750" indent="-285750">
              <a:lnSpc>
                <a:spcPct val="150000"/>
              </a:lnSpc>
              <a:buFont typeface="Wingdings" panose="05000000000000000000" pitchFamily="2" charset="2"/>
              <a:buChar char="§"/>
            </a:pPr>
            <a:endParaRPr lang="en-US" sz="1050" dirty="0">
              <a:solidFill>
                <a:srgbClr val="2683C6"/>
              </a:solidFill>
              <a:latin typeface="Verdana" panose="020B0604030504040204" pitchFamily="34" charset="0"/>
              <a:cs typeface="Verdana" panose="020B0604020202020204" pitchFamily="34" charset="0"/>
            </a:endParaRPr>
          </a:p>
          <a:p>
            <a:pPr marL="285750" indent="-285750">
              <a:lnSpc>
                <a:spcPct val="150000"/>
              </a:lnSpc>
              <a:buFont typeface="Wingdings" panose="05000000000000000000" pitchFamily="2" charset="2"/>
              <a:buChar char="§"/>
            </a:pPr>
            <a:r>
              <a:rPr lang="en-US" dirty="0">
                <a:solidFill>
                  <a:srgbClr val="2683C6"/>
                </a:solidFill>
                <a:latin typeface="Verdana" panose="020B0604030504040204" pitchFamily="34" charset="0"/>
                <a:cs typeface="Verdana" panose="020B0604020202020204" pitchFamily="34" charset="0"/>
              </a:rPr>
              <a:t>To access the FAFSA form, all users are required to have an FSA ID (account username and password). </a:t>
            </a:r>
          </a:p>
          <a:p>
            <a:pPr marL="285750" indent="-285750">
              <a:lnSpc>
                <a:spcPct val="150000"/>
              </a:lnSpc>
              <a:buFont typeface="Wingdings" panose="05000000000000000000" pitchFamily="2" charset="2"/>
              <a:buChar char="§"/>
            </a:pPr>
            <a:endParaRPr lang="en-US" sz="1050" dirty="0">
              <a:solidFill>
                <a:srgbClr val="2683C6"/>
              </a:solidFill>
              <a:latin typeface="Verdana" panose="020B0604030504040204" pitchFamily="34" charset="0"/>
              <a:cs typeface="Verdana" panose="020B0604020202020204" pitchFamily="34" charset="0"/>
            </a:endParaRPr>
          </a:p>
          <a:p>
            <a:pPr marL="285750" indent="-285750">
              <a:lnSpc>
                <a:spcPct val="150000"/>
              </a:lnSpc>
              <a:buFont typeface="Wingdings" panose="05000000000000000000" pitchFamily="2" charset="2"/>
              <a:buChar char="§"/>
            </a:pPr>
            <a:r>
              <a:rPr lang="en-US" dirty="0">
                <a:solidFill>
                  <a:srgbClr val="2683C6"/>
                </a:solidFill>
                <a:latin typeface="Verdana" panose="020B0604030504040204" pitchFamily="34" charset="0"/>
                <a:cs typeface="Verdana" panose="020B0604020202020204" pitchFamily="34" charset="0"/>
              </a:rPr>
              <a:t>If the parent doesn't have an FSA ID, they can select "Create an Account."</a:t>
            </a:r>
          </a:p>
        </p:txBody>
      </p:sp>
      <p:pic>
        <p:nvPicPr>
          <p:cNvPr id="6" name="Picture 5" descr="Screenshot  of the Log In page. Textboxes ask the parent to enter their FSA ID username, email, or phone number and their password. There is a button to “Log In” or the parent can select one of four text hyperlinks: “Create an Account,” “Forgot My Username,” “Forgot My Password,” or “Help Me Log In to My Account.” ">
            <a:extLst>
              <a:ext uri="{FF2B5EF4-FFF2-40B4-BE49-F238E27FC236}">
                <a16:creationId xmlns:a16="http://schemas.microsoft.com/office/drawing/2014/main" id="{26205599-B645-CB95-B393-D44BEE3AD2DC}"/>
              </a:ext>
            </a:extLst>
          </p:cNvPr>
          <p:cNvPicPr>
            <a:picLocks noChangeAspect="1"/>
          </p:cNvPicPr>
          <p:nvPr/>
        </p:nvPicPr>
        <p:blipFill>
          <a:blip r:embed="rId3"/>
          <a:stretch>
            <a:fillRect/>
          </a:stretch>
        </p:blipFill>
        <p:spPr>
          <a:xfrm>
            <a:off x="5887902" y="1735271"/>
            <a:ext cx="5834341" cy="4436927"/>
          </a:xfrm>
          <a:prstGeom prst="rect">
            <a:avLst/>
          </a:prstGeom>
          <a:ln w="12700">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5613088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marL="342900" indent="-342900" algn="l" defTabSz="457200" rtl="0" eaLnBrk="1" latinLnBrk="0" hangingPunct="1">
              <a:spcBef>
                <a:spcPct val="20000"/>
              </a:spcBef>
              <a:buFont typeface="Verdana"/>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Verdana"/>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Verdana"/>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Verdana"/>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Verdana"/>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Verdana"/>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Verdana"/>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Verdana"/>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Verdana"/>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dirty="0">
                <a:solidFill>
                  <a:srgbClr val="002060"/>
                </a:solidFill>
                <a:latin typeface="Verdana" panose="020B0604030504040204" pitchFamily="34" charset="0"/>
              </a:rPr>
              <a:t>Parent Status Center – My Activity </a:t>
            </a:r>
            <a:endParaRPr lang="en-US" altLang="en-US" sz="3600" b="1" i="0" u="none" strike="noStrike" kern="1200" cap="none" spc="0" normalizeH="0" baseline="0" noProof="0" dirty="0">
              <a:ln>
                <a:noFill/>
              </a:ln>
              <a:solidFill>
                <a:srgbClr val="002060"/>
              </a:solidFill>
              <a:effectLst/>
              <a:uLnTx/>
              <a:uFillTx/>
              <a:latin typeface="Verdana" panose="020B0604030504040204" pitchFamily="34" charset="0"/>
            </a:endParaRPr>
          </a:p>
        </p:txBody>
      </p:sp>
      <p:sp>
        <p:nvSpPr>
          <p:cNvPr id="2" name="TextBox 1">
            <a:extLst>
              <a:ext uri="{FF2B5EF4-FFF2-40B4-BE49-F238E27FC236}">
                <a16:creationId xmlns:a16="http://schemas.microsoft.com/office/drawing/2014/main" id="{386A0EF1-3B02-55D2-01BF-FB1CE20BF306}"/>
              </a:ext>
            </a:extLst>
          </p:cNvPr>
          <p:cNvSpPr txBox="1"/>
          <p:nvPr/>
        </p:nvSpPr>
        <p:spPr>
          <a:xfrm>
            <a:off x="654904" y="1972552"/>
            <a:ext cx="4526697" cy="38956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2400" dirty="0">
                <a:solidFill>
                  <a:srgbClr val="2683C6"/>
                </a:solidFill>
                <a:latin typeface="Verdana" panose="020B0604030504040204" pitchFamily="34" charset="0"/>
                <a:cs typeface="Verdana" panose="020B0604020202020204" pitchFamily="34" charset="0"/>
              </a:rPr>
              <a:t>After successfully logging in, the parent is taken to their “My Activity” page. The parent sees an invitation to be a contributor on the student’s FAFSA form. </a:t>
            </a:r>
          </a:p>
        </p:txBody>
      </p:sp>
      <p:pic>
        <p:nvPicPr>
          <p:cNvPr id="3" name="Picture 2" descr="Screenshot of the My Activity page. A banner informs the parent that they have been requested to be a contributor on a FAFSA form. There are hyperlinks below to  “Decline Invitation” or “Get Started.” ">
            <a:extLst>
              <a:ext uri="{FF2B5EF4-FFF2-40B4-BE49-F238E27FC236}">
                <a16:creationId xmlns:a16="http://schemas.microsoft.com/office/drawing/2014/main" id="{B1BF236E-9284-0E16-255D-6CA05775A6D5}"/>
              </a:ext>
            </a:extLst>
          </p:cNvPr>
          <p:cNvPicPr>
            <a:picLocks noChangeAspect="1"/>
          </p:cNvPicPr>
          <p:nvPr/>
        </p:nvPicPr>
        <p:blipFill>
          <a:blip r:embed="rId3"/>
          <a:stretch>
            <a:fillRect/>
          </a:stretch>
        </p:blipFill>
        <p:spPr>
          <a:xfrm>
            <a:off x="5550073" y="1972552"/>
            <a:ext cx="6456076" cy="4396944"/>
          </a:xfrm>
          <a:prstGeom prst="rect">
            <a:avLst/>
          </a:prstGeom>
          <a:ln w="12700">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5788541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97092" y="549483"/>
            <a:ext cx="11638671"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marL="342900" indent="-342900" algn="l" defTabSz="457200" rtl="0" eaLnBrk="1" latinLnBrk="0" hangingPunct="1">
              <a:spcBef>
                <a:spcPct val="20000"/>
              </a:spcBef>
              <a:buFont typeface="Verdana"/>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Verdana"/>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Verdana"/>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Verdana"/>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Verdana"/>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Verdana"/>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Verdana"/>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Verdana"/>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Verdana"/>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dirty="0">
                <a:solidFill>
                  <a:srgbClr val="002060"/>
                </a:solidFill>
                <a:latin typeface="Verdana" panose="020B0604030504040204" pitchFamily="34" charset="0"/>
              </a:rPr>
              <a:t>Dependent Student’s Parent Contributor</a:t>
            </a:r>
            <a:endParaRPr lang="en-US" altLang="en-US" sz="3600" b="1" i="0" u="none" strike="noStrike" kern="1200" cap="none" spc="0" normalizeH="0" baseline="0" noProof="0" dirty="0">
              <a:ln>
                <a:noFill/>
              </a:ln>
              <a:solidFill>
                <a:srgbClr val="002060"/>
              </a:solidFill>
              <a:effectLst/>
              <a:uLnTx/>
              <a:uFillTx/>
              <a:latin typeface="Verdana" panose="020B0604030504040204" pitchFamily="34" charset="0"/>
            </a:endParaRPr>
          </a:p>
        </p:txBody>
      </p:sp>
      <p:sp>
        <p:nvSpPr>
          <p:cNvPr id="2" name="TextBox 1">
            <a:extLst>
              <a:ext uri="{FF2B5EF4-FFF2-40B4-BE49-F238E27FC236}">
                <a16:creationId xmlns:a16="http://schemas.microsoft.com/office/drawing/2014/main" id="{B878F022-8EB1-8981-A712-C0407166A512}"/>
              </a:ext>
            </a:extLst>
          </p:cNvPr>
          <p:cNvSpPr txBox="1"/>
          <p:nvPr/>
        </p:nvSpPr>
        <p:spPr>
          <a:xfrm>
            <a:off x="823778" y="1741859"/>
            <a:ext cx="9961736" cy="4917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sz="2000" dirty="0">
                <a:solidFill>
                  <a:srgbClr val="2683C6"/>
                </a:solidFill>
                <a:latin typeface="Verdana" panose="020B0604030504040204" pitchFamily="34" charset="0"/>
                <a:ea typeface="Verdana" panose="020B0604030504040204" pitchFamily="34" charset="0"/>
                <a:cs typeface="Calibri"/>
              </a:rPr>
              <a:t>This page provides information about being a contributor on a FAFSA form. </a:t>
            </a:r>
            <a:endParaRPr lang="en-US" sz="2000" dirty="0">
              <a:solidFill>
                <a:srgbClr val="2683C6"/>
              </a:solidFill>
              <a:latin typeface="Verdana" panose="020B0604030504040204" pitchFamily="34" charset="0"/>
            </a:endParaRPr>
          </a:p>
        </p:txBody>
      </p:sp>
      <p:pic>
        <p:nvPicPr>
          <p:cNvPr id="19458" name="Picture 2" descr="Screenshot of the introduction page for parent contributing to the FAFSA form. The parent is reminded that the FAFSA form can’t be submitted for processing until their information is provided and that they can save the form to complete later. Frequently asked questions are also listed, which the parent can expand or collapse. This includes “Why have I been invited to contribute to this FAFSA form?” and “Does contributing to the form mean I’m financially responsible to pay for college?” ">
            <a:extLst>
              <a:ext uri="{FF2B5EF4-FFF2-40B4-BE49-F238E27FC236}">
                <a16:creationId xmlns:a16="http://schemas.microsoft.com/office/drawing/2014/main" id="{57170995-D3FA-F675-FFB7-97B3FF65A7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0803" y="2414914"/>
            <a:ext cx="5437255" cy="4285924"/>
          </a:xfrm>
          <a:prstGeom prst="rect">
            <a:avLst/>
          </a:prstGeom>
          <a:noFill/>
          <a:ln w="12700">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9462" name="Picture 6" descr="Screenshot continuation of the introduction page for parent contributing to the FAFSA form. Additional frequently asked questions are listed, which the parent can expand or collapse. This includes &quot;What do I need to complete my section(s)?&quot; &quot;What kind of information will I be asked to provide?&quot; and &quot;What happens after I complete my sections?&quot; ">
            <a:extLst>
              <a:ext uri="{FF2B5EF4-FFF2-40B4-BE49-F238E27FC236}">
                <a16:creationId xmlns:a16="http://schemas.microsoft.com/office/drawing/2014/main" id="{AF3906AF-B36E-39A4-7D00-B25E25FC1B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53340" y="2414914"/>
            <a:ext cx="4897805" cy="4274914"/>
          </a:xfrm>
          <a:prstGeom prst="rect">
            <a:avLst/>
          </a:prstGeom>
          <a:noFill/>
          <a:ln w="12700">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910428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marL="342900" indent="-342900" algn="l" defTabSz="457200" rtl="0" eaLnBrk="1" latinLnBrk="0" hangingPunct="1">
              <a:spcBef>
                <a:spcPct val="20000"/>
              </a:spcBef>
              <a:buFont typeface="Verdana"/>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Verdana"/>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Verdana"/>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Verdana"/>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Verdana"/>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Verdana"/>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Verdana"/>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Verdana"/>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Verdana"/>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Verdana"/>
              <a:buNone/>
              <a:tabLst/>
              <a:defRPr/>
            </a:pPr>
            <a:r>
              <a:rPr kumimoji="0" lang="en-US" altLang="en-US" sz="3600" i="0" u="none" strike="noStrike" kern="1200" cap="none" spc="0" normalizeH="0" baseline="0" noProof="0" dirty="0">
                <a:ln>
                  <a:noFill/>
                </a:ln>
                <a:solidFill>
                  <a:srgbClr val="002060"/>
                </a:solidFill>
                <a:effectLst/>
                <a:uLnTx/>
                <a:uFillTx/>
                <a:latin typeface="Verdana" panose="020B0604030504040204" pitchFamily="34" charset="0"/>
                <a:ea typeface="+mn-ea"/>
                <a:cs typeface="+mn-cs"/>
              </a:rPr>
              <a:t>Dependent Student’s Parent Onboarding (1 of 4)</a:t>
            </a:r>
          </a:p>
        </p:txBody>
      </p:sp>
      <p:sp>
        <p:nvSpPr>
          <p:cNvPr id="2" name="TextBox 1">
            <a:extLst>
              <a:ext uri="{FF2B5EF4-FFF2-40B4-BE49-F238E27FC236}">
                <a16:creationId xmlns:a16="http://schemas.microsoft.com/office/drawing/2014/main" id="{AB5D17B8-AEF0-5481-BF08-9C8A14E28096}"/>
              </a:ext>
            </a:extLst>
          </p:cNvPr>
          <p:cNvSpPr txBox="1"/>
          <p:nvPr/>
        </p:nvSpPr>
        <p:spPr>
          <a:xfrm>
            <a:off x="654903" y="2375389"/>
            <a:ext cx="5217087" cy="28000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2000" dirty="0">
                <a:solidFill>
                  <a:srgbClr val="2683C6"/>
                </a:solidFill>
                <a:latin typeface="Verdana" panose="020B0604030504040204" pitchFamily="34" charset="0"/>
                <a:cs typeface="Verdana" panose="020B0604020202020204" pitchFamily="34" charset="0"/>
              </a:rPr>
              <a:t>When the parent enters a </a:t>
            </a:r>
            <a:r>
              <a:rPr lang="en-US" sz="2000" dirty="0">
                <a:solidFill>
                  <a:srgbClr val="2683C6"/>
                </a:solidFill>
                <a:latin typeface="Verdana" panose="020B0604030504040204" pitchFamily="34" charset="0"/>
                <a:ea typeface="Verdana" panose="020B0604030504040204" pitchFamily="34" charset="0"/>
                <a:cs typeface="Verdana" panose="020B0604020202020204" pitchFamily="34" charset="0"/>
              </a:rPr>
              <a:t>2024–25</a:t>
            </a:r>
            <a:r>
              <a:rPr lang="en-US" sz="2000" dirty="0">
                <a:solidFill>
                  <a:srgbClr val="2683C6"/>
                </a:solidFill>
                <a:latin typeface="Verdana" panose="020B0604030504040204" pitchFamily="34" charset="0"/>
                <a:cs typeface="Verdana" panose="020B0604020202020204" pitchFamily="34" charset="0"/>
              </a:rPr>
              <a:t> FAFSA form for the first time, they are taken through the FAFSA onboarding process. The first onboarding page provides an overview of the FAFSA form and an accompanying video. </a:t>
            </a:r>
          </a:p>
        </p:txBody>
      </p:sp>
      <p:pic>
        <p:nvPicPr>
          <p:cNvPr id="20482" name="Picture 2" descr="Screenshot of the first page of the Understanding the FAFSA Form section. A video provides the parent with an overview of the form.">
            <a:extLst>
              <a:ext uri="{FF2B5EF4-FFF2-40B4-BE49-F238E27FC236}">
                <a16:creationId xmlns:a16="http://schemas.microsoft.com/office/drawing/2014/main" id="{896AE1F5-A9E9-CB1C-AE7B-F9C83C0FC6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1990" y="1870760"/>
            <a:ext cx="6102007" cy="4446807"/>
          </a:xfrm>
          <a:prstGeom prst="rect">
            <a:avLst/>
          </a:prstGeom>
          <a:noFill/>
          <a:ln w="12700">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85535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A921F-3BB9-DF23-F058-E96A83977866}"/>
              </a:ext>
            </a:extLst>
          </p:cNvPr>
          <p:cNvSpPr>
            <a:spLocks noGrp="1"/>
          </p:cNvSpPr>
          <p:nvPr>
            <p:ph type="title"/>
          </p:nvPr>
        </p:nvSpPr>
        <p:spPr/>
        <p:txBody>
          <a:bodyPr>
            <a:normAutofit/>
          </a:bodyPr>
          <a:lstStyle/>
          <a:p>
            <a:r>
              <a:rPr lang="en-US" sz="3200" dirty="0"/>
              <a:t>Changes for 2024-2025</a:t>
            </a:r>
          </a:p>
        </p:txBody>
      </p:sp>
      <p:sp>
        <p:nvSpPr>
          <p:cNvPr id="3" name="Content Placeholder 2">
            <a:extLst>
              <a:ext uri="{FF2B5EF4-FFF2-40B4-BE49-F238E27FC236}">
                <a16:creationId xmlns:a16="http://schemas.microsoft.com/office/drawing/2014/main" id="{B4542C9F-81B2-66B0-F485-535520645506}"/>
              </a:ext>
            </a:extLst>
          </p:cNvPr>
          <p:cNvSpPr>
            <a:spLocks noGrp="1"/>
          </p:cNvSpPr>
          <p:nvPr>
            <p:ph idx="1"/>
          </p:nvPr>
        </p:nvSpPr>
        <p:spPr>
          <a:xfrm>
            <a:off x="581192" y="2180495"/>
            <a:ext cx="11029615" cy="4484709"/>
          </a:xfrm>
        </p:spPr>
        <p:txBody>
          <a:bodyPr>
            <a:normAutofit/>
          </a:bodyPr>
          <a:lstStyle/>
          <a:p>
            <a:pPr marL="0" indent="0">
              <a:buNone/>
            </a:pPr>
            <a:r>
              <a:rPr lang="en-US" dirty="0"/>
              <a:t>Contributors</a:t>
            </a:r>
            <a:br>
              <a:rPr lang="en-US" dirty="0"/>
            </a:br>
            <a:endParaRPr lang="en-US" sz="1100" dirty="0"/>
          </a:p>
          <a:p>
            <a:pPr marL="396875" indent="-304800"/>
            <a:r>
              <a:rPr lang="en-US" sz="2400" dirty="0"/>
              <a:t>Anyone who provides information on the FAFSA</a:t>
            </a:r>
          </a:p>
          <a:p>
            <a:pPr marL="776288" lvl="1" indent="-342900">
              <a:buFont typeface="Verdana" panose="02070309020205020404" pitchFamily="49" charset="0"/>
              <a:buChar char="o"/>
            </a:pPr>
            <a:r>
              <a:rPr lang="en-US" sz="2000" dirty="0"/>
              <a:t>Student</a:t>
            </a:r>
          </a:p>
          <a:p>
            <a:pPr marL="776288" lvl="1" indent="-342900">
              <a:buFont typeface="Verdana" panose="02070309020205020404" pitchFamily="49" charset="0"/>
              <a:buChar char="o"/>
            </a:pPr>
            <a:r>
              <a:rPr lang="en-US" sz="2000" dirty="0"/>
              <a:t>Student spouse if married</a:t>
            </a:r>
          </a:p>
          <a:p>
            <a:pPr marL="776288" lvl="1" indent="-342900">
              <a:buFont typeface="Verdana" panose="02070309020205020404" pitchFamily="49" charset="0"/>
              <a:buChar char="o"/>
            </a:pPr>
            <a:r>
              <a:rPr lang="en-US" sz="2000" dirty="0"/>
              <a:t>Parent </a:t>
            </a:r>
          </a:p>
          <a:p>
            <a:pPr marL="776288" lvl="1" indent="-342900">
              <a:buFont typeface="Verdana" panose="02070309020205020404" pitchFamily="49" charset="0"/>
              <a:buChar char="o"/>
            </a:pPr>
            <a:r>
              <a:rPr lang="en-US" sz="2000" dirty="0"/>
              <a:t>Other parent if parent of record is married</a:t>
            </a:r>
            <a:br>
              <a:rPr lang="en-US" sz="2000" dirty="0"/>
            </a:br>
            <a:endParaRPr lang="en-US" sz="1050" dirty="0"/>
          </a:p>
          <a:p>
            <a:pPr marL="396875" indent="-304800"/>
            <a:r>
              <a:rPr lang="en-US" sz="2400" dirty="0"/>
              <a:t>Contributors MUST provide the required information and sign respective section of the FAFSA</a:t>
            </a:r>
          </a:p>
          <a:p>
            <a:endParaRPr lang="en-US" dirty="0"/>
          </a:p>
        </p:txBody>
      </p:sp>
    </p:spTree>
    <p:extLst>
      <p:ext uri="{BB962C8B-B14F-4D97-AF65-F5344CB8AC3E}">
        <p14:creationId xmlns:p14="http://schemas.microsoft.com/office/powerpoint/2010/main" val="304487044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marL="342900" indent="-342900" algn="l" defTabSz="457200" rtl="0" eaLnBrk="1" latinLnBrk="0" hangingPunct="1">
              <a:spcBef>
                <a:spcPct val="20000"/>
              </a:spcBef>
              <a:buFont typeface="Verdana"/>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Verdana"/>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Verdana"/>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Verdana"/>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Verdana"/>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Verdana"/>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Verdana"/>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Verdana"/>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Verdana"/>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Verdana"/>
              <a:buNone/>
              <a:tabLst/>
              <a:defRPr/>
            </a:pPr>
            <a:r>
              <a:rPr kumimoji="0" lang="en-US" altLang="en-US" sz="3600" i="0" u="none" strike="noStrike" kern="1200" cap="none" spc="0" normalizeH="0" baseline="0" noProof="0" dirty="0">
                <a:ln>
                  <a:noFill/>
                </a:ln>
                <a:solidFill>
                  <a:srgbClr val="002060"/>
                </a:solidFill>
                <a:effectLst/>
                <a:uLnTx/>
                <a:uFillTx/>
                <a:latin typeface="Verdana" panose="020B0604030504040204" pitchFamily="34" charset="0"/>
                <a:ea typeface="+mn-ea"/>
                <a:cs typeface="+mn-cs"/>
              </a:rPr>
              <a:t>Dependent Student’s Parent Onboarding (2 of 4)</a:t>
            </a:r>
          </a:p>
        </p:txBody>
      </p:sp>
      <p:sp>
        <p:nvSpPr>
          <p:cNvPr id="2" name="TextBox 1">
            <a:extLst>
              <a:ext uri="{FF2B5EF4-FFF2-40B4-BE49-F238E27FC236}">
                <a16:creationId xmlns:a16="http://schemas.microsoft.com/office/drawing/2014/main" id="{75BF32BB-95B8-66B8-8C33-61F3F79205C4}"/>
              </a:ext>
            </a:extLst>
          </p:cNvPr>
          <p:cNvSpPr txBox="1"/>
          <p:nvPr/>
        </p:nvSpPr>
        <p:spPr>
          <a:xfrm>
            <a:off x="654904" y="2540683"/>
            <a:ext cx="4908614" cy="28000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2000" dirty="0">
                <a:solidFill>
                  <a:srgbClr val="2683C6"/>
                </a:solidFill>
                <a:latin typeface="Verdana" panose="020B0604030504040204" pitchFamily="34" charset="0"/>
                <a:cs typeface="Verdana" panose="020B0604020202020204" pitchFamily="34" charset="0"/>
              </a:rPr>
              <a:t>The second FAFSA onboarding page provides information about the different roles that may be required to complete the student’s FAFSA form and the documents that may be needed to fill out the form.</a:t>
            </a:r>
          </a:p>
        </p:txBody>
      </p:sp>
      <p:pic>
        <p:nvPicPr>
          <p:cNvPr id="21506" name="Picture 2" descr="Screenshot of the second page of the Understanding the FAFSA Form section, which explains the expectations of the contributor role when completing the form. The parent is informed that the answers provided will determine if any contributors are identified and that these contributors will need to complete their own sections of the form. Information is also provided on how the student will invite their contributor to complete the required sections of the FAFSA form and that the student will need to provide the contributor’s name, date of birth, Social Security number, and email address. Below that, there’s a list of the documents the parent may need to complete the form, including their tax returns; record of child support received; current balances of cash, savings, and checking accounts; and net worth of investments, businesses, and farms. ">
            <a:extLst>
              <a:ext uri="{FF2B5EF4-FFF2-40B4-BE49-F238E27FC236}">
                <a16:creationId xmlns:a16="http://schemas.microsoft.com/office/drawing/2014/main" id="{3C124AF8-AD0C-187F-5E42-BCC8954D12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0071" y="1902724"/>
            <a:ext cx="5549213" cy="4414843"/>
          </a:xfrm>
          <a:prstGeom prst="rect">
            <a:avLst/>
          </a:prstGeom>
          <a:noFill/>
          <a:ln w="12700">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67794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marL="342900" indent="-342900" algn="l" defTabSz="457200" rtl="0" eaLnBrk="1" latinLnBrk="0" hangingPunct="1">
              <a:spcBef>
                <a:spcPct val="20000"/>
              </a:spcBef>
              <a:buFont typeface="Verdana"/>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Verdana"/>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Verdana"/>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Verdana"/>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Verdana"/>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Verdana"/>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Verdana"/>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Verdana"/>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Verdana"/>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Verdana"/>
              <a:buNone/>
              <a:tabLst/>
              <a:defRPr/>
            </a:pPr>
            <a:r>
              <a:rPr kumimoji="0" lang="en-US" altLang="en-US" sz="3600" i="0" u="none" strike="noStrike" kern="1200" cap="none" spc="0" normalizeH="0" baseline="0" noProof="0" dirty="0">
                <a:ln>
                  <a:noFill/>
                </a:ln>
                <a:solidFill>
                  <a:srgbClr val="002060"/>
                </a:solidFill>
                <a:effectLst/>
                <a:uLnTx/>
                <a:uFillTx/>
                <a:latin typeface="Verdana" panose="020B0604030504040204" pitchFamily="34" charset="0"/>
                <a:ea typeface="+mn-ea"/>
                <a:cs typeface="+mn-cs"/>
              </a:rPr>
              <a:t>Dependent Student’s Parent Onboarding (3 of 4)</a:t>
            </a:r>
          </a:p>
        </p:txBody>
      </p:sp>
      <p:sp>
        <p:nvSpPr>
          <p:cNvPr id="2" name="TextBox 1">
            <a:extLst>
              <a:ext uri="{FF2B5EF4-FFF2-40B4-BE49-F238E27FC236}">
                <a16:creationId xmlns:a16="http://schemas.microsoft.com/office/drawing/2014/main" id="{C46D3546-E620-ABAA-F37B-9D80B8D8E2E6}"/>
              </a:ext>
            </a:extLst>
          </p:cNvPr>
          <p:cNvSpPr txBox="1"/>
          <p:nvPr/>
        </p:nvSpPr>
        <p:spPr>
          <a:xfrm>
            <a:off x="654904" y="2687094"/>
            <a:ext cx="4743361" cy="23383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2000" dirty="0">
                <a:solidFill>
                  <a:srgbClr val="2683C6"/>
                </a:solidFill>
                <a:latin typeface="Verdana" panose="020B0604030504040204" pitchFamily="34" charset="0"/>
                <a:cs typeface="Verdana" panose="020B0604020202020204" pitchFamily="34" charset="0"/>
              </a:rPr>
              <a:t>The third onboarding page provides information about the types of questions the parent can expect to see and how they can get help in filling out the FAFSA form.  </a:t>
            </a:r>
          </a:p>
        </p:txBody>
      </p:sp>
      <p:pic>
        <p:nvPicPr>
          <p:cNvPr id="10" name="Picture 9" descr="Screenshot of the third page of the Understanding the FAFSA Form section, which reminds the parent of what to expect when completing the form. This includes the estimated time of one hour and that the parent will be able to save the form and return later if needed. The parent is informed that every contributor must provide consent for the student to be eligible for federal student aid. With consent, federal tax information will be transferred directly into the form from the Internal Revenue Service. ">
            <a:extLst>
              <a:ext uri="{FF2B5EF4-FFF2-40B4-BE49-F238E27FC236}">
                <a16:creationId xmlns:a16="http://schemas.microsoft.com/office/drawing/2014/main" id="{CA1CDC58-794F-800B-EC5D-0E4D5838E0C5}"/>
              </a:ext>
            </a:extLst>
          </p:cNvPr>
          <p:cNvPicPr>
            <a:picLocks noChangeAspect="1"/>
          </p:cNvPicPr>
          <p:nvPr/>
        </p:nvPicPr>
        <p:blipFill>
          <a:blip r:embed="rId3"/>
          <a:stretch>
            <a:fillRect/>
          </a:stretch>
        </p:blipFill>
        <p:spPr>
          <a:xfrm>
            <a:off x="5644767" y="2349432"/>
            <a:ext cx="6382353" cy="3013722"/>
          </a:xfrm>
          <a:prstGeom prst="rect">
            <a:avLst/>
          </a:prstGeom>
          <a:ln w="12700">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3283685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marL="342900" indent="-342900" algn="l" defTabSz="457200" rtl="0" eaLnBrk="1" latinLnBrk="0" hangingPunct="1">
              <a:spcBef>
                <a:spcPct val="20000"/>
              </a:spcBef>
              <a:buFont typeface="Verdana"/>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Verdana"/>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Verdana"/>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Verdana"/>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Verdana"/>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Verdana"/>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Verdana"/>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Verdana"/>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Verdana"/>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Verdana"/>
              <a:buNone/>
              <a:tabLst/>
              <a:defRPr/>
            </a:pPr>
            <a:r>
              <a:rPr kumimoji="0" lang="en-US" altLang="en-US" sz="3600" i="0" u="none" strike="noStrike" kern="1200" cap="none" spc="0" normalizeH="0" baseline="0" noProof="0" dirty="0">
                <a:ln>
                  <a:noFill/>
                </a:ln>
                <a:solidFill>
                  <a:srgbClr val="002060"/>
                </a:solidFill>
                <a:effectLst/>
                <a:uLnTx/>
                <a:uFillTx/>
                <a:latin typeface="Verdana" panose="020B0604030504040204" pitchFamily="34" charset="0"/>
                <a:ea typeface="+mn-ea"/>
                <a:cs typeface="+mn-cs"/>
              </a:rPr>
              <a:t>Dependent Student’s Parent Onboarding (4 of 4)</a:t>
            </a:r>
          </a:p>
        </p:txBody>
      </p:sp>
      <p:sp>
        <p:nvSpPr>
          <p:cNvPr id="2" name="TextBox 1">
            <a:extLst>
              <a:ext uri="{FF2B5EF4-FFF2-40B4-BE49-F238E27FC236}">
                <a16:creationId xmlns:a16="http://schemas.microsoft.com/office/drawing/2014/main" id="{6E671583-3236-B52C-7957-3D86BD77AD57}"/>
              </a:ext>
            </a:extLst>
          </p:cNvPr>
          <p:cNvSpPr txBox="1"/>
          <p:nvPr/>
        </p:nvSpPr>
        <p:spPr>
          <a:xfrm>
            <a:off x="654904" y="2478231"/>
            <a:ext cx="4815619" cy="28000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2000" dirty="0">
                <a:solidFill>
                  <a:srgbClr val="2683C6"/>
                </a:solidFill>
                <a:latin typeface="Verdana" panose="020B0604030504040204" pitchFamily="34" charset="0"/>
                <a:cs typeface="Verdana" panose="020B0604020202020204" pitchFamily="34" charset="0"/>
              </a:rPr>
              <a:t>The last onboarding page provides information about what to expect once the FAFSA form is completed and submitted. On this page, the parent selects "Start the FAFSA form" to begin the parent section.  </a:t>
            </a:r>
          </a:p>
        </p:txBody>
      </p:sp>
      <p:pic>
        <p:nvPicPr>
          <p:cNvPr id="1026" name="Picture 2" descr="Screenshot of the final page of the Understanding the FAFSA Form section, which informs the parent that they can check the status of the student's FAFSA form and make corrections after submission. Information is provided about what to expect after the form is completed. This includes that it takes one to three days to process the application, that the student will receive a FAFSA Submission Summary and their Student Aid Index, and that the schools listed on the form will create financial aid packages. Below that, there is a button to “Start the FAFSA form.”">
            <a:extLst>
              <a:ext uri="{FF2B5EF4-FFF2-40B4-BE49-F238E27FC236}">
                <a16:creationId xmlns:a16="http://schemas.microsoft.com/office/drawing/2014/main" id="{AA58EC19-BF84-331D-B62D-D69E3ED166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0523" y="1976504"/>
            <a:ext cx="6363930" cy="3803515"/>
          </a:xfrm>
          <a:prstGeom prst="rect">
            <a:avLst/>
          </a:prstGeom>
          <a:noFill/>
          <a:ln w="12700">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094183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marL="342900" indent="-342900" algn="l" defTabSz="457200" rtl="0" eaLnBrk="1" latinLnBrk="0" hangingPunct="1">
              <a:spcBef>
                <a:spcPct val="20000"/>
              </a:spcBef>
              <a:buFont typeface="Verdana"/>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Verdana"/>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Verdana"/>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Verdana"/>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Verdana"/>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Verdana"/>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Verdana"/>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Verdana"/>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Verdana"/>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dirty="0">
                <a:solidFill>
                  <a:srgbClr val="002060"/>
                </a:solidFill>
                <a:latin typeface="Verdana" panose="020B0604030504040204" pitchFamily="34" charset="0"/>
              </a:rPr>
              <a:t>Dependent Student’s Parent Identity Information</a:t>
            </a:r>
            <a:endParaRPr kumimoji="0" lang="en-US" altLang="en-US" sz="3600" b="1" i="0" u="none" strike="noStrike" kern="1200" cap="none" spc="0" normalizeH="0" baseline="0" noProof="0" dirty="0">
              <a:ln>
                <a:noFill/>
              </a:ln>
              <a:solidFill>
                <a:srgbClr val="002060"/>
              </a:solidFill>
              <a:effectLst/>
              <a:uLnTx/>
              <a:uFillTx/>
              <a:latin typeface="Verdana" panose="020B0604030504040204" pitchFamily="34" charset="0"/>
              <a:ea typeface="+mn-ea"/>
              <a:cs typeface="+mn-cs"/>
            </a:endParaRPr>
          </a:p>
        </p:txBody>
      </p:sp>
      <p:sp>
        <p:nvSpPr>
          <p:cNvPr id="2" name="TextBox 1">
            <a:extLst>
              <a:ext uri="{FF2B5EF4-FFF2-40B4-BE49-F238E27FC236}">
                <a16:creationId xmlns:a16="http://schemas.microsoft.com/office/drawing/2014/main" id="{F2CC06F2-1005-99EC-0716-76019154224C}"/>
              </a:ext>
            </a:extLst>
          </p:cNvPr>
          <p:cNvSpPr txBox="1"/>
          <p:nvPr/>
        </p:nvSpPr>
        <p:spPr>
          <a:xfrm>
            <a:off x="654903" y="1717294"/>
            <a:ext cx="4567091" cy="4220643"/>
          </a:xfrm>
          <a:prstGeom prst="rect">
            <a:avLst/>
          </a:prstGeom>
          <a:noFill/>
        </p:spPr>
        <p:txBody>
          <a:bodyPr wrap="square" rtlCol="0">
            <a:spAutoFit/>
          </a:bodyPr>
          <a:lstStyle/>
          <a:p>
            <a:pPr marL="285750" indent="-285750">
              <a:lnSpc>
                <a:spcPct val="150000"/>
              </a:lnSpc>
              <a:buFont typeface="Wingdings" panose="05000000000000000000" pitchFamily="2" charset="2"/>
              <a:buChar char="§"/>
            </a:pPr>
            <a:r>
              <a:rPr lang="en-US" sz="1600" dirty="0">
                <a:solidFill>
                  <a:srgbClr val="2683C6"/>
                </a:solidFill>
                <a:latin typeface="Verdana" panose="020B0604030504040204" pitchFamily="34" charset="0"/>
                <a:cs typeface="Verdana" panose="020B0604020202020204" pitchFamily="34" charset="0"/>
              </a:rPr>
              <a:t>This is the first page within the parent section. </a:t>
            </a:r>
          </a:p>
          <a:p>
            <a:pPr marL="285750" indent="-285750">
              <a:lnSpc>
                <a:spcPct val="150000"/>
              </a:lnSpc>
              <a:buFont typeface="Wingdings" panose="05000000000000000000" pitchFamily="2" charset="2"/>
              <a:buChar char="§"/>
            </a:pPr>
            <a:endParaRPr lang="en-US" sz="1050" dirty="0">
              <a:solidFill>
                <a:srgbClr val="2683C6"/>
              </a:solidFill>
              <a:latin typeface="Verdana" panose="020B0604030504040204" pitchFamily="34" charset="0"/>
              <a:cs typeface="Verdana" panose="020B0604020202020204" pitchFamily="34" charset="0"/>
            </a:endParaRPr>
          </a:p>
          <a:p>
            <a:pPr marL="285750" indent="-285750">
              <a:lnSpc>
                <a:spcPct val="150000"/>
              </a:lnSpc>
              <a:buFont typeface="Wingdings" panose="05000000000000000000" pitchFamily="2" charset="2"/>
              <a:buChar char="§"/>
            </a:pPr>
            <a:r>
              <a:rPr lang="en-US" sz="1600" dirty="0">
                <a:solidFill>
                  <a:srgbClr val="2683C6"/>
                </a:solidFill>
                <a:latin typeface="Verdana" panose="020B0604030504040204" pitchFamily="34" charset="0"/>
                <a:cs typeface="Verdana" panose="020B0604020202020204" pitchFamily="34" charset="0"/>
              </a:rPr>
              <a:t>The parent can verify that their personal information is correct. To update any of the personal information, the parent must access their Account Settings on StudentAid.gov. </a:t>
            </a:r>
          </a:p>
          <a:p>
            <a:pPr marL="285750" indent="-285750">
              <a:lnSpc>
                <a:spcPct val="150000"/>
              </a:lnSpc>
              <a:buFont typeface="Wingdings" panose="05000000000000000000" pitchFamily="2" charset="2"/>
              <a:buChar char="§"/>
            </a:pPr>
            <a:endParaRPr lang="en-US" sz="1050" dirty="0">
              <a:solidFill>
                <a:srgbClr val="2683C6"/>
              </a:solidFill>
              <a:latin typeface="Verdana" panose="020B0604030504040204" pitchFamily="34" charset="0"/>
              <a:cs typeface="Verdana" panose="020B0604020202020204" pitchFamily="34" charset="0"/>
            </a:endParaRPr>
          </a:p>
          <a:p>
            <a:pPr marL="285750" indent="-285750">
              <a:lnSpc>
                <a:spcPct val="150000"/>
              </a:lnSpc>
              <a:buFont typeface="Wingdings" panose="05000000000000000000" pitchFamily="2" charset="2"/>
              <a:buChar char="§"/>
            </a:pPr>
            <a:r>
              <a:rPr lang="en-US" sz="1600" dirty="0">
                <a:solidFill>
                  <a:srgbClr val="2683C6"/>
                </a:solidFill>
                <a:latin typeface="Verdana" panose="020B0604030504040204" pitchFamily="34" charset="0"/>
                <a:cs typeface="Verdana" panose="020B0604020202020204" pitchFamily="34" charset="0"/>
              </a:rPr>
              <a:t>For fields related to the parent’s mailing address, the parent can edit them directly on this page. </a:t>
            </a:r>
          </a:p>
        </p:txBody>
      </p:sp>
      <p:pic>
        <p:nvPicPr>
          <p:cNvPr id="3" name="Picture 2" descr="Screenshot of the Parent Identity Information section of the FAFSA form. Parent information including name, date of birth, Social Security number, email address, and mobile phone number are displayed to verify. ">
            <a:extLst>
              <a:ext uri="{FF2B5EF4-FFF2-40B4-BE49-F238E27FC236}">
                <a16:creationId xmlns:a16="http://schemas.microsoft.com/office/drawing/2014/main" id="{40A2419D-7353-81CF-51C2-2AE00FAA44D6}"/>
              </a:ext>
            </a:extLst>
          </p:cNvPr>
          <p:cNvPicPr>
            <a:picLocks noChangeAspect="1"/>
          </p:cNvPicPr>
          <p:nvPr/>
        </p:nvPicPr>
        <p:blipFill>
          <a:blip r:embed="rId3"/>
          <a:stretch>
            <a:fillRect/>
          </a:stretch>
        </p:blipFill>
        <p:spPr>
          <a:xfrm>
            <a:off x="5338828" y="2214390"/>
            <a:ext cx="6619260" cy="3284421"/>
          </a:xfrm>
          <a:prstGeom prst="rect">
            <a:avLst/>
          </a:prstGeom>
          <a:ln w="12700">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4693357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706601" y="552583"/>
            <a:ext cx="11853593"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marL="342900" indent="-342900" algn="l" defTabSz="457200" rtl="0" eaLnBrk="1" latinLnBrk="0" hangingPunct="1">
              <a:spcBef>
                <a:spcPct val="20000"/>
              </a:spcBef>
              <a:buFont typeface="Verdana"/>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Verdana"/>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Verdana"/>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Verdana"/>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Verdana"/>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Verdana"/>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Verdana"/>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Verdana"/>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Verdana"/>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dirty="0">
                <a:solidFill>
                  <a:srgbClr val="002060"/>
                </a:solidFill>
                <a:latin typeface="Verdana" panose="020B0604030504040204" pitchFamily="34" charset="0"/>
              </a:rPr>
              <a:t>Dependent Student’s Parent Identity Information</a:t>
            </a:r>
            <a:endParaRPr kumimoji="0" lang="en-US" altLang="en-US" sz="3600" b="1" i="0" u="none" strike="noStrike" kern="1200" cap="none" spc="0" normalizeH="0" baseline="0" noProof="0" dirty="0">
              <a:ln>
                <a:noFill/>
              </a:ln>
              <a:solidFill>
                <a:srgbClr val="002060"/>
              </a:solidFill>
              <a:effectLst/>
              <a:uLnTx/>
              <a:uFillTx/>
              <a:latin typeface="Verdana" panose="020B0604030504040204" pitchFamily="34" charset="0"/>
              <a:ea typeface="+mn-ea"/>
              <a:cs typeface="+mn-cs"/>
            </a:endParaRPr>
          </a:p>
        </p:txBody>
      </p:sp>
      <p:pic>
        <p:nvPicPr>
          <p:cNvPr id="6" name="Picture 5" descr="Screenshot continuation of the Parent Identity Information section, which has text boxes that prompt the parent to enter their permanent mailing address. ">
            <a:extLst>
              <a:ext uri="{FF2B5EF4-FFF2-40B4-BE49-F238E27FC236}">
                <a16:creationId xmlns:a16="http://schemas.microsoft.com/office/drawing/2014/main" id="{43A7BF1C-B0FD-4A6C-9E02-7522A00F69FD}"/>
              </a:ext>
            </a:extLst>
          </p:cNvPr>
          <p:cNvPicPr>
            <a:picLocks noChangeAspect="1"/>
          </p:cNvPicPr>
          <p:nvPr/>
        </p:nvPicPr>
        <p:blipFill>
          <a:blip r:embed="rId3"/>
          <a:stretch>
            <a:fillRect/>
          </a:stretch>
        </p:blipFill>
        <p:spPr>
          <a:xfrm>
            <a:off x="2766282" y="1945854"/>
            <a:ext cx="6659435" cy="4457700"/>
          </a:xfrm>
          <a:prstGeom prst="rect">
            <a:avLst/>
          </a:prstGeom>
          <a:ln w="12700">
            <a:solidFill>
              <a:schemeClr val="tx1"/>
            </a:solidFill>
          </a:ln>
        </p:spPr>
      </p:pic>
    </p:spTree>
    <p:extLst>
      <p:ext uri="{BB962C8B-B14F-4D97-AF65-F5344CB8AC3E}">
        <p14:creationId xmlns:p14="http://schemas.microsoft.com/office/powerpoint/2010/main" val="357745254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marL="342900" indent="-342900" algn="l" defTabSz="457200" rtl="0" eaLnBrk="1" latinLnBrk="0" hangingPunct="1">
              <a:spcBef>
                <a:spcPct val="20000"/>
              </a:spcBef>
              <a:buFont typeface="Verdana"/>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Verdana"/>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Verdana"/>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Verdana"/>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Verdana"/>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Verdana"/>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Verdana"/>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Verdana"/>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Verdana"/>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dirty="0">
                <a:solidFill>
                  <a:srgbClr val="002060"/>
                </a:solidFill>
                <a:latin typeface="Verdana" panose="020B0604030504040204" pitchFamily="34" charset="0"/>
              </a:rPr>
              <a:t>Dependent Student’s Parent Provides Consent</a:t>
            </a:r>
            <a:endParaRPr kumimoji="0" lang="en-US" altLang="en-US" sz="3600" b="1" i="0" u="none" strike="noStrike" kern="1200" cap="none" spc="0" normalizeH="0" baseline="0" noProof="0" dirty="0">
              <a:ln>
                <a:noFill/>
              </a:ln>
              <a:solidFill>
                <a:srgbClr val="002060"/>
              </a:solidFill>
              <a:effectLst/>
              <a:uLnTx/>
              <a:uFillTx/>
              <a:latin typeface="Verdana" panose="020B0604030504040204" pitchFamily="34" charset="0"/>
              <a:ea typeface="+mn-ea"/>
              <a:cs typeface="+mn-cs"/>
            </a:endParaRPr>
          </a:p>
        </p:txBody>
      </p:sp>
      <p:sp>
        <p:nvSpPr>
          <p:cNvPr id="2" name="TextBox 1">
            <a:extLst>
              <a:ext uri="{FF2B5EF4-FFF2-40B4-BE49-F238E27FC236}">
                <a16:creationId xmlns:a16="http://schemas.microsoft.com/office/drawing/2014/main" id="{28161237-6F40-3038-1156-FF6AA6AF1D19}"/>
              </a:ext>
            </a:extLst>
          </p:cNvPr>
          <p:cNvSpPr txBox="1"/>
          <p:nvPr/>
        </p:nvSpPr>
        <p:spPr>
          <a:xfrm>
            <a:off x="654904" y="2186231"/>
            <a:ext cx="5321691" cy="3845027"/>
          </a:xfrm>
          <a:prstGeom prst="rect">
            <a:avLst/>
          </a:prstGeom>
          <a:noFill/>
        </p:spPr>
        <p:txBody>
          <a:bodyPr wrap="square" lIns="91440" tIns="45720" rIns="91440" bIns="45720" rtlCol="0" anchor="t">
            <a:spAutoFit/>
          </a:bodyPr>
          <a:lstStyle/>
          <a:p>
            <a:pPr marL="285750" indent="-285750" rtl="0">
              <a:lnSpc>
                <a:spcPct val="150000"/>
              </a:lnSpc>
              <a:buFont typeface="Wingdings" panose="05000000000000000000" pitchFamily="2" charset="2"/>
              <a:buChar char="§"/>
            </a:pPr>
            <a:r>
              <a:rPr lang="en-US" dirty="0">
                <a:solidFill>
                  <a:srgbClr val="2683C6"/>
                </a:solidFill>
                <a:latin typeface="Verdana" panose="020B0604030504040204" pitchFamily="34" charset="0"/>
                <a:ea typeface="Verdana" panose="020B0604030504040204" pitchFamily="34" charset="0"/>
                <a:cs typeface="Verdana" panose="020B0604020202020204" pitchFamily="34" charset="0"/>
              </a:rPr>
              <a:t>This page informs the parent about consent and their federal tax information.</a:t>
            </a:r>
          </a:p>
          <a:p>
            <a:pPr marL="285750" indent="-285750" rtl="0">
              <a:lnSpc>
                <a:spcPct val="150000"/>
              </a:lnSpc>
              <a:buFont typeface="Wingdings" panose="05000000000000000000" pitchFamily="2" charset="2"/>
              <a:buChar char="§"/>
            </a:pPr>
            <a:endParaRPr lang="en-US" sz="1050" dirty="0">
              <a:solidFill>
                <a:srgbClr val="2683C6"/>
              </a:solidFill>
              <a:latin typeface="Verdana" panose="020B0604030504040204" pitchFamily="34" charset="0"/>
              <a:ea typeface="Verdana" panose="020B0604030504040204" pitchFamily="34" charset="0"/>
              <a:cs typeface="Verdana" panose="020B0604020202020204" pitchFamily="34" charset="0"/>
            </a:endParaRPr>
          </a:p>
          <a:p>
            <a:pPr marL="285750" indent="-285750" rtl="0">
              <a:lnSpc>
                <a:spcPct val="150000"/>
              </a:lnSpc>
              <a:buFont typeface="Wingdings" panose="05000000000000000000" pitchFamily="2" charset="2"/>
              <a:buChar char="§"/>
            </a:pPr>
            <a:r>
              <a:rPr lang="en-US" dirty="0">
                <a:solidFill>
                  <a:srgbClr val="2683C6"/>
                </a:solidFill>
                <a:latin typeface="Verdana" panose="020B0604030504040204" pitchFamily="34" charset="0"/>
                <a:ea typeface="Verdana" panose="020B0604030504040204" pitchFamily="34" charset="0"/>
                <a:cs typeface="Verdana" panose="020B0604020202020204" pitchFamily="34" charset="0"/>
              </a:rPr>
              <a:t>By providing consent, the parent’s federal tax information is transferred directly into the FAFSA form from the IRS to help complete the Parent Financials section. </a:t>
            </a:r>
          </a:p>
          <a:p>
            <a:pPr marL="285750" indent="-285750" rtl="0">
              <a:lnSpc>
                <a:spcPct val="150000"/>
              </a:lnSpc>
              <a:buFont typeface="Wingdings" panose="05000000000000000000" pitchFamily="2" charset="2"/>
              <a:buChar char="§"/>
            </a:pPr>
            <a:endParaRPr lang="en-US" sz="1050" dirty="0">
              <a:solidFill>
                <a:srgbClr val="2683C6"/>
              </a:solidFill>
              <a:latin typeface="Verdana" panose="020B0604030504040204" pitchFamily="34" charset="0"/>
              <a:ea typeface="Verdana" panose="020B0604030504040204" pitchFamily="34" charset="0"/>
              <a:cs typeface="Verdana" panose="020B0604020202020204" pitchFamily="34" charset="0"/>
            </a:endParaRPr>
          </a:p>
          <a:p>
            <a:pPr marL="285750" indent="-285750" rtl="0">
              <a:lnSpc>
                <a:spcPct val="150000"/>
              </a:lnSpc>
              <a:buFont typeface="Wingdings" panose="05000000000000000000" pitchFamily="2" charset="2"/>
              <a:buChar char="§"/>
            </a:pPr>
            <a:r>
              <a:rPr lang="en-US" dirty="0">
                <a:solidFill>
                  <a:srgbClr val="2683C6"/>
                </a:solidFill>
                <a:latin typeface="Verdana" panose="020B0604030504040204" pitchFamily="34" charset="0"/>
                <a:ea typeface="Verdana" panose="020B0604030504040204" pitchFamily="34" charset="0"/>
                <a:cs typeface="Verdana" panose="020B0604020202020204" pitchFamily="34" charset="0"/>
              </a:rPr>
              <a:t>The parent selects "Approve" to provide consent and is taken to the next page. </a:t>
            </a:r>
            <a:endParaRPr lang="en-US" dirty="0">
              <a:solidFill>
                <a:srgbClr val="2683C6"/>
              </a:solidFill>
              <a:latin typeface="Verdana" panose="020B0604030504040204" pitchFamily="34" charset="0"/>
              <a:cs typeface="Verdana" panose="020B0604020202020204" pitchFamily="34" charset="0"/>
            </a:endParaRPr>
          </a:p>
        </p:txBody>
      </p:sp>
      <p:pic>
        <p:nvPicPr>
          <p:cNvPr id="6" name="Picture 5" descr="Screenshot of the consent page for the retrieval and disclosure of federal tax information. A bulleted list of statements defines what the parent is affirming and giving consent to.">
            <a:extLst>
              <a:ext uri="{FF2B5EF4-FFF2-40B4-BE49-F238E27FC236}">
                <a16:creationId xmlns:a16="http://schemas.microsoft.com/office/drawing/2014/main" id="{B0AC941F-1BAB-07C8-3BEB-6FCED1E9B0A1}"/>
              </a:ext>
            </a:extLst>
          </p:cNvPr>
          <p:cNvPicPr>
            <a:picLocks noChangeAspect="1"/>
          </p:cNvPicPr>
          <p:nvPr/>
        </p:nvPicPr>
        <p:blipFill>
          <a:blip r:embed="rId3"/>
          <a:stretch>
            <a:fillRect/>
          </a:stretch>
        </p:blipFill>
        <p:spPr>
          <a:xfrm>
            <a:off x="6446104" y="1456453"/>
            <a:ext cx="4946762" cy="5304585"/>
          </a:xfrm>
          <a:prstGeom prst="rect">
            <a:avLst/>
          </a:prstGeom>
          <a:ln w="12700">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3761165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719769" y="550057"/>
            <a:ext cx="11035229"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marL="342900" indent="-342900" algn="l" defTabSz="457200" rtl="0" eaLnBrk="1" latinLnBrk="0" hangingPunct="1">
              <a:spcBef>
                <a:spcPct val="20000"/>
              </a:spcBef>
              <a:buFont typeface="Verdana"/>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Verdana"/>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Verdana"/>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Verdana"/>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Verdana"/>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Verdana"/>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Verdana"/>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Verdana"/>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Verdana"/>
              <a:buChar char="•"/>
              <a:defRPr sz="2000" kern="1200">
                <a:solidFill>
                  <a:schemeClr val="tx1"/>
                </a:solidFill>
                <a:latin typeface="+mn-lt"/>
                <a:ea typeface="+mn-ea"/>
                <a:cs typeface="+mn-cs"/>
              </a:defRPr>
            </a:lvl9pPr>
          </a:lstStyle>
          <a:p>
            <a:pPr marL="0" indent="0">
              <a:lnSpc>
                <a:spcPct val="100000"/>
              </a:lnSpc>
              <a:buNone/>
              <a:defRPr/>
            </a:pPr>
            <a:r>
              <a:rPr lang="en-US" altLang="en-US" sz="2800" cap="none" spc="0" dirty="0">
                <a:solidFill>
                  <a:srgbClr val="002060"/>
                </a:solidFill>
                <a:latin typeface="Verdana" panose="020B0604030504040204" pitchFamily="34" charset="0"/>
              </a:rPr>
              <a:t>Dependent Student’s Parent Provides Consent and Approval</a:t>
            </a:r>
            <a:endParaRPr kumimoji="0" lang="en-US" altLang="en-US" sz="2800" b="1" i="0" u="none" strike="noStrike" kern="1200" cap="none" spc="0" normalizeH="0" baseline="0" noProof="0" dirty="0">
              <a:ln>
                <a:noFill/>
              </a:ln>
              <a:solidFill>
                <a:srgbClr val="002060"/>
              </a:solidFill>
              <a:effectLst/>
              <a:uLnTx/>
              <a:uFillTx/>
              <a:latin typeface="Verdana" panose="020B0604030504040204" pitchFamily="34" charset="0"/>
              <a:ea typeface="+mn-ea"/>
              <a:cs typeface="+mn-cs"/>
            </a:endParaRPr>
          </a:p>
        </p:txBody>
      </p:sp>
      <p:pic>
        <p:nvPicPr>
          <p:cNvPr id="3" name="Picture 2" descr="Screenshot continuation of the consent page. Frequently asked questions appear, which the parent can expand or collapse: who should provide consent, if a spouse has to provide consent if married and didn't file a joint tax return, what happens after consent is provided, what happens if consent is revoked, and what happens if consent is declined. Below that, there are buttons for the parent to approve or decline their consent.">
            <a:extLst>
              <a:ext uri="{FF2B5EF4-FFF2-40B4-BE49-F238E27FC236}">
                <a16:creationId xmlns:a16="http://schemas.microsoft.com/office/drawing/2014/main" id="{917E87C3-6199-DD10-AF07-6229A5EB7441}"/>
              </a:ext>
            </a:extLst>
          </p:cNvPr>
          <p:cNvPicPr>
            <a:picLocks noChangeAspect="1"/>
          </p:cNvPicPr>
          <p:nvPr/>
        </p:nvPicPr>
        <p:blipFill rotWithShape="1">
          <a:blip r:embed="rId3"/>
          <a:srcRect b="44576"/>
          <a:stretch/>
        </p:blipFill>
        <p:spPr>
          <a:xfrm>
            <a:off x="1342704" y="1730482"/>
            <a:ext cx="4753296" cy="3871924"/>
          </a:xfrm>
          <a:prstGeom prst="rect">
            <a:avLst/>
          </a:prstGeom>
          <a:ln w="12700">
            <a:solidFill>
              <a:schemeClr val="tx1"/>
            </a:solidFill>
          </a:ln>
          <a:effectLst>
            <a:outerShdw blurRad="50800" dist="38100" dir="2700000" algn="tl" rotWithShape="0">
              <a:prstClr val="black">
                <a:alpha val="40000"/>
              </a:prstClr>
            </a:outerShdw>
          </a:effectLst>
        </p:spPr>
      </p:pic>
      <p:pic>
        <p:nvPicPr>
          <p:cNvPr id="2" name="Picture 1" descr="Screenshot continuation of the consent page. Frequently asked questions appear, which the parent can expand or collapse: who should provide consent, if a spouse has to provide consent if married and didn't file a joint tax return, what happens after consent is provided, what happens if consent is revoked, and what happens if consent is declined. Below that, there are buttons for the parent to approve or decline their consent.">
            <a:extLst>
              <a:ext uri="{FF2B5EF4-FFF2-40B4-BE49-F238E27FC236}">
                <a16:creationId xmlns:a16="http://schemas.microsoft.com/office/drawing/2014/main" id="{D97CCB06-5751-416E-33D6-9D3DB57018A3}"/>
              </a:ext>
            </a:extLst>
          </p:cNvPr>
          <p:cNvPicPr>
            <a:picLocks noChangeAspect="1"/>
          </p:cNvPicPr>
          <p:nvPr/>
        </p:nvPicPr>
        <p:blipFill rotWithShape="1">
          <a:blip r:embed="rId3"/>
          <a:srcRect t="50666"/>
          <a:stretch/>
        </p:blipFill>
        <p:spPr>
          <a:xfrm>
            <a:off x="6290630" y="2289390"/>
            <a:ext cx="5340031" cy="3871924"/>
          </a:xfrm>
          <a:prstGeom prst="rect">
            <a:avLst/>
          </a:prstGeom>
          <a:ln w="12700">
            <a:solidFill>
              <a:schemeClr val="tx1"/>
            </a:solidFill>
          </a:ln>
          <a:effectLst>
            <a:outerShdw blurRad="50800" dist="38100" dir="2700000" algn="tl" rotWithShape="0">
              <a:prstClr val="black">
                <a:alpha val="40000"/>
              </a:prstClr>
            </a:outerShdw>
          </a:effectLst>
        </p:spPr>
      </p:pic>
      <p:sp>
        <p:nvSpPr>
          <p:cNvPr id="4" name="Oval 3">
            <a:extLst>
              <a:ext uri="{FF2B5EF4-FFF2-40B4-BE49-F238E27FC236}">
                <a16:creationId xmlns:a16="http://schemas.microsoft.com/office/drawing/2014/main" id="{D25F4D4C-4E1E-7C40-4B7F-4083AD434D8B}"/>
              </a:ext>
            </a:extLst>
          </p:cNvPr>
          <p:cNvSpPr/>
          <p:nvPr/>
        </p:nvSpPr>
        <p:spPr>
          <a:xfrm>
            <a:off x="9629632" y="5680638"/>
            <a:ext cx="2195659" cy="567040"/>
          </a:xfrm>
          <a:prstGeom prst="ellipse">
            <a:avLst/>
          </a:prstGeom>
          <a:noFill/>
          <a:ln w="57150">
            <a:solidFill>
              <a:srgbClr val="4AD1D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554953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95245" y="555014"/>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marL="342900" indent="-342900" algn="l" defTabSz="457200" rtl="0" eaLnBrk="1" latinLnBrk="0" hangingPunct="1">
              <a:spcBef>
                <a:spcPct val="20000"/>
              </a:spcBef>
              <a:buFont typeface="Verdana"/>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Verdana"/>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Verdana"/>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Verdana"/>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Verdana"/>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Verdana"/>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Verdana"/>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Verdana"/>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Verdana"/>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dirty="0">
                <a:solidFill>
                  <a:srgbClr val="002060"/>
                </a:solidFill>
                <a:latin typeface="Verdana" panose="020B0604030504040204" pitchFamily="34" charset="0"/>
              </a:rPr>
              <a:t>Dependent Student’s Parent Demographics</a:t>
            </a:r>
            <a:endParaRPr kumimoji="0" lang="en-US" altLang="en-US" sz="3600" b="1" i="0" u="none" strike="noStrike" kern="1200" cap="none" spc="0" normalizeH="0" baseline="0" noProof="0" dirty="0">
              <a:ln>
                <a:noFill/>
              </a:ln>
              <a:solidFill>
                <a:srgbClr val="002060"/>
              </a:solidFill>
              <a:effectLst/>
              <a:uLnTx/>
              <a:uFillTx/>
              <a:latin typeface="Verdana" panose="020B0604030504040204" pitchFamily="34" charset="0"/>
              <a:ea typeface="+mn-ea"/>
              <a:cs typeface="+mn-cs"/>
            </a:endParaRPr>
          </a:p>
        </p:txBody>
      </p:sp>
      <p:sp>
        <p:nvSpPr>
          <p:cNvPr id="2" name="TextBox 1">
            <a:extLst>
              <a:ext uri="{FF2B5EF4-FFF2-40B4-BE49-F238E27FC236}">
                <a16:creationId xmlns:a16="http://schemas.microsoft.com/office/drawing/2014/main" id="{DB770BDB-4C1F-1F13-5C55-B625F72F800D}"/>
              </a:ext>
            </a:extLst>
          </p:cNvPr>
          <p:cNvSpPr txBox="1"/>
          <p:nvPr/>
        </p:nvSpPr>
        <p:spPr>
          <a:xfrm>
            <a:off x="695245" y="1739955"/>
            <a:ext cx="10668743" cy="1547347"/>
          </a:xfrm>
          <a:prstGeom prst="rect">
            <a:avLst/>
          </a:prstGeom>
          <a:noFill/>
        </p:spPr>
        <p:txBody>
          <a:bodyPr wrap="square" lIns="91440" tIns="45720" rIns="91440" bIns="45720" rtlCol="0" anchor="t">
            <a:spAutoFit/>
          </a:bodyPr>
          <a:lstStyle/>
          <a:p>
            <a:pPr>
              <a:lnSpc>
                <a:spcPct val="150000"/>
              </a:lnSpc>
            </a:pPr>
            <a:r>
              <a:rPr lang="en-US" sz="2200" dirty="0">
                <a:solidFill>
                  <a:srgbClr val="2683C6"/>
                </a:solidFill>
                <a:latin typeface="Verdana" panose="020B0604030504040204" pitchFamily="34" charset="0"/>
                <a:cs typeface="Verdana" panose="020B0604020202020204" pitchFamily="34" charset="0"/>
              </a:rPr>
              <a:t>This is the first page in the Parent Demographics section. It provides an overview of the section.</a:t>
            </a:r>
          </a:p>
          <a:p>
            <a:pPr>
              <a:lnSpc>
                <a:spcPct val="150000"/>
              </a:lnSpc>
            </a:pPr>
            <a:endParaRPr lang="en-US" sz="2200" dirty="0">
              <a:solidFill>
                <a:srgbClr val="2683C6"/>
              </a:solidFill>
              <a:latin typeface="Verdana" panose="020B0604030504040204" pitchFamily="34" charset="0"/>
              <a:cs typeface="Verdana" panose="020B0604020202020204" pitchFamily="34" charset="0"/>
            </a:endParaRPr>
          </a:p>
        </p:txBody>
      </p:sp>
      <p:pic>
        <p:nvPicPr>
          <p:cNvPr id="3" name="Picture 2" descr="Screenshot of the introduction to the Parent Demographics section, which informs the parent that the next series of pages will ask about their marital status, college students in the household, and legal residence. The parent is reminded that these questions are because most dependent students receive support from their parents, and this affects how much they’re able to pay for school. ">
            <a:extLst>
              <a:ext uri="{FF2B5EF4-FFF2-40B4-BE49-F238E27FC236}">
                <a16:creationId xmlns:a16="http://schemas.microsoft.com/office/drawing/2014/main" id="{B78D8C0A-658F-7185-D8D1-63383FB2C039}"/>
              </a:ext>
            </a:extLst>
          </p:cNvPr>
          <p:cNvPicPr>
            <a:picLocks noChangeAspect="1"/>
          </p:cNvPicPr>
          <p:nvPr/>
        </p:nvPicPr>
        <p:blipFill>
          <a:blip r:embed="rId3"/>
          <a:stretch>
            <a:fillRect/>
          </a:stretch>
        </p:blipFill>
        <p:spPr>
          <a:xfrm>
            <a:off x="1301913" y="3007787"/>
            <a:ext cx="9455406" cy="3387164"/>
          </a:xfrm>
          <a:prstGeom prst="rect">
            <a:avLst/>
          </a:prstGeom>
          <a:ln w="12700">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1372273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5921" y="5477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marL="342900" indent="-342900" algn="l" defTabSz="457200" rtl="0" eaLnBrk="1" latinLnBrk="0" hangingPunct="1">
              <a:spcBef>
                <a:spcPct val="20000"/>
              </a:spcBef>
              <a:buFont typeface="Verdana"/>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Verdana"/>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Verdana"/>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Verdana"/>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Verdana"/>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Verdana"/>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Verdana"/>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Verdana"/>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Verdana"/>
              <a:buChar char="•"/>
              <a:defRPr sz="2000" kern="1200">
                <a:solidFill>
                  <a:schemeClr val="tx1"/>
                </a:solidFill>
                <a:latin typeface="+mn-lt"/>
                <a:ea typeface="+mn-ea"/>
                <a:cs typeface="+mn-cs"/>
              </a:defRPr>
            </a:lvl9pPr>
          </a:lstStyle>
          <a:p>
            <a:pPr marL="0" indent="0">
              <a:lnSpc>
                <a:spcPct val="100000"/>
              </a:lnSpc>
              <a:buNone/>
              <a:defRPr/>
            </a:pPr>
            <a:r>
              <a:rPr lang="en-US" altLang="en-US" cap="none" spc="0" dirty="0">
                <a:solidFill>
                  <a:srgbClr val="002060"/>
                </a:solidFill>
                <a:latin typeface="Verdana" panose="020B0604030504040204" pitchFamily="34" charset="0"/>
              </a:rPr>
              <a:t>Dependent Student’s Parent Current Marital Status</a:t>
            </a:r>
            <a:endParaRPr kumimoji="0" lang="en-US" altLang="en-US" b="1" i="0" u="none" strike="noStrike" kern="1200" cap="none" spc="0" normalizeH="0" baseline="0" noProof="0" dirty="0">
              <a:ln>
                <a:noFill/>
              </a:ln>
              <a:solidFill>
                <a:srgbClr val="002060"/>
              </a:solidFill>
              <a:effectLst/>
              <a:uLnTx/>
              <a:uFillTx/>
              <a:latin typeface="Verdana" panose="020B0604030504040204" pitchFamily="34" charset="0"/>
              <a:ea typeface="+mn-ea"/>
              <a:cs typeface="+mn-cs"/>
            </a:endParaRPr>
          </a:p>
        </p:txBody>
      </p:sp>
      <p:sp>
        <p:nvSpPr>
          <p:cNvPr id="2" name="TextBox 1">
            <a:extLst>
              <a:ext uri="{FF2B5EF4-FFF2-40B4-BE49-F238E27FC236}">
                <a16:creationId xmlns:a16="http://schemas.microsoft.com/office/drawing/2014/main" id="{82A0FF8F-3EC0-7029-9981-1DE721028B49}"/>
              </a:ext>
            </a:extLst>
          </p:cNvPr>
          <p:cNvSpPr txBox="1"/>
          <p:nvPr/>
        </p:nvSpPr>
        <p:spPr>
          <a:xfrm>
            <a:off x="654904" y="2601891"/>
            <a:ext cx="4467939" cy="2233625"/>
          </a:xfrm>
          <a:prstGeom prst="rect">
            <a:avLst/>
          </a:prstGeom>
          <a:noFill/>
        </p:spPr>
        <p:txBody>
          <a:bodyPr wrap="square" rtlCol="0">
            <a:spAutoFit/>
          </a:bodyPr>
          <a:lstStyle/>
          <a:p>
            <a:pPr>
              <a:lnSpc>
                <a:spcPct val="150000"/>
              </a:lnSpc>
            </a:pPr>
            <a:r>
              <a:rPr lang="en-US" sz="2400" dirty="0">
                <a:solidFill>
                  <a:srgbClr val="2683C6"/>
                </a:solidFill>
                <a:latin typeface="Verdana" panose="020B0604030504040204" pitchFamily="34" charset="0"/>
                <a:cs typeface="Verdana" panose="020B0604020202020204" pitchFamily="34" charset="0"/>
              </a:rPr>
              <a:t>The parent is asked about their current marital status. They select the "Married (not Separated)" option. </a:t>
            </a:r>
          </a:p>
        </p:txBody>
      </p:sp>
      <p:pic>
        <p:nvPicPr>
          <p:cNvPr id="3" name="Picture 2" descr="Screenshot of the first page of the Parent Demographics section, which asks the parent to select their marital status: “Single (never married),” “Unmarried and both legal parents living together,” “Married (not separated),” “Remarried,” “Separated,” “Divorced,” or “Widowed.” ">
            <a:extLst>
              <a:ext uri="{FF2B5EF4-FFF2-40B4-BE49-F238E27FC236}">
                <a16:creationId xmlns:a16="http://schemas.microsoft.com/office/drawing/2014/main" id="{61AD0A08-197E-F2CD-3785-84EDDFE0F86D}"/>
              </a:ext>
            </a:extLst>
          </p:cNvPr>
          <p:cNvPicPr>
            <a:picLocks noChangeAspect="1"/>
          </p:cNvPicPr>
          <p:nvPr/>
        </p:nvPicPr>
        <p:blipFill>
          <a:blip r:embed="rId3"/>
          <a:stretch>
            <a:fillRect/>
          </a:stretch>
        </p:blipFill>
        <p:spPr>
          <a:xfrm>
            <a:off x="5241328" y="1839817"/>
            <a:ext cx="6572472" cy="4599542"/>
          </a:xfrm>
          <a:prstGeom prst="rect">
            <a:avLst/>
          </a:prstGeom>
          <a:ln w="12700">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8826479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81798" y="5477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marL="342900" indent="-342900" algn="l" defTabSz="457200" rtl="0" eaLnBrk="1" latinLnBrk="0" hangingPunct="1">
              <a:spcBef>
                <a:spcPct val="20000"/>
              </a:spcBef>
              <a:buFont typeface="Verdana"/>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Verdana"/>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Verdana"/>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Verdana"/>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Verdana"/>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Verdana"/>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Verdana"/>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Verdana"/>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Verdana"/>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dirty="0">
                <a:solidFill>
                  <a:srgbClr val="002060"/>
                </a:solidFill>
                <a:latin typeface="Verdana" panose="020B0604030504040204" pitchFamily="34" charset="0"/>
              </a:rPr>
              <a:t>Dependent Student’s Parent Financials</a:t>
            </a:r>
            <a:endParaRPr lang="en-US" altLang="en-US" sz="3600" b="1" i="0" u="none" strike="noStrike" kern="1200" cap="none" spc="0" normalizeH="0" baseline="0" noProof="0" dirty="0">
              <a:ln>
                <a:noFill/>
              </a:ln>
              <a:solidFill>
                <a:srgbClr val="002060"/>
              </a:solidFill>
              <a:effectLst/>
              <a:uLnTx/>
              <a:uFillTx/>
              <a:latin typeface="Verdana" panose="020B0604030504040204" pitchFamily="34" charset="0"/>
            </a:endParaRPr>
          </a:p>
        </p:txBody>
      </p:sp>
      <p:sp>
        <p:nvSpPr>
          <p:cNvPr id="2" name="TextBox 1">
            <a:extLst>
              <a:ext uri="{FF2B5EF4-FFF2-40B4-BE49-F238E27FC236}">
                <a16:creationId xmlns:a16="http://schemas.microsoft.com/office/drawing/2014/main" id="{E517D0E8-0BEC-F3E6-EFCB-F9EBB4ECD7E0}"/>
              </a:ext>
            </a:extLst>
          </p:cNvPr>
          <p:cNvSpPr txBox="1"/>
          <p:nvPr/>
        </p:nvSpPr>
        <p:spPr>
          <a:xfrm>
            <a:off x="681798" y="1737510"/>
            <a:ext cx="10544052" cy="1039515"/>
          </a:xfrm>
          <a:prstGeom prst="rect">
            <a:avLst/>
          </a:prstGeom>
          <a:noFill/>
        </p:spPr>
        <p:txBody>
          <a:bodyPr wrap="square" lIns="91440" tIns="45720" rIns="91440" bIns="45720" rtlCol="0" anchor="t">
            <a:spAutoFit/>
          </a:bodyPr>
          <a:lstStyle/>
          <a:p>
            <a:pPr>
              <a:lnSpc>
                <a:spcPct val="150000"/>
              </a:lnSpc>
            </a:pPr>
            <a:r>
              <a:rPr lang="en-US" sz="2200" dirty="0">
                <a:solidFill>
                  <a:srgbClr val="2683C6"/>
                </a:solidFill>
                <a:latin typeface="Verdana" panose="020B0604030504040204" pitchFamily="34" charset="0"/>
                <a:cs typeface="Verdana" panose="020B0604020202020204" pitchFamily="34" charset="0"/>
              </a:rPr>
              <a:t>This is the first page within the Parent Financials section. It provides an overview of the section.</a:t>
            </a:r>
          </a:p>
        </p:txBody>
      </p:sp>
      <p:pic>
        <p:nvPicPr>
          <p:cNvPr id="3" name="Picture 2" descr="Screenshot of the introduction to the Parent Financials section, which informs the parent that the next series of pages will help schools determine the student’s ability to pay for college without financial aid through questions regarding state entitlement benefits, investments, real estate, or other assets. ">
            <a:extLst>
              <a:ext uri="{FF2B5EF4-FFF2-40B4-BE49-F238E27FC236}">
                <a16:creationId xmlns:a16="http://schemas.microsoft.com/office/drawing/2014/main" id="{BD8A8618-6FA0-5C11-8748-8FA9C1369D1E}"/>
              </a:ext>
            </a:extLst>
          </p:cNvPr>
          <p:cNvPicPr>
            <a:picLocks noChangeAspect="1"/>
          </p:cNvPicPr>
          <p:nvPr/>
        </p:nvPicPr>
        <p:blipFill>
          <a:blip r:embed="rId3"/>
          <a:stretch>
            <a:fillRect/>
          </a:stretch>
        </p:blipFill>
        <p:spPr>
          <a:xfrm>
            <a:off x="1183279" y="2998519"/>
            <a:ext cx="9825441" cy="3278707"/>
          </a:xfrm>
          <a:prstGeom prst="rect">
            <a:avLst/>
          </a:prstGeom>
          <a:ln w="12700">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93594771"/>
      </p:ext>
    </p:extLst>
  </p:cSld>
  <p:clrMapOvr>
    <a:masterClrMapping/>
  </p:clrMapOvr>
</p:sld>
</file>

<file path=ppt/theme/theme1.xml><?xml version="1.0" encoding="utf-8"?>
<a:theme xmlns:a="http://schemas.openxmlformats.org/drawingml/2006/main" name="Dividend">
  <a:themeElements>
    <a:clrScheme name="Custom 4">
      <a:dk1>
        <a:sysClr val="windowText" lastClr="000000"/>
      </a:dk1>
      <a:lt1>
        <a:sysClr val="window" lastClr="FFFFFF"/>
      </a:lt1>
      <a:dk2>
        <a:srgbClr val="335B74"/>
      </a:dk2>
      <a:lt2>
        <a:srgbClr val="DFE3E5"/>
      </a:lt2>
      <a:accent1>
        <a:srgbClr val="1CADE4"/>
      </a:accent1>
      <a:accent2>
        <a:srgbClr val="2683C6"/>
      </a:accent2>
      <a:accent3>
        <a:srgbClr val="27CED7"/>
      </a:accent3>
      <a:accent4>
        <a:srgbClr val="FFFF66"/>
      </a:accent4>
      <a:accent5>
        <a:srgbClr val="3E8853"/>
      </a:accent5>
      <a:accent6>
        <a:srgbClr val="62A39F"/>
      </a:accent6>
      <a:hlink>
        <a:srgbClr val="6EAC1C"/>
      </a:hlink>
      <a:folHlink>
        <a:srgbClr val="B26B02"/>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Verdana"/>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Verdana"/>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Verdana"/>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Verdana"/>
        <a:font script="Hebr" typeface="Verdana"/>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font script="Armn" typeface="Verdana"/>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4891</TotalTime>
  <Words>11919</Words>
  <Application>Microsoft Office PowerPoint</Application>
  <PresentationFormat>Widescreen</PresentationFormat>
  <Paragraphs>1046</Paragraphs>
  <Slides>162</Slides>
  <Notes>145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162</vt:i4>
      </vt:variant>
    </vt:vector>
  </HeadingPairs>
  <TitlesOfParts>
    <vt:vector size="168" baseType="lpstr">
      <vt:lpstr>Wingdings 2</vt:lpstr>
      <vt:lpstr>Wingdings</vt:lpstr>
      <vt:lpstr>Gill Sans MT</vt:lpstr>
      <vt:lpstr>Verdana</vt:lpstr>
      <vt:lpstr>Courier New</vt:lpstr>
      <vt:lpstr>Dividend</vt:lpstr>
      <vt:lpstr>OASFAA Counselor Workshop [enter presentation date]</vt:lpstr>
      <vt:lpstr>ABOUT OASFAA AND THIS PRESENTATION</vt:lpstr>
      <vt:lpstr>Workshop Agenda</vt:lpstr>
      <vt:lpstr>Workshop NOTE</vt:lpstr>
      <vt:lpstr>changes for 2024-2025</vt:lpstr>
      <vt:lpstr>Changes for 2024-2025</vt:lpstr>
      <vt:lpstr>Changes for 2024-2025</vt:lpstr>
      <vt:lpstr>Changes for 2024-2025</vt:lpstr>
      <vt:lpstr>Changes for 2024-2025</vt:lpstr>
      <vt:lpstr>Changes for 2024-2025</vt:lpstr>
      <vt:lpstr>Changes for 2024-2025</vt:lpstr>
      <vt:lpstr>Changes for 2024-2025</vt:lpstr>
      <vt:lpstr>Changes for 2024-2025</vt:lpstr>
      <vt:lpstr>Changes for 2024-2025</vt:lpstr>
      <vt:lpstr>Changes for 2024-2025</vt:lpstr>
      <vt:lpstr>Changes for 2024-2025</vt:lpstr>
      <vt:lpstr>Federal Student Aid id (FSA ID)</vt:lpstr>
      <vt:lpstr>FEDERAL STUDENT AID ID (FSA ID)</vt:lpstr>
      <vt:lpstr>FEDERAL STUDENT AID ID (FSA ID)</vt:lpstr>
      <vt:lpstr>FEDERAL STUDENT AID ID (FSA ID)</vt:lpstr>
      <vt:lpstr>FEDERAL STUDENT AID ID (FSA ID)</vt:lpstr>
      <vt:lpstr>FEDERAL STUDENT AID ID (FSA ID)</vt:lpstr>
      <vt:lpstr>creating an FSA ID</vt:lpstr>
      <vt:lpstr>Creating an FSA ID</vt:lpstr>
      <vt:lpstr>Creating an FSA ID</vt:lpstr>
      <vt:lpstr>Creating an FSA ID</vt:lpstr>
      <vt:lpstr>Creating an FSA ID</vt:lpstr>
      <vt:lpstr>FSA ID Account Verification</vt:lpstr>
      <vt:lpstr>FSA ID Account confirmation</vt:lpstr>
      <vt:lpstr>Dependency</vt:lpstr>
      <vt:lpstr>Dependency Status</vt:lpstr>
      <vt:lpstr>Determining Dependency Status</vt:lpstr>
      <vt:lpstr>Student Personal Circumstances</vt:lpstr>
      <vt:lpstr>Student Other Circumstances</vt:lpstr>
      <vt:lpstr>Student Unusual circumstances</vt:lpstr>
      <vt:lpstr>Student UNUSUAL CIRCUMSTANCEs</vt:lpstr>
      <vt:lpstr>Impact of Provisionally Independent Status </vt:lpstr>
      <vt:lpstr>Dependency Documentation</vt:lpstr>
      <vt:lpstr>Dependent – Parent Refusal</vt:lpstr>
      <vt:lpstr>Student Dependency Status: Parent Refusal</vt:lpstr>
      <vt:lpstr>Unusual vs. Special Circumstances</vt:lpstr>
      <vt:lpstr>Parent Contributor(s)</vt:lpstr>
      <vt:lpstr>Parent Contributor(s) for 2024-2025</vt:lpstr>
      <vt:lpstr>What parent to include on the 2024-2025</vt:lpstr>
      <vt:lpstr>The 2024-2025 FAFSA</vt:lpstr>
      <vt:lpstr>2024-2025 FAFSA</vt:lpstr>
      <vt:lpstr>Dependent Student FAFSA Form Landing Page</vt:lpstr>
      <vt:lpstr>Dependent Student Log In</vt:lpstr>
      <vt:lpstr>Dependent Student Roles</vt:lpstr>
      <vt:lpstr>Dependent Student Onboarding (1 of 4)</vt:lpstr>
      <vt:lpstr>Dependent Student Onboarding (2 of 4)</vt:lpstr>
      <vt:lpstr>Dependent Student Onboarding (3 of 4)</vt:lpstr>
      <vt:lpstr>Dependent Student Onboarding (4 of 4)</vt:lpstr>
      <vt:lpstr>Dependent Student Identity Information</vt:lpstr>
      <vt:lpstr>Dependent Student Consent and Approval</vt:lpstr>
      <vt:lpstr>Dependent Student Consent and Approval</vt:lpstr>
      <vt:lpstr>Dependent Personal Circumstances</vt:lpstr>
      <vt:lpstr>Dependent Student Marital Status</vt:lpstr>
      <vt:lpstr>Dependent Student College or Career School Plans</vt:lpstr>
      <vt:lpstr>Dependent Student Personal Circumstances</vt:lpstr>
      <vt:lpstr>Dependent Student Other Circumstances</vt:lpstr>
      <vt:lpstr>Dependent Student Unusual Circumstances</vt:lpstr>
      <vt:lpstr>Dependent Student: Parent Refusal Questions</vt:lpstr>
      <vt:lpstr>Dependent Student: Tell Us About Your Parents</vt:lpstr>
      <vt:lpstr>Dependent Student Invites Parents to FAFSA Form</vt:lpstr>
      <vt:lpstr>Dependent Student Demographics</vt:lpstr>
      <vt:lpstr>Dependent Student Demographic Information</vt:lpstr>
      <vt:lpstr>Dependent Student Demographic Information</vt:lpstr>
      <vt:lpstr>Dependent Student Citizenship Status </vt:lpstr>
      <vt:lpstr>Dependent Student’s Parent Education Status</vt:lpstr>
      <vt:lpstr>Dependent Student’s Parent Killed in Line of Duty</vt:lpstr>
      <vt:lpstr>Dependent Student High School Completion Status</vt:lpstr>
      <vt:lpstr>Dependent Student High School Information</vt:lpstr>
      <vt:lpstr>Dependent Student Financials</vt:lpstr>
      <vt:lpstr>Dependent Student Tax Return Information</vt:lpstr>
      <vt:lpstr>Dependent Student Assets</vt:lpstr>
      <vt:lpstr>Dependent Student Select Colleges</vt:lpstr>
      <vt:lpstr>Dependent Student College Search</vt:lpstr>
      <vt:lpstr>Dependent Student Review Page</vt:lpstr>
      <vt:lpstr>Dependent Student Review Page</vt:lpstr>
      <vt:lpstr>Dependent Student Signature</vt:lpstr>
      <vt:lpstr>Dependent Student Signature</vt:lpstr>
      <vt:lpstr>Dependent Student Section Complete</vt:lpstr>
      <vt:lpstr>Dependent Student Section Complete</vt:lpstr>
      <vt:lpstr>Dependent Student’s Parent Email</vt:lpstr>
      <vt:lpstr>Dependent Student’s Parent Log In</vt:lpstr>
      <vt:lpstr>Parent Status Center – My Activity </vt:lpstr>
      <vt:lpstr>Dependent Student’s Parent Contributor</vt:lpstr>
      <vt:lpstr>Dependent Student’s Parent Onboarding (1 of 4)</vt:lpstr>
      <vt:lpstr>Dependent Student’s Parent Onboarding (2 of 4)</vt:lpstr>
      <vt:lpstr>Dependent Student’s Parent Onboarding (3 of 4)</vt:lpstr>
      <vt:lpstr>Dependent Student’s Parent Onboarding (4 of 4)</vt:lpstr>
      <vt:lpstr>Dependent Student’s Parent Identity Information</vt:lpstr>
      <vt:lpstr>Dependent Student’s Parent Identity Information</vt:lpstr>
      <vt:lpstr>Dependent Student’s Parent Provides Consent</vt:lpstr>
      <vt:lpstr>Dependent Student’s Parent Provides Consent and Approval</vt:lpstr>
      <vt:lpstr>Dependent Student’s Parent Demographics</vt:lpstr>
      <vt:lpstr>Dependent Student’s Parent Current Marital Status</vt:lpstr>
      <vt:lpstr>Dependent Student’s Parent Financials</vt:lpstr>
      <vt:lpstr>Dependent Student’s Parent Federal Benefits Received </vt:lpstr>
      <vt:lpstr>Dependent Student’s Parent Tax Filing Status</vt:lpstr>
      <vt:lpstr>Dependent Student’s Parent Family Size</vt:lpstr>
      <vt:lpstr>Dependent Student’s Parent Number in College</vt:lpstr>
      <vt:lpstr>Dependent Student’s Parent Tax Return Information</vt:lpstr>
      <vt:lpstr>Dependent Student’s Parent Assets</vt:lpstr>
      <vt:lpstr>Dependent Student’s Other Parent Information </vt:lpstr>
      <vt:lpstr>Dependent Student’s Parent Review Page</vt:lpstr>
      <vt:lpstr>Dependent Student’s Parent Signature</vt:lpstr>
      <vt:lpstr>Dependent Student FAFSA Confirmation</vt:lpstr>
      <vt:lpstr>Student Aid index (SAI)</vt:lpstr>
      <vt:lpstr>Student Aid Index and Need Analysis Changes</vt:lpstr>
      <vt:lpstr>Student Aid index formula</vt:lpstr>
      <vt:lpstr>More students eligible for federal aid</vt:lpstr>
      <vt:lpstr>Student aid index</vt:lpstr>
      <vt:lpstr>Fafsa submission summary</vt:lpstr>
      <vt:lpstr>FAFSA Submission Summary Landing Page</vt:lpstr>
      <vt:lpstr>FAFSA Submission Summary Landing Page</vt:lpstr>
      <vt:lpstr>Eligibility Overview</vt:lpstr>
      <vt:lpstr>Eligibility Overview</vt:lpstr>
      <vt:lpstr>FAFSA Form Answers </vt:lpstr>
      <vt:lpstr>School Information </vt:lpstr>
      <vt:lpstr>Next Steps </vt:lpstr>
      <vt:lpstr>More Resources </vt:lpstr>
      <vt:lpstr>Federal Aid Programs</vt:lpstr>
      <vt:lpstr>FEDERAL AID PROGRAMS</vt:lpstr>
      <vt:lpstr>FEDERAL PELL GRANT </vt:lpstr>
      <vt:lpstr>FEDERAL PELL GRANT</vt:lpstr>
      <vt:lpstr>Federal Pell Grant </vt:lpstr>
      <vt:lpstr>Federal Pell Grant</vt:lpstr>
      <vt:lpstr>Federal Pell Grant</vt:lpstr>
      <vt:lpstr>TEACH Grant 2023-2024</vt:lpstr>
      <vt:lpstr>CAMPUS-BASED PROGRAMS 2023-2024</vt:lpstr>
      <vt:lpstr>FEDERAL WORK-STUDY (FWS)</vt:lpstr>
      <vt:lpstr>Federal SEOG</vt:lpstr>
      <vt:lpstr>DIRECT LOANS: UNDERGRADUATE 2023-2024</vt:lpstr>
      <vt:lpstr>DIRECT LOANS 2023-2024 – No Changes</vt:lpstr>
      <vt:lpstr>Federal Parent PLUS loan</vt:lpstr>
      <vt:lpstr>Ohio aid programs</vt:lpstr>
      <vt:lpstr>OHIO COLLEGE OPPORTUNITY GRANT (ocog)</vt:lpstr>
      <vt:lpstr>OHIO COLLEGE OPPORTUNITY GRANT (ocog)</vt:lpstr>
      <vt:lpstr>OTHER Aid Programs</vt:lpstr>
      <vt:lpstr>OTHER AID PROGRAMS</vt:lpstr>
      <vt:lpstr>OTHER AID PROGRAMS</vt:lpstr>
      <vt:lpstr>OTHER AID PROGRAMS</vt:lpstr>
      <vt:lpstr>Financial Aid Notifications</vt:lpstr>
      <vt:lpstr>Financial Aid Offers</vt:lpstr>
      <vt:lpstr>OFFER NOTIFICATION Example #1</vt:lpstr>
      <vt:lpstr>OFFER NOTIFICATION Example #2</vt:lpstr>
      <vt:lpstr>Step 1:   Isolate cost of attendance (as best you can)</vt:lpstr>
      <vt:lpstr>Step 2:   Identify scholarships and grants</vt:lpstr>
      <vt:lpstr>Step 3:   Factor in Federal Loans and Federal Work Study</vt:lpstr>
      <vt:lpstr>Step 4:   Work-Study and Credit-Based Loan Options</vt:lpstr>
      <vt:lpstr>OASFAA Cost Comparison Worksheet</vt:lpstr>
      <vt:lpstr>Resources</vt:lpstr>
      <vt:lpstr>OASFAA COUNSELOR RESOURCES</vt:lpstr>
      <vt:lpstr>OASFAA RESOURCES – FAFSA Help Oh</vt:lpstr>
      <vt:lpstr>More Counselor Resources</vt:lpstr>
      <vt:lpstr>Final Thoughts</vt:lpstr>
      <vt:lpstr>The paper fafsa is back</vt:lpstr>
      <vt:lpstr>We are still waiting to learn:</vt:lpstr>
      <vt:lpstr>prepare for the Release of the FAFSA</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Shuttleworth, Carmen</dc:creator>
  <cp:lastModifiedBy>MorraLee Keller</cp:lastModifiedBy>
  <cp:revision>178</cp:revision>
  <cp:lastPrinted>2023-09-12T19:41:30Z</cp:lastPrinted>
  <dcterms:created xsi:type="dcterms:W3CDTF">2023-08-15T15:55:16Z</dcterms:created>
  <dcterms:modified xsi:type="dcterms:W3CDTF">2023-11-14T21:30:36Z</dcterms:modified>
</cp:coreProperties>
</file>